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98" r:id="rId2"/>
    <p:sldId id="299" r:id="rId3"/>
    <p:sldId id="300" r:id="rId4"/>
    <p:sldId id="1180" r:id="rId5"/>
    <p:sldId id="1181" r:id="rId6"/>
    <p:sldId id="1182" r:id="rId7"/>
    <p:sldId id="377" r:id="rId8"/>
    <p:sldId id="378" r:id="rId9"/>
    <p:sldId id="379" r:id="rId10"/>
    <p:sldId id="1152" r:id="rId11"/>
    <p:sldId id="1153" r:id="rId12"/>
    <p:sldId id="383" r:id="rId13"/>
    <p:sldId id="382" r:id="rId14"/>
    <p:sldId id="384" r:id="rId15"/>
    <p:sldId id="385" r:id="rId16"/>
    <p:sldId id="386" r:id="rId17"/>
    <p:sldId id="304" r:id="rId18"/>
    <p:sldId id="316" r:id="rId19"/>
    <p:sldId id="311" r:id="rId20"/>
    <p:sldId id="312" r:id="rId21"/>
    <p:sldId id="1140" r:id="rId22"/>
  </p:sldIdLst>
  <p:sldSz cx="12801600" cy="7315200"/>
  <p:notesSz cx="128016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3D812-8A51-E868-D7F6-80E4693BE535}" name="Heather Ainsworth" initials="HA" userId="050294d7567eade2"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824"/>
    <a:srgbClr val="EC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2774F-C020-470A-9CA8-BD9F3EBD5609}" v="4" dt="2024-09-28T16:15:09.024"/>
    <p1510:client id="{EE9CB0FB-6049-43BD-B65B-975A5E443609}" v="1" dt="2024-09-28T16:17:14.3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3" autoAdjust="0"/>
    <p:restoredTop sz="83905" autoAdjust="0"/>
  </p:normalViewPr>
  <p:slideViewPr>
    <p:cSldViewPr>
      <p:cViewPr>
        <p:scale>
          <a:sx n="80" d="100"/>
          <a:sy n="80" d="100"/>
        </p:scale>
        <p:origin x="564" y="183"/>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66713"/>
          </a:xfrm>
          <a:prstGeom prst="rect">
            <a:avLst/>
          </a:prstGeom>
        </p:spPr>
        <p:txBody>
          <a:bodyPr vert="horz" lIns="91440" tIns="45720" rIns="91440" bIns="45720" rtlCol="0"/>
          <a:lstStyle>
            <a:lvl1pPr algn="r">
              <a:defRPr sz="1200"/>
            </a:lvl1pPr>
          </a:lstStyle>
          <a:p>
            <a:fld id="{3AF8FA0F-5E67-A242-BB1E-DD0FC0D8C996}" type="datetimeFigureOut">
              <a:rPr lang="en-US" smtClean="0"/>
              <a:t>9/28/2024</a:t>
            </a:fld>
            <a:endParaRPr lang="en-US"/>
          </a:p>
        </p:txBody>
      </p:sp>
      <p:sp>
        <p:nvSpPr>
          <p:cNvPr id="4" name="Slide Image Placeholder 3"/>
          <p:cNvSpPr>
            <a:spLocks noGrp="1" noRot="1" noChangeAspect="1"/>
          </p:cNvSpPr>
          <p:nvPr>
            <p:ph type="sldImg" idx="2"/>
          </p:nvPr>
        </p:nvSpPr>
        <p:spPr>
          <a:xfrm>
            <a:off x="4240213" y="914400"/>
            <a:ext cx="43211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521075"/>
            <a:ext cx="10242550"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55467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6948488"/>
            <a:ext cx="5546725" cy="366712"/>
          </a:xfrm>
          <a:prstGeom prst="rect">
            <a:avLst/>
          </a:prstGeom>
        </p:spPr>
        <p:txBody>
          <a:bodyPr vert="horz" lIns="91440" tIns="45720" rIns="91440" bIns="45720" rtlCol="0" anchor="b"/>
          <a:lstStyle>
            <a:lvl1pPr algn="r">
              <a:defRPr sz="1200"/>
            </a:lvl1pPr>
          </a:lstStyle>
          <a:p>
            <a:fld id="{5C99A7CF-160A-754F-A4FE-4D8EF3D88376}" type="slidenum">
              <a:rPr lang="en-US" smtClean="0"/>
              <a:t>‹#›</a:t>
            </a:fld>
            <a:endParaRPr lang="en-US"/>
          </a:p>
        </p:txBody>
      </p:sp>
    </p:spTree>
    <p:extLst>
      <p:ext uri="{BB962C8B-B14F-4D97-AF65-F5344CB8AC3E}">
        <p14:creationId xmlns:p14="http://schemas.microsoft.com/office/powerpoint/2010/main" val="273403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aarp.org/thinking-policy/how-population-age-shifts-will-affect-us-labor-mark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mployerportal.aarp.org/age-inclusive-workforce/commit-to-an-age-inclusive-culture/business-case-basic-sli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Narrow" panose="020B0004020202020204" pitchFamily="34" charset="0"/>
              </a:rPr>
              <a:t>Update senior leaders and propose next steps</a:t>
            </a:r>
            <a:r>
              <a:rPr lang="en-US" sz="1800" b="0" i="0" dirty="0">
                <a:solidFill>
                  <a:srgbClr val="000000"/>
                </a:solidFill>
                <a:effectLst/>
                <a:latin typeface="Aptos Narrow" panose="020B000402020202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Use 30 minutes in your regular leadership team meeting to provide an update on recent efforts to leverage a multigenerational workforce, and secure buy-in to continue to address it as a strategic priority.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Participants: Leadership team of organization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Facilitator: CHRO or senior HR leader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Cost: Free  </a:t>
            </a:r>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Time Commitment: 2 </a:t>
            </a:r>
            <a:r>
              <a:rPr lang="en-US" sz="1800" b="0" i="0" dirty="0" err="1">
                <a:solidFill>
                  <a:srgbClr val="000000"/>
                </a:solidFill>
                <a:effectLst/>
                <a:latin typeface="Aptos Narrow" panose="020B0004020202020204" pitchFamily="34" charset="0"/>
              </a:rPr>
              <a:t>hrs</a:t>
            </a:r>
            <a:r>
              <a:rPr lang="en-US" sz="1800" b="0" i="0" dirty="0">
                <a:solidFill>
                  <a:srgbClr val="000000"/>
                </a:solidFill>
                <a:effectLst/>
                <a:latin typeface="Aptos Narrow" panose="020B0004020202020204" pitchFamily="34" charset="0"/>
              </a:rPr>
              <a:t> to plan, 30 min to present  </a:t>
            </a:r>
            <a:endParaRPr lang="en-US" sz="1800" b="1" dirty="0"/>
          </a:p>
          <a:p>
            <a:endParaRPr lang="en-US" sz="1800" b="1" dirty="0"/>
          </a:p>
          <a:p>
            <a:endParaRPr lang="en-US" sz="1800" dirty="0"/>
          </a:p>
          <a:p>
            <a:endParaRPr lang="en-US" sz="1800" dirty="0"/>
          </a:p>
          <a:p>
            <a:pPr algn="l" rtl="0" fontAlgn="base"/>
            <a:r>
              <a:rPr lang="en-US" sz="1800" b="1" i="0" dirty="0">
                <a:solidFill>
                  <a:srgbClr val="000000"/>
                </a:solidFill>
                <a:effectLst/>
                <a:latin typeface="Aptos" panose="020B0004020202020204" pitchFamily="34" charset="0"/>
              </a:rPr>
              <a:t>To re-align senior leaders and secure their buy-in to a follow-up initiative to leverage the value of a multi-generational workforce, request time to present at an upcoming senior leadership team meeting. Simply copy this email draft into a fresh email, edit it as needed, and send it out!</a:t>
            </a:r>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I’m reaching out to request a 30-minute agenda item at an upcoming senior leadership team meeting.  The goal is to update senior leaders on our recent efforts to address age inclusion as a strategic opportunity. I also hope we can secure buy-in for a follow-up initiative to help us leverage the power of a multi-generational workforce.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We have been using a suite of resources AARP has created for employers to help us add the critical lens of age to strategic workforce planning and talent management practices. I’ll be happy to share an overview of the actions we took this year using these resources. I’ll bring a summary of our progress and learnings, and assess how efficiently we have used staff, employee and financial resources.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Please let me know your thoughts on scheduling time with the team.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sz="2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a:t>
            </a:fld>
            <a:endParaRPr lang="en-US"/>
          </a:p>
        </p:txBody>
      </p:sp>
    </p:spTree>
    <p:extLst>
      <p:ext uri="{BB962C8B-B14F-4D97-AF65-F5344CB8AC3E}">
        <p14:creationId xmlns:p14="http://schemas.microsoft.com/office/powerpoint/2010/main" val="385633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 Select 3-4 questions max. </a:t>
            </a:r>
            <a:r>
              <a:rPr lang="en-US"/>
              <a:t>T</a:t>
            </a:r>
          </a:p>
          <a:p>
            <a:r>
              <a:rPr lang="en-US"/>
              <a:t>These listed examples are just to get your mind working!  </a:t>
            </a:r>
          </a:p>
          <a:p>
            <a:pPr marL="171450" indent="-171450">
              <a:buFont typeface="Arial" panose="020B0604020202020204" pitchFamily="34" charset="0"/>
              <a:buChar char="•"/>
            </a:pPr>
            <a:r>
              <a:rPr lang="en-US"/>
              <a:t>What really matters the MOST to your leadership team? </a:t>
            </a:r>
          </a:p>
          <a:p>
            <a:pPr marL="171450" indent="-171450">
              <a:buFont typeface="Arial" panose="020B0604020202020204" pitchFamily="34" charset="0"/>
              <a:buChar char="•"/>
            </a:pPr>
            <a:r>
              <a:rPr lang="en-US"/>
              <a:t>If your organization was FULLY leveraging the value of a multigenerational workforce and mixed age teams, what would be the strategic value the leadership team would be MOST excited about? </a:t>
            </a:r>
          </a:p>
          <a:p>
            <a:pPr marL="171450" indent="-171450">
              <a:buFont typeface="Arial" panose="020B0604020202020204" pitchFamily="34" charset="0"/>
              <a:buChar char="•"/>
            </a:pPr>
            <a:r>
              <a:rPr lang="en-US"/>
              <a:t>What types of results would make them want to continue to invest in the effort to leverage a multigenerational workforce?</a:t>
            </a:r>
          </a:p>
        </p:txBody>
      </p:sp>
      <p:sp>
        <p:nvSpPr>
          <p:cNvPr id="4" name="Slide Number Placeholder 3"/>
          <p:cNvSpPr>
            <a:spLocks noGrp="1"/>
          </p:cNvSpPr>
          <p:nvPr>
            <p:ph type="sldNum" sz="quarter" idx="5"/>
          </p:nvPr>
        </p:nvSpPr>
        <p:spPr/>
        <p:txBody>
          <a:bodyPr/>
          <a:lstStyle/>
          <a:p>
            <a:fld id="{5C99A7CF-160A-754F-A4FE-4D8EF3D88376}" type="slidenum">
              <a:rPr lang="en-US" smtClean="0"/>
              <a:t>14</a:t>
            </a:fld>
            <a:endParaRPr lang="en-US"/>
          </a:p>
        </p:txBody>
      </p:sp>
    </p:spTree>
    <p:extLst>
      <p:ext uri="{BB962C8B-B14F-4D97-AF65-F5344CB8AC3E}">
        <p14:creationId xmlns:p14="http://schemas.microsoft.com/office/powerpoint/2010/main" val="370214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pPr marL="469900" marR="107314" indent="-457200">
              <a:lnSpc>
                <a:spcPct val="100000"/>
              </a:lnSpc>
              <a:buFont typeface="Arial" panose="020B0604020202020204" pitchFamily="34" charset="0"/>
              <a:buChar char="•"/>
            </a:pPr>
            <a:r>
              <a:rPr lang="en-US" sz="1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You can pose this as a “next step” that you’ll work on with your HR team and come back with the Phase 2 Action Plan. OR </a:t>
            </a:r>
          </a:p>
          <a:p>
            <a:pPr marL="469900" marR="107314" indent="-457200">
              <a:lnSpc>
                <a:spcPct val="100000"/>
              </a:lnSpc>
              <a:buFont typeface="Arial" panose="020B0604020202020204" pitchFamily="34" charset="0"/>
              <a:buChar char="•"/>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a:t>
            </a:r>
            <a:r>
              <a:rPr lang="en-US" sz="1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ou can go ahead and propose your Phase 2 Action Plan here, listing additional selections from the </a:t>
            </a:r>
            <a:r>
              <a:rPr lang="en-US" sz="1200" b="0" i="1" dirty="0">
                <a:solidFill>
                  <a:srgbClr val="000000"/>
                </a:solidFill>
                <a:effectLst/>
                <a:latin typeface="Lato" panose="020F0502020204030203" pitchFamily="34" charset="0"/>
                <a:ea typeface="Lato" panose="020F0502020204030203" pitchFamily="34" charset="0"/>
                <a:cs typeface="Lato" panose="020F0502020204030203" pitchFamily="34" charset="0"/>
              </a:rPr>
              <a:t>Generations at Work </a:t>
            </a:r>
            <a:r>
              <a:rPr lang="en-US" sz="1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tool and/or scaling the efforts in your Phase 1 plan. For example, if you provided a workshop on Leading Mixed-Age Teams in Phase I, you might offer more sessions of it in Phase 2 to reac</a:t>
            </a: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 more managers</a:t>
            </a:r>
            <a:r>
              <a:rPr lang="en-US" sz="1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469900" marR="107314" indent="-457200">
              <a:lnSpc>
                <a:spcPct val="100000"/>
              </a:lnSpc>
              <a:buFont typeface="Arial" panose="020B0604020202020204" pitchFamily="34" charset="0"/>
              <a:buChar char="•"/>
            </a:pPr>
            <a:r>
              <a:rPr lang="en-US" sz="1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Your decision should reflect how your senior leadership team works.</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15</a:t>
            </a:fld>
            <a:endParaRPr lang="en-US"/>
          </a:p>
        </p:txBody>
      </p:sp>
    </p:spTree>
    <p:extLst>
      <p:ext uri="{BB962C8B-B14F-4D97-AF65-F5344CB8AC3E}">
        <p14:creationId xmlns:p14="http://schemas.microsoft.com/office/powerpoint/2010/main" val="374298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You can either prepare your proposed next steps OR build them live with the leadership team based on the discussion. This content included is sample only. Please edit to suit the needs of your organization and style of your leadership team. </a:t>
            </a:r>
          </a:p>
        </p:txBody>
      </p:sp>
      <p:sp>
        <p:nvSpPr>
          <p:cNvPr id="4" name="Slide Number Placeholder 3"/>
          <p:cNvSpPr>
            <a:spLocks noGrp="1"/>
          </p:cNvSpPr>
          <p:nvPr>
            <p:ph type="sldNum" sz="quarter" idx="5"/>
          </p:nvPr>
        </p:nvSpPr>
        <p:spPr/>
        <p:txBody>
          <a:bodyPr/>
          <a:lstStyle/>
          <a:p>
            <a:fld id="{5C99A7CF-160A-754F-A4FE-4D8EF3D88376}" type="slidenum">
              <a:rPr lang="en-US" smtClean="0"/>
              <a:t>17</a:t>
            </a:fld>
            <a:endParaRPr lang="en-US"/>
          </a:p>
        </p:txBody>
      </p:sp>
    </p:spTree>
    <p:extLst>
      <p:ext uri="{BB962C8B-B14F-4D97-AF65-F5344CB8AC3E}">
        <p14:creationId xmlns:p14="http://schemas.microsoft.com/office/powerpoint/2010/main" val="178389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of the presentation to share with participants. </a:t>
            </a:r>
          </a:p>
          <a:p>
            <a:r>
              <a:rPr lang="en-US" dirty="0"/>
              <a:t>Slides that follow contain resources for the host to use after the session ends.</a:t>
            </a:r>
          </a:p>
        </p:txBody>
      </p:sp>
      <p:sp>
        <p:nvSpPr>
          <p:cNvPr id="4" name="Slide Number Placeholder 3"/>
          <p:cNvSpPr>
            <a:spLocks noGrp="1"/>
          </p:cNvSpPr>
          <p:nvPr>
            <p:ph type="sldNum" sz="quarter" idx="5"/>
          </p:nvPr>
        </p:nvSpPr>
        <p:spPr/>
        <p:txBody>
          <a:bodyPr/>
          <a:lstStyle/>
          <a:p>
            <a:fld id="{5C99A7CF-160A-754F-A4FE-4D8EF3D88376}" type="slidenum">
              <a:rPr lang="en-US" smtClean="0"/>
              <a:t>18</a:t>
            </a:fld>
            <a:endParaRPr lang="en-US"/>
          </a:p>
        </p:txBody>
      </p:sp>
    </p:spTree>
    <p:extLst>
      <p:ext uri="{BB962C8B-B14F-4D97-AF65-F5344CB8AC3E}">
        <p14:creationId xmlns:p14="http://schemas.microsoft.com/office/powerpoint/2010/main" val="62896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survey is only for people involved in HOSTING the session, not for all of the participants. If your team had multiple people involved in organizing and hosting this session, they are each welcome to fill out their own survey response. Responses are anonymous. AARP’s Work Jobs Team reads all responses and uses your input to celebrate wins and to address opportunities to improve. Thank you for taking 3 minutes of your time to share your feedback. </a:t>
            </a:r>
          </a:p>
        </p:txBody>
      </p:sp>
      <p:sp>
        <p:nvSpPr>
          <p:cNvPr id="4" name="Slide Number Placeholder 3"/>
          <p:cNvSpPr>
            <a:spLocks noGrp="1"/>
          </p:cNvSpPr>
          <p:nvPr>
            <p:ph type="sldNum" sz="quarter" idx="5"/>
          </p:nvPr>
        </p:nvSpPr>
        <p:spPr/>
        <p:txBody>
          <a:bodyPr/>
          <a:lstStyle/>
          <a:p>
            <a:fld id="{5C99A7CF-160A-754F-A4FE-4D8EF3D88376}" type="slidenum">
              <a:rPr lang="en-US" smtClean="0"/>
              <a:t>19</a:t>
            </a:fld>
            <a:endParaRPr lang="en-US"/>
          </a:p>
        </p:txBody>
      </p:sp>
    </p:spTree>
    <p:extLst>
      <p:ext uri="{BB962C8B-B14F-4D97-AF65-F5344CB8AC3E}">
        <p14:creationId xmlns:p14="http://schemas.microsoft.com/office/powerpoint/2010/main" val="396246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panose="020B0004020202020204" pitchFamily="34" charset="0"/>
              </a:rPr>
              <a:t>Be sure to follow up with those with whom you worked to gain approval and support for additional initiatives to build an age inclusive workplace.  Here’s a draft email that you can copy, paste, edit and send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Thanks so much for your input in our conversations about our age inclusion initiatives in today’s senior leadership team meeting.  Our outcomes this year reinforce that this is a significant strategic opportunity for our organization. I appreciate your support for us to continue the work to leverage the power of a multi-generational workforce.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you'd like to discuss any aspect of this further, I’d be happy to do so. Please let me know your thoughts when you have a moment. Otherwise, I’ll be sure to keep you apprised of our progress as we move forward.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20</a:t>
            </a:fld>
            <a:endParaRPr lang="en-US"/>
          </a:p>
        </p:txBody>
      </p:sp>
    </p:spTree>
    <p:extLst>
      <p:ext uri="{BB962C8B-B14F-4D97-AF65-F5344CB8AC3E}">
        <p14:creationId xmlns:p14="http://schemas.microsoft.com/office/powerpoint/2010/main" val="297990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21</a:t>
            </a:fld>
            <a:endParaRPr lang="en-US"/>
          </a:p>
        </p:txBody>
      </p:sp>
    </p:spTree>
    <p:extLst>
      <p:ext uri="{BB962C8B-B14F-4D97-AF65-F5344CB8AC3E}">
        <p14:creationId xmlns:p14="http://schemas.microsoft.com/office/powerpoint/2010/main" val="103225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a:t>
            </a:fld>
            <a:endParaRPr lang="en-US"/>
          </a:p>
        </p:txBody>
      </p:sp>
    </p:spTree>
    <p:extLst>
      <p:ext uri="{BB962C8B-B14F-4D97-AF65-F5344CB8AC3E}">
        <p14:creationId xmlns:p14="http://schemas.microsoft.com/office/powerpoint/2010/main" val="377105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"durable human skills" are often called soft skills – critical thinking, communication, negotiation, judgement calls, etc.</a:t>
            </a:r>
          </a:p>
          <a:p>
            <a:endParaRPr lang="en-US" dirty="0"/>
          </a:p>
          <a:p>
            <a:r>
              <a:rPr lang="en-US" dirty="0"/>
              <a:t>1 “According to the AARP Global Employer Survey 2020, 83% of employers state that it would be very or at least somewhat valuable to their </a:t>
            </a:r>
            <a:r>
              <a:rPr lang="en-US" dirty="0" err="1"/>
              <a:t>organisation’s</a:t>
            </a:r>
            <a:r>
              <a:rPr lang="en-US" dirty="0"/>
              <a:t> success and growth to create a more multigenerational workforce. Executives in large global companies recognize that their organization would need to undertake more efforts to </a:t>
            </a:r>
            <a:r>
              <a:rPr lang="en-US" dirty="0" err="1"/>
              <a:t>maximise</a:t>
            </a:r>
            <a:r>
              <a:rPr lang="en-US" dirty="0"/>
              <a:t> the full potential that an age-diverse workforce offers, listing age, besides disability, as the area of diversity management that requires most improvement (Forbes Insights, 2011[33]).”</a:t>
            </a:r>
          </a:p>
        </p:txBody>
      </p:sp>
      <p:sp>
        <p:nvSpPr>
          <p:cNvPr id="4" name="Slide Number Placeholder 3"/>
          <p:cNvSpPr>
            <a:spLocks noGrp="1"/>
          </p:cNvSpPr>
          <p:nvPr>
            <p:ph type="sldNum" sz="quarter" idx="5"/>
          </p:nvPr>
        </p:nvSpPr>
        <p:spPr/>
        <p:txBody>
          <a:bodyPr/>
          <a:lstStyle/>
          <a:p>
            <a:fld id="{5C99A7CF-160A-754F-A4FE-4D8EF3D88376}" type="slidenum">
              <a:rPr lang="en-US" smtClean="0"/>
              <a:t>4</a:t>
            </a:fld>
            <a:endParaRPr lang="en-US"/>
          </a:p>
        </p:txBody>
      </p:sp>
    </p:spTree>
    <p:extLst>
      <p:ext uri="{BB962C8B-B14F-4D97-AF65-F5344CB8AC3E}">
        <p14:creationId xmlns:p14="http://schemas.microsoft.com/office/powerpoint/2010/main" val="407780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https://blog.aarp.org/thinking-policy/how-population-age-shifts-will-affect-us-labor-market</a:t>
            </a:r>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a:t>
            </a:fld>
            <a:endParaRPr lang="en-US"/>
          </a:p>
        </p:txBody>
      </p:sp>
    </p:spTree>
    <p:extLst>
      <p:ext uri="{BB962C8B-B14F-4D97-AF65-F5344CB8AC3E}">
        <p14:creationId xmlns:p14="http://schemas.microsoft.com/office/powerpoint/2010/main" val="343854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As you customize this deck to meet your needs, feel free to bring in additional data from AARP’s Business Case for Age-Inclusion slide deck at </a:t>
            </a:r>
            <a:br>
              <a:rPr lang="en-US" sz="1800" b="1" i="0" u="sng" strike="noStrike" dirty="0">
                <a:solidFill>
                  <a:srgbClr val="000000"/>
                </a:solidFill>
                <a:effectLst/>
                <a:latin typeface="Aptos Narrow" panose="020B0004020202020204" pitchFamily="34" charset="0"/>
                <a:hlinkClick r:id="rId3"/>
              </a:rPr>
            </a:br>
            <a:r>
              <a:rPr lang="en-US" sz="1800" b="0" i="0" u="sng" strike="noStrike" dirty="0">
                <a:solidFill>
                  <a:srgbClr val="000000"/>
                </a:solidFill>
                <a:effectLst/>
                <a:latin typeface="Aptos Narrow" panose="020B0004020202020204" pitchFamily="34" charset="0"/>
                <a:hlinkClick r:id="rId3"/>
              </a:rPr>
              <a:t>https://employerportal.aarp.org/age-inclusive-workforce/commit-to-an-age-inclusive-culture/business-case-basic-slides</a:t>
            </a: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6</a:t>
            </a:fld>
            <a:endParaRPr lang="en-US"/>
          </a:p>
        </p:txBody>
      </p:sp>
    </p:spTree>
    <p:extLst>
      <p:ext uri="{BB962C8B-B14F-4D97-AF65-F5344CB8AC3E}">
        <p14:creationId xmlns:p14="http://schemas.microsoft.com/office/powerpoint/2010/main" val="116843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This should be the final updated version of the Action Plan slide from Step 2: Chart Our Plan in the AARP Generations at Work resource suite.</a:t>
            </a:r>
          </a:p>
        </p:txBody>
      </p:sp>
      <p:sp>
        <p:nvSpPr>
          <p:cNvPr id="4" name="Slide Number Placeholder 3"/>
          <p:cNvSpPr>
            <a:spLocks noGrp="1"/>
          </p:cNvSpPr>
          <p:nvPr>
            <p:ph type="sldNum" sz="quarter" idx="5"/>
          </p:nvPr>
        </p:nvSpPr>
        <p:spPr/>
        <p:txBody>
          <a:bodyPr/>
          <a:lstStyle/>
          <a:p>
            <a:fld id="{5C99A7CF-160A-754F-A4FE-4D8EF3D88376}" type="slidenum">
              <a:rPr lang="en-US" smtClean="0"/>
              <a:t>7</a:t>
            </a:fld>
            <a:endParaRPr lang="en-US"/>
          </a:p>
        </p:txBody>
      </p:sp>
    </p:spTree>
    <p:extLst>
      <p:ext uri="{BB962C8B-B14F-4D97-AF65-F5344CB8AC3E}">
        <p14:creationId xmlns:p14="http://schemas.microsoft.com/office/powerpoint/2010/main" val="58593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Create one slide for each action your team took as part of your plan. </a:t>
            </a:r>
          </a:p>
        </p:txBody>
      </p:sp>
      <p:sp>
        <p:nvSpPr>
          <p:cNvPr id="4" name="Slide Number Placeholder 3"/>
          <p:cNvSpPr>
            <a:spLocks noGrp="1"/>
          </p:cNvSpPr>
          <p:nvPr>
            <p:ph type="sldNum" sz="quarter" idx="5"/>
          </p:nvPr>
        </p:nvSpPr>
        <p:spPr/>
        <p:txBody>
          <a:bodyPr/>
          <a:lstStyle/>
          <a:p>
            <a:fld id="{5C99A7CF-160A-754F-A4FE-4D8EF3D88376}" type="slidenum">
              <a:rPr lang="en-US" smtClean="0"/>
              <a:t>9</a:t>
            </a:fld>
            <a:endParaRPr lang="en-US"/>
          </a:p>
        </p:txBody>
      </p:sp>
    </p:spTree>
    <p:extLst>
      <p:ext uri="{BB962C8B-B14F-4D97-AF65-F5344CB8AC3E}">
        <p14:creationId xmlns:p14="http://schemas.microsoft.com/office/powerpoint/2010/main" val="210457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Create one slide for each action your team took as part of your plan. </a:t>
            </a:r>
          </a:p>
        </p:txBody>
      </p:sp>
      <p:sp>
        <p:nvSpPr>
          <p:cNvPr id="4" name="Slide Number Placeholder 3"/>
          <p:cNvSpPr>
            <a:spLocks noGrp="1"/>
          </p:cNvSpPr>
          <p:nvPr>
            <p:ph type="sldNum" sz="quarter" idx="5"/>
          </p:nvPr>
        </p:nvSpPr>
        <p:spPr/>
        <p:txBody>
          <a:bodyPr/>
          <a:lstStyle/>
          <a:p>
            <a:fld id="{5C99A7CF-160A-754F-A4FE-4D8EF3D88376}" type="slidenum">
              <a:rPr lang="en-US" smtClean="0"/>
              <a:t>10</a:t>
            </a:fld>
            <a:endParaRPr lang="en-US"/>
          </a:p>
        </p:txBody>
      </p:sp>
    </p:spTree>
    <p:extLst>
      <p:ext uri="{BB962C8B-B14F-4D97-AF65-F5344CB8AC3E}">
        <p14:creationId xmlns:p14="http://schemas.microsoft.com/office/powerpoint/2010/main" val="382379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host: Create one slide for each action your team took as part of your plan. </a:t>
            </a:r>
          </a:p>
        </p:txBody>
      </p:sp>
      <p:sp>
        <p:nvSpPr>
          <p:cNvPr id="4" name="Slide Number Placeholder 3"/>
          <p:cNvSpPr>
            <a:spLocks noGrp="1"/>
          </p:cNvSpPr>
          <p:nvPr>
            <p:ph type="sldNum" sz="quarter" idx="5"/>
          </p:nvPr>
        </p:nvSpPr>
        <p:spPr/>
        <p:txBody>
          <a:bodyPr/>
          <a:lstStyle/>
          <a:p>
            <a:fld id="{5C99A7CF-160A-754F-A4FE-4D8EF3D88376}" type="slidenum">
              <a:rPr lang="en-US" smtClean="0"/>
              <a:t>11</a:t>
            </a:fld>
            <a:endParaRPr lang="en-US"/>
          </a:p>
        </p:txBody>
      </p:sp>
    </p:spTree>
    <p:extLst>
      <p:ext uri="{BB962C8B-B14F-4D97-AF65-F5344CB8AC3E}">
        <p14:creationId xmlns:p14="http://schemas.microsoft.com/office/powerpoint/2010/main" val="116425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7428" y="5212411"/>
            <a:ext cx="7316597" cy="1651634"/>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subTitle" idx="4"/>
          </p:nvPr>
        </p:nvSpPr>
        <p:spPr>
          <a:xfrm>
            <a:off x="3297428" y="5212411"/>
            <a:ext cx="7316597" cy="1651634"/>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sz="half" idx="2"/>
          </p:nvPr>
        </p:nvSpPr>
        <p:spPr>
          <a:xfrm>
            <a:off x="640080" y="1682496"/>
            <a:ext cx="556869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682496"/>
            <a:ext cx="556869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2094"/>
            <a:ext cx="11912600" cy="938530"/>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a:xfrm>
            <a:off x="1212596" y="1484898"/>
            <a:ext cx="10376407" cy="4601210"/>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a:xfrm>
            <a:off x="4352544" y="6803136"/>
            <a:ext cx="409651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6803136"/>
            <a:ext cx="294436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a:xfrm>
            <a:off x="9217152" y="6803136"/>
            <a:ext cx="294436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aarpresearch.qualtrics.com/jfe/form/SV_4SdIGU3zkKfEgU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aarpresearch.qualtrics.com/jfe/form/SV_4SdIGU3zkKfEgU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ilibrary.org/docserver/59752153-en.pdf?expires=1636142224&amp;id=id&amp;accname=guest&amp;che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ideas.repec.org/p/iso/educat/009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repec.business.uzh.ch/RePEc/iso/leadinghouse/0093_lhwpaper.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297428" y="5212411"/>
            <a:ext cx="8513572" cy="1574983"/>
          </a:xfrm>
          <a:prstGeom prst="rect">
            <a:avLst/>
          </a:prstGeom>
        </p:spPr>
        <p:txBody>
          <a:bodyPr vert="horz" wrap="square" lIns="0" tIns="12700" rIns="0" bIns="0" rtlCol="0">
            <a:spAutoFit/>
          </a:bodyPr>
          <a:lstStyle/>
          <a:p>
            <a:pPr marL="245745">
              <a:lnSpc>
                <a:spcPts val="7600"/>
              </a:lnSpc>
              <a:spcBef>
                <a:spcPts val="100"/>
              </a:spcBef>
            </a:pPr>
            <a:r>
              <a:rPr lang="en-US" sz="6500" dirty="0"/>
              <a:t>Discuss Our Progress</a:t>
            </a:r>
            <a:endParaRPr sz="6500" dirty="0"/>
          </a:p>
          <a:p>
            <a:pPr marL="245745">
              <a:lnSpc>
                <a:spcPts val="5200"/>
              </a:lnSpc>
            </a:pPr>
            <a:r>
              <a:rPr lang="en-US" sz="3200" spc="75" dirty="0">
                <a:solidFill>
                  <a:srgbClr val="231F20"/>
                </a:solidFill>
                <a:latin typeface="Lato"/>
                <a:cs typeface="Lato"/>
              </a:rPr>
              <a:t>To leverage a multigenerational workforce</a:t>
            </a:r>
            <a:endParaRPr sz="3200" dirty="0">
              <a:latin typeface="Lato"/>
              <a:cs typeface="Lato"/>
            </a:endParaRPr>
          </a:p>
        </p:txBody>
      </p:sp>
    </p:spTree>
    <p:extLst>
      <p:ext uri="{BB962C8B-B14F-4D97-AF65-F5344CB8AC3E}">
        <p14:creationId xmlns:p14="http://schemas.microsoft.com/office/powerpoint/2010/main" val="165411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Our progress and learnings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sz="600" dirty="0">
              <a:latin typeface="Lato"/>
              <a:cs typeface="Lato"/>
            </a:endParaRPr>
          </a:p>
        </p:txBody>
      </p:sp>
      <p:sp>
        <p:nvSpPr>
          <p:cNvPr id="7" name="TextBox 6">
            <a:extLst>
              <a:ext uri="{FF2B5EF4-FFF2-40B4-BE49-F238E27FC236}">
                <a16:creationId xmlns:a16="http://schemas.microsoft.com/office/drawing/2014/main" id="{B15B141C-ACA0-BEF0-4E75-9549045627F0}"/>
              </a:ext>
            </a:extLst>
          </p:cNvPr>
          <p:cNvSpPr txBox="1"/>
          <p:nvPr/>
        </p:nvSpPr>
        <p:spPr>
          <a:xfrm>
            <a:off x="4572000" y="2450754"/>
            <a:ext cx="7239000" cy="4503797"/>
          </a:xfrm>
          <a:prstGeom prst="rect">
            <a:avLst/>
          </a:prstGeom>
          <a:noFill/>
        </p:spPr>
        <p:txBody>
          <a:bodyPr wrap="square" lIns="91440" tIns="45720" rIns="91440" bIns="45720" anchor="t">
            <a:spAutoFit/>
          </a:bodyPr>
          <a:lstStyle/>
          <a:p>
            <a:pPr marL="12700">
              <a:lnSpc>
                <a:spcPct val="100000"/>
              </a:lnSpc>
              <a:spcBef>
                <a:spcPts val="100"/>
              </a:spcBef>
              <a:spcAft>
                <a:spcPts val="600"/>
              </a:spcAft>
            </a:pPr>
            <a:r>
              <a:rPr lang="en-US" sz="2000" b="1" dirty="0">
                <a:solidFill>
                  <a:srgbClr val="EF3824"/>
                </a:solidFill>
                <a:latin typeface="Lato"/>
                <a:cs typeface="Lato"/>
              </a:rPr>
              <a:t>Action: [List the specific action that you took using resources from the AARP Generations at Work tool.]</a:t>
            </a:r>
            <a:endParaRPr lang="en-US" b="1" dirty="0">
              <a:solidFill>
                <a:srgbClr val="EF3824"/>
              </a:solidFill>
              <a:latin typeface="Lato"/>
              <a:cs typeface="Lato"/>
            </a:endParaRPr>
          </a:p>
          <a:p>
            <a:pPr marL="12700">
              <a:lnSpc>
                <a:spcPct val="100000"/>
              </a:lnSpc>
              <a:spcBef>
                <a:spcPts val="100"/>
              </a:spcBef>
              <a:spcAft>
                <a:spcPts val="600"/>
              </a:spcAft>
            </a:pPr>
            <a:r>
              <a:rPr lang="en-US" sz="2000" b="1" dirty="0">
                <a:solidFill>
                  <a:schemeClr val="tx1"/>
                </a:solidFill>
                <a:latin typeface="Lato"/>
                <a:cs typeface="Lato"/>
              </a:rPr>
              <a:t>Key statistics:</a:t>
            </a:r>
            <a:endParaRPr lang="en-US" sz="2000" b="1">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[If you chose to host workshops, could be # program sessions, # employees who participated, NPS score]</a:t>
            </a:r>
            <a:endParaRPr lang="en-US" sz="2000">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[For other actions, might include: # employees reached, changes in employee engagement survey results or other]</a:t>
            </a:r>
            <a:endParaRPr lang="en-US" sz="2000">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a:solidFill>
                  <a:srgbClr val="000000"/>
                </a:solidFill>
                <a:latin typeface="Lato"/>
                <a:ea typeface="Lato"/>
                <a:cs typeface="Lato"/>
              </a:rPr>
              <a:t>[Note where we might not yet see results of this action</a:t>
            </a:r>
            <a:r>
              <a:rPr lang="en-US" sz="2000">
                <a:solidFill>
                  <a:schemeClr val="tx1"/>
                </a:solidFill>
                <a:latin typeface="Lato"/>
                <a:ea typeface="Lato"/>
                <a:cs typeface="Lato"/>
              </a:rPr>
              <a:t>]</a:t>
            </a:r>
            <a:r>
              <a:rPr lang="en-US" sz="2000" dirty="0">
                <a:solidFill>
                  <a:schemeClr val="tx1"/>
                </a:solidFill>
                <a:latin typeface="Lato"/>
                <a:cs typeface="Lato"/>
              </a:rPr>
              <a:t> </a:t>
            </a:r>
            <a:endParaRPr lang="en-US" sz="2000">
              <a:solidFill>
                <a:schemeClr val="tx1"/>
              </a:solidFill>
              <a:latin typeface="Lato"/>
              <a:ea typeface="Lato"/>
              <a:cs typeface="Lato"/>
            </a:endParaRPr>
          </a:p>
          <a:p>
            <a:pPr marL="12700">
              <a:lnSpc>
                <a:spcPct val="100000"/>
              </a:lnSpc>
              <a:spcBef>
                <a:spcPts val="100"/>
              </a:spcBef>
              <a:spcAft>
                <a:spcPts val="600"/>
              </a:spcAft>
            </a:pPr>
            <a:r>
              <a:rPr lang="en-US" sz="2000" b="1" dirty="0">
                <a:solidFill>
                  <a:schemeClr val="tx1"/>
                </a:solidFill>
                <a:latin typeface="Lato"/>
                <a:cs typeface="Lato"/>
              </a:rPr>
              <a:t>What did employees say?</a:t>
            </a:r>
            <a:endParaRPr lang="en-US" sz="2000" b="1">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High level survey results</a:t>
            </a:r>
            <a:endParaRPr lang="en-US" sz="2000">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Quotes from participants</a:t>
            </a:r>
            <a:endParaRPr lang="en-US" sz="2000">
              <a:solidFill>
                <a:schemeClr val="tx1"/>
              </a:solidFill>
              <a:latin typeface="Lato"/>
              <a:ea typeface="Lato"/>
              <a:cs typeface="Lato"/>
            </a:endParaRP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Other qualitative or quantitative feedback</a:t>
            </a:r>
            <a:endParaRPr lang="en-US" sz="2000">
              <a:solidFill>
                <a:schemeClr val="tx1"/>
              </a:solidFill>
              <a:latin typeface="Lato"/>
              <a:ea typeface="Lato"/>
              <a:cs typeface="Lato"/>
            </a:endParaRPr>
          </a:p>
        </p:txBody>
      </p:sp>
    </p:spTree>
    <p:extLst>
      <p:ext uri="{BB962C8B-B14F-4D97-AF65-F5344CB8AC3E}">
        <p14:creationId xmlns:p14="http://schemas.microsoft.com/office/powerpoint/2010/main" val="10255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Our progress and learnings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sz="600" dirty="0">
              <a:latin typeface="Lato"/>
              <a:cs typeface="Lato"/>
            </a:endParaRPr>
          </a:p>
        </p:txBody>
      </p:sp>
      <p:sp>
        <p:nvSpPr>
          <p:cNvPr id="7" name="TextBox 6">
            <a:extLst>
              <a:ext uri="{FF2B5EF4-FFF2-40B4-BE49-F238E27FC236}">
                <a16:creationId xmlns:a16="http://schemas.microsoft.com/office/drawing/2014/main" id="{B15B141C-ACA0-BEF0-4E75-9549045627F0}"/>
              </a:ext>
            </a:extLst>
          </p:cNvPr>
          <p:cNvSpPr txBox="1"/>
          <p:nvPr/>
        </p:nvSpPr>
        <p:spPr>
          <a:xfrm>
            <a:off x="4572000" y="2450754"/>
            <a:ext cx="7239000" cy="4503797"/>
          </a:xfrm>
          <a:prstGeom prst="rect">
            <a:avLst/>
          </a:prstGeom>
          <a:noFill/>
        </p:spPr>
        <p:txBody>
          <a:bodyPr wrap="square">
            <a:spAutoFit/>
          </a:bodyPr>
          <a:lstStyle/>
          <a:p>
            <a:pPr marL="12700">
              <a:lnSpc>
                <a:spcPct val="100000"/>
              </a:lnSpc>
              <a:spcBef>
                <a:spcPts val="100"/>
              </a:spcBef>
              <a:spcAft>
                <a:spcPts val="600"/>
              </a:spcAft>
            </a:pPr>
            <a:r>
              <a:rPr lang="en-US" sz="2000" b="1" dirty="0">
                <a:solidFill>
                  <a:srgbClr val="EF3824"/>
                </a:solidFill>
                <a:latin typeface="Lato"/>
                <a:cs typeface="Lato"/>
              </a:rPr>
              <a:t>Action: [List the specific action that you took using resources from the AARP Generations at Work tool.]</a:t>
            </a:r>
            <a:endParaRPr lang="en-US" b="1" dirty="0">
              <a:solidFill>
                <a:srgbClr val="EF3824"/>
              </a:solidFill>
              <a:latin typeface="Lato"/>
              <a:cs typeface="Lato"/>
            </a:endParaRPr>
          </a:p>
          <a:p>
            <a:pPr marL="12700">
              <a:lnSpc>
                <a:spcPct val="100000"/>
              </a:lnSpc>
              <a:spcBef>
                <a:spcPts val="100"/>
              </a:spcBef>
              <a:spcAft>
                <a:spcPts val="600"/>
              </a:spcAft>
            </a:pPr>
            <a:r>
              <a:rPr lang="en-US" sz="2000" b="1" dirty="0">
                <a:solidFill>
                  <a:schemeClr val="tx1"/>
                </a:solidFill>
                <a:latin typeface="Lato"/>
                <a:cs typeface="Lato"/>
              </a:rPr>
              <a:t>Key statistics: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[If you chose to host workshops, could be # program sessions, # employees who participated, NPS score]</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[For other actions, might include: # employees reached, changes in employee engagement survey results or other]</a:t>
            </a:r>
          </a:p>
          <a:p>
            <a:pPr marL="298450" indent="-285750">
              <a:lnSpc>
                <a:spcPct val="100000"/>
              </a:lnSpc>
              <a:spcBef>
                <a:spcPts val="100"/>
              </a:spcBef>
              <a:spcAft>
                <a:spcPts val="600"/>
              </a:spcAft>
              <a:buFont typeface="Arial" panose="020B0604020202020204" pitchFamily="34" charset="0"/>
              <a:buChar char="•"/>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[Note where we might not yet see results of this action.</a:t>
            </a:r>
            <a:r>
              <a:rPr lang="en-US" sz="2000" dirty="0">
                <a:solidFill>
                  <a:schemeClr val="tx1"/>
                </a:solidFill>
                <a:latin typeface="Lato"/>
                <a:ea typeface="Lato" panose="020F0502020204030203" pitchFamily="34" charset="0"/>
                <a:cs typeface="Lato"/>
              </a:rPr>
              <a:t>]</a:t>
            </a:r>
            <a:r>
              <a:rPr lang="en-US" sz="2000" dirty="0">
                <a:solidFill>
                  <a:schemeClr val="tx1"/>
                </a:solidFill>
                <a:latin typeface="Lato"/>
                <a:cs typeface="Lato"/>
              </a:rPr>
              <a:t> </a:t>
            </a:r>
          </a:p>
          <a:p>
            <a:pPr marL="12700">
              <a:lnSpc>
                <a:spcPct val="100000"/>
              </a:lnSpc>
              <a:spcBef>
                <a:spcPts val="100"/>
              </a:spcBef>
              <a:spcAft>
                <a:spcPts val="600"/>
              </a:spcAft>
            </a:pPr>
            <a:r>
              <a:rPr lang="en-US" sz="2000" b="1" dirty="0">
                <a:solidFill>
                  <a:schemeClr val="tx1"/>
                </a:solidFill>
                <a:latin typeface="Lato"/>
                <a:cs typeface="Lato"/>
              </a:rPr>
              <a:t>What did employees say?</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High level survey results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Quotes from participants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Other qualitative or quantitative feedback</a:t>
            </a:r>
          </a:p>
        </p:txBody>
      </p:sp>
    </p:spTree>
    <p:extLst>
      <p:ext uri="{BB962C8B-B14F-4D97-AF65-F5344CB8AC3E}">
        <p14:creationId xmlns:p14="http://schemas.microsoft.com/office/powerpoint/2010/main" val="187597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33140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Thoughts on additional progress you have seen, or learnings you want us to consider as we move ahead?</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7960290-704D-5472-1EC0-64B31E451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04581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444500" y="518410"/>
            <a:ext cx="3257550" cy="1839221"/>
          </a:xfrm>
          <a:prstGeom prst="rect">
            <a:avLst/>
          </a:prstGeom>
        </p:spPr>
        <p:txBody>
          <a:bodyPr vert="horz" wrap="square" lIns="0" tIns="12700" rIns="0" bIns="0" rtlCol="0">
            <a:spAutoFit/>
          </a:bodyPr>
          <a:lstStyle/>
          <a:p>
            <a:pPr marL="12700">
              <a:lnSpc>
                <a:spcPts val="4890"/>
              </a:lnSpc>
              <a:spcBef>
                <a:spcPts val="100"/>
              </a:spcBef>
            </a:pPr>
            <a:r>
              <a:rPr lang="en-US" sz="3600" dirty="0"/>
              <a:t>Current base on which we will build</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8" name="object 5">
            <a:extLst>
              <a:ext uri="{FF2B5EF4-FFF2-40B4-BE49-F238E27FC236}">
                <a16:creationId xmlns:a16="http://schemas.microsoft.com/office/drawing/2014/main" id="{8426DB14-0E90-2EEB-0E24-690AD5ED2333}"/>
              </a:ext>
            </a:extLst>
          </p:cNvPr>
          <p:cNvPicPr/>
          <p:nvPr/>
        </p:nvPicPr>
        <p:blipFill>
          <a:blip r:embed="rId2">
            <a:extLst>
              <a:ext uri="{28A0092B-C50C-407E-A947-70E740481C1C}">
                <a14:useLocalDpi xmlns:a14="http://schemas.microsoft.com/office/drawing/2010/main" val="0"/>
              </a:ext>
            </a:extLst>
          </a:blip>
          <a:srcRect/>
          <a:stretch/>
        </p:blipFill>
        <p:spPr>
          <a:xfrm>
            <a:off x="-22185" y="2962442"/>
            <a:ext cx="3987165" cy="3987165"/>
          </a:xfrm>
          <a:prstGeom prst="rect">
            <a:avLst/>
          </a:prstGeom>
          <a:effectLst/>
        </p:spPr>
      </p:pic>
      <p:sp>
        <p:nvSpPr>
          <p:cNvPr id="10" name="object 7">
            <a:extLst>
              <a:ext uri="{FF2B5EF4-FFF2-40B4-BE49-F238E27FC236}">
                <a16:creationId xmlns:a16="http://schemas.microsoft.com/office/drawing/2014/main" id="{1AA1DA82-B6EB-C73E-5B8D-9C8B5226ED34}"/>
              </a:ext>
            </a:extLst>
          </p:cNvPr>
          <p:cNvSpPr txBox="1"/>
          <p:nvPr/>
        </p:nvSpPr>
        <p:spPr>
          <a:xfrm>
            <a:off x="4469657" y="701566"/>
            <a:ext cx="7265143" cy="2059538"/>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Progress highlights to inform our next phase</a:t>
            </a:r>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mj-lt"/>
              <a:buAutoNum type="arabicPeriod"/>
            </a:pP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[List a handful of high-level progress highlights. These may be related to a specific action, or more general such as overall increased awareness, buy-in, engagement, etc. </a:t>
            </a:r>
          </a:p>
          <a:p>
            <a:pPr marL="469900" marR="107314" indent="-457200">
              <a:lnSpc>
                <a:spcPct val="100000"/>
              </a:lnSpc>
              <a:buFont typeface="+mj-lt"/>
              <a:buAutoNum type="arabicPeriod"/>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[Note where we might not yet see results of this action. </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marL="469900" marR="107314" indent="-457200">
              <a:lnSpc>
                <a:spcPct val="100000"/>
              </a:lnSpc>
              <a:buFont typeface="+mj-lt"/>
              <a:buAutoNum type="arabicPeriod"/>
            </a:pPr>
            <a:r>
              <a:rPr lang="en-US" sz="2000" dirty="0" err="1">
                <a:solidFill>
                  <a:srgbClr val="000000"/>
                </a:solidFill>
                <a:latin typeface="Lato" panose="020F0502020204030203" pitchFamily="34" charset="0"/>
                <a:ea typeface="Lato" panose="020F0502020204030203" pitchFamily="34" charset="0"/>
                <a:cs typeface="Lato" panose="020F0502020204030203" pitchFamily="34" charset="0"/>
              </a:rPr>
              <a:t>Xx</a:t>
            </a:r>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3" name="object 7">
            <a:extLst>
              <a:ext uri="{FF2B5EF4-FFF2-40B4-BE49-F238E27FC236}">
                <a16:creationId xmlns:a16="http://schemas.microsoft.com/office/drawing/2014/main" id="{EF9ED53F-4C26-C358-265C-2D2B22462A84}"/>
              </a:ext>
            </a:extLst>
          </p:cNvPr>
          <p:cNvSpPr txBox="1"/>
          <p:nvPr/>
        </p:nvSpPr>
        <p:spPr>
          <a:xfrm>
            <a:off x="4560218" y="3618478"/>
            <a:ext cx="7265143" cy="2675091"/>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Key learnings to inform our next phase</a:t>
            </a:r>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mj-lt"/>
              <a:buAutoNum type="arabicPeriod"/>
            </a:pP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[List a handful of high-level learnings that will make your planning and execution more effective in the next phase of your action plan. These may be related to a specific action, or more general such as overall increased awareness, buy-in, engagement, etc.]</a:t>
            </a:r>
          </a:p>
          <a:p>
            <a:pPr marL="469900" marR="107314" indent="-457200">
              <a:lnSpc>
                <a:spcPct val="100000"/>
              </a:lnSpc>
              <a:buFont typeface="+mj-lt"/>
              <a:buAutoNum type="arabicPeriod"/>
            </a:pPr>
            <a:r>
              <a:rPr lang="en-US" sz="2000" dirty="0" err="1">
                <a:solidFill>
                  <a:srgbClr val="000000"/>
                </a:solidFill>
                <a:latin typeface="Lato" panose="020F0502020204030203" pitchFamily="34" charset="0"/>
                <a:ea typeface="Lato" panose="020F0502020204030203" pitchFamily="34" charset="0"/>
                <a:cs typeface="Lato" panose="020F0502020204030203" pitchFamily="34" charset="0"/>
              </a:rPr>
              <a:t>Xx</a:t>
            </a:r>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mj-lt"/>
              <a:buAutoNum type="arabicPeriod"/>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xx</a:t>
            </a:r>
            <a:endParaRPr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5113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444500" y="518410"/>
            <a:ext cx="3257550" cy="1839221"/>
          </a:xfrm>
          <a:prstGeom prst="rect">
            <a:avLst/>
          </a:prstGeom>
        </p:spPr>
        <p:txBody>
          <a:bodyPr vert="horz" wrap="square" lIns="0" tIns="12700" rIns="0" bIns="0" rtlCol="0">
            <a:spAutoFit/>
          </a:bodyPr>
          <a:lstStyle/>
          <a:p>
            <a:pPr marL="12700">
              <a:lnSpc>
                <a:spcPts val="4890"/>
              </a:lnSpc>
              <a:spcBef>
                <a:spcPts val="100"/>
              </a:spcBef>
            </a:pPr>
            <a:r>
              <a:rPr lang="en-US" sz="3600"/>
              <a:t>Current base on which we will build</a:t>
            </a:r>
            <a:endParaRPr sz="360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a:solidFill>
                  <a:srgbClr val="231F20"/>
                </a:solidFill>
                <a:latin typeface="Lato"/>
                <a:cs typeface="Lato"/>
              </a:rPr>
              <a:t>Courtesy Getty Images</a:t>
            </a:r>
          </a:p>
          <a:p>
            <a:pPr marL="12700">
              <a:spcBef>
                <a:spcPts val="100"/>
              </a:spcBef>
            </a:pPr>
            <a:r>
              <a:rPr lang="en-US" sz="600" b="1">
                <a:solidFill>
                  <a:srgbClr val="231F20"/>
                </a:solidFill>
                <a:latin typeface="Lato"/>
                <a:cs typeface="Lato"/>
              </a:rPr>
              <a:t>Source: xxx</a:t>
            </a:r>
            <a:endParaRPr sz="600">
              <a:latin typeface="Lato"/>
              <a:cs typeface="Lato"/>
            </a:endParaRPr>
          </a:p>
        </p:txBody>
      </p:sp>
      <p:pic>
        <p:nvPicPr>
          <p:cNvPr id="8" name="object 5">
            <a:extLst>
              <a:ext uri="{FF2B5EF4-FFF2-40B4-BE49-F238E27FC236}">
                <a16:creationId xmlns:a16="http://schemas.microsoft.com/office/drawing/2014/main" id="{8426DB14-0E90-2EEB-0E24-690AD5ED2333}"/>
              </a:ext>
            </a:extLst>
          </p:cNvPr>
          <p:cNvPicPr/>
          <p:nvPr/>
        </p:nvPicPr>
        <p:blipFill>
          <a:blip r:embed="rId3">
            <a:extLst>
              <a:ext uri="{28A0092B-C50C-407E-A947-70E740481C1C}">
                <a14:useLocalDpi xmlns:a14="http://schemas.microsoft.com/office/drawing/2010/main" val="0"/>
              </a:ext>
            </a:extLst>
          </a:blip>
          <a:srcRect/>
          <a:stretch/>
        </p:blipFill>
        <p:spPr>
          <a:xfrm>
            <a:off x="-22185" y="2962442"/>
            <a:ext cx="3987165" cy="3987165"/>
          </a:xfrm>
          <a:prstGeom prst="rect">
            <a:avLst/>
          </a:prstGeom>
          <a:effectLst/>
        </p:spPr>
      </p:pic>
      <p:sp>
        <p:nvSpPr>
          <p:cNvPr id="10" name="object 7">
            <a:extLst>
              <a:ext uri="{FF2B5EF4-FFF2-40B4-BE49-F238E27FC236}">
                <a16:creationId xmlns:a16="http://schemas.microsoft.com/office/drawing/2014/main" id="{1AA1DA82-B6EB-C73E-5B8D-9C8B5226ED34}"/>
              </a:ext>
            </a:extLst>
          </p:cNvPr>
          <p:cNvSpPr txBox="1"/>
          <p:nvPr/>
        </p:nvSpPr>
        <p:spPr>
          <a:xfrm>
            <a:off x="4469657" y="701566"/>
            <a:ext cx="7265143" cy="5875968"/>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a:solidFill>
                  <a:srgbClr val="EF3824"/>
                </a:solidFill>
                <a:latin typeface="Lato"/>
                <a:cs typeface="Lato"/>
              </a:rPr>
              <a:t>Are we making progress in areas that create strategic value that we really value?</a:t>
            </a: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mj-lt"/>
              <a:buAutoNum type="arabicPeriod"/>
            </a:pPr>
            <a:r>
              <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rPr>
              <a:t>[List a handful of high-level issues that are key to the leadership team and the organization. </a:t>
            </a:r>
            <a:r>
              <a:rPr lang="en-US" sz="2000">
                <a:solidFill>
                  <a:srgbClr val="000000"/>
                </a:solidFill>
                <a:latin typeface="Lato" panose="020F0502020204030203" pitchFamily="34" charset="0"/>
                <a:ea typeface="Lato" panose="020F0502020204030203" pitchFamily="34" charset="0"/>
                <a:cs typeface="Lato" panose="020F0502020204030203" pitchFamily="34" charset="0"/>
              </a:rPr>
              <a:t>These may have been discussed if you used Step 1: Find our Why workshop resources. Otherwise, use your best judgment here.]</a:t>
            </a:r>
            <a:endParaRPr lang="en-US" sz="2000" b="0" i="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[Did we see a shift in employee engagement survey results among our youngest and oldest groups of employees?]</a:t>
            </a: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[Did we affect the rate of voluntary turnover among our youngest and oldest groups of employees?]</a:t>
            </a: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[Did we affect metrics that reflect managers’ sense of feeling prepared to lead, and successful in reaching goals?]</a:t>
            </a: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[Did we see examples of innovation on mixed-age teams that can be in/directly attributed to mixed-age teams?]</a:t>
            </a: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[Can we see any direct or indirect effect on key metrics of productivity and profit?]</a:t>
            </a:r>
          </a:p>
          <a:p>
            <a:pPr marL="469900" marR="107314" indent="-457200">
              <a:lnSpc>
                <a:spcPct val="100000"/>
              </a:lnSpc>
              <a:buFont typeface="+mj-lt"/>
              <a:buAutoNum type="arabicPeriod"/>
            </a:pPr>
            <a:r>
              <a:rPr lang="en-US" sz="2000">
                <a:solidFill>
                  <a:srgbClr val="000000"/>
                </a:solidFill>
                <a:latin typeface="Lato" panose="020F0502020204030203" pitchFamily="34" charset="0"/>
                <a:ea typeface="Lato" panose="020F0502020204030203" pitchFamily="34" charset="0"/>
                <a:cs typeface="Lato" panose="020F0502020204030203" pitchFamily="34" charset="0"/>
              </a:rPr>
              <a:t>[Are we tracking the right metrics now? Do we want to adjust or start measuring additional metrics?]</a:t>
            </a:r>
            <a:endParaRPr sz="24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2050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444500" y="518410"/>
            <a:ext cx="3257550" cy="1839221"/>
          </a:xfrm>
          <a:prstGeom prst="rect">
            <a:avLst/>
          </a:prstGeom>
        </p:spPr>
        <p:txBody>
          <a:bodyPr vert="horz" wrap="square" lIns="0" tIns="12700" rIns="0" bIns="0" rtlCol="0">
            <a:spAutoFit/>
          </a:bodyPr>
          <a:lstStyle/>
          <a:p>
            <a:pPr marL="12700">
              <a:lnSpc>
                <a:spcPts val="4890"/>
              </a:lnSpc>
              <a:spcBef>
                <a:spcPts val="100"/>
              </a:spcBef>
            </a:pPr>
            <a:r>
              <a:rPr lang="en-US" sz="3600" dirty="0"/>
              <a:t>Current base on which we will build</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8" name="object 5">
            <a:extLst>
              <a:ext uri="{FF2B5EF4-FFF2-40B4-BE49-F238E27FC236}">
                <a16:creationId xmlns:a16="http://schemas.microsoft.com/office/drawing/2014/main" id="{8426DB14-0E90-2EEB-0E24-690AD5ED2333}"/>
              </a:ext>
            </a:extLst>
          </p:cNvPr>
          <p:cNvPicPr/>
          <p:nvPr/>
        </p:nvPicPr>
        <p:blipFill>
          <a:blip r:embed="rId3">
            <a:extLst>
              <a:ext uri="{28A0092B-C50C-407E-A947-70E740481C1C}">
                <a14:useLocalDpi xmlns:a14="http://schemas.microsoft.com/office/drawing/2010/main" val="0"/>
              </a:ext>
            </a:extLst>
          </a:blip>
          <a:srcRect/>
          <a:stretch/>
        </p:blipFill>
        <p:spPr>
          <a:xfrm>
            <a:off x="-22185" y="2962442"/>
            <a:ext cx="3987165" cy="3987165"/>
          </a:xfrm>
          <a:prstGeom prst="rect">
            <a:avLst/>
          </a:prstGeom>
          <a:effectLst/>
        </p:spPr>
      </p:pic>
      <p:sp>
        <p:nvSpPr>
          <p:cNvPr id="10" name="object 7">
            <a:extLst>
              <a:ext uri="{FF2B5EF4-FFF2-40B4-BE49-F238E27FC236}">
                <a16:creationId xmlns:a16="http://schemas.microsoft.com/office/drawing/2014/main" id="{1AA1DA82-B6EB-C73E-5B8D-9C8B5226ED34}"/>
              </a:ext>
            </a:extLst>
          </p:cNvPr>
          <p:cNvSpPr txBox="1"/>
          <p:nvPr/>
        </p:nvSpPr>
        <p:spPr>
          <a:xfrm>
            <a:off x="4469657" y="701566"/>
            <a:ext cx="7265143" cy="4337085"/>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What should we include in the next phase of our action plan?</a:t>
            </a:r>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69900" marR="107314" indent="-457200">
              <a:lnSpc>
                <a:spcPct val="100000"/>
              </a:lnSpc>
              <a:buFont typeface="Arial" panose="020B0604020202020204" pitchFamily="34" charset="0"/>
              <a:buChar char="•"/>
            </a:pP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[You can pose this as a “next step” that you’ll work on with your HR team and come back with the Phase 2 Action Plan.] OR </a:t>
            </a:r>
          </a:p>
          <a:p>
            <a:pPr marL="469900" marR="107314" indent="-457200">
              <a:lnSpc>
                <a:spcPct val="100000"/>
              </a:lnSpc>
              <a:buFont typeface="Arial" panose="020B0604020202020204" pitchFamily="34" charset="0"/>
              <a:buChar char="•"/>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[Y</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ou can go ahead and propose your Phase 2 Action Plan here, listing additional selections from the </a:t>
            </a:r>
            <a:r>
              <a:rPr lang="en-US" sz="2000" b="0" i="1" dirty="0">
                <a:solidFill>
                  <a:srgbClr val="000000"/>
                </a:solidFill>
                <a:effectLst/>
                <a:latin typeface="Lato" panose="020F0502020204030203" pitchFamily="34" charset="0"/>
                <a:ea typeface="Lato" panose="020F0502020204030203" pitchFamily="34" charset="0"/>
                <a:cs typeface="Lato" panose="020F0502020204030203" pitchFamily="34" charset="0"/>
              </a:rPr>
              <a:t>Generations at Work </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tool and/or scaling the efforts in your Phase 1 plan. For example, if you provided a workshop on Leading Mixed-Age Teams in Phase I, you might offer more sessions of it in Phase 2 to reac</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h more managers</a:t>
            </a: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469900" marR="107314" indent="-457200">
              <a:lnSpc>
                <a:spcPct val="100000"/>
              </a:lnSpc>
              <a:buFont typeface="Arial" panose="020B0604020202020204" pitchFamily="34" charset="0"/>
              <a:buChar char="•"/>
            </a:pPr>
            <a:r>
              <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Your decision should reflect how your senior leadership team works.]</a:t>
            </a:r>
          </a:p>
        </p:txBody>
      </p:sp>
    </p:spTree>
    <p:extLst>
      <p:ext uri="{BB962C8B-B14F-4D97-AF65-F5344CB8AC3E}">
        <p14:creationId xmlns:p14="http://schemas.microsoft.com/office/powerpoint/2010/main" val="55523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499"/>
            <a:ext cx="7658100" cy="304639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76229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As we design the next phase of our effort to leverage a multigenerational workforce, what will </a:t>
            </a:r>
            <a:r>
              <a:rPr lang="en-US" sz="2800" b="1" u="sng" dirty="0">
                <a:solidFill>
                  <a:srgbClr val="EF3824"/>
                </a:solidFill>
                <a:latin typeface="Lato Black"/>
                <a:cs typeface="Lato Black"/>
              </a:rPr>
              <a:t>you</a:t>
            </a:r>
            <a:r>
              <a:rPr lang="en-US" sz="2800" b="1" dirty="0">
                <a:solidFill>
                  <a:srgbClr val="EF3824"/>
                </a:solidFill>
                <a:latin typeface="Lato Black"/>
                <a:cs typeface="Lato Black"/>
              </a:rPr>
              <a:t> most look forward to as results of those efforts?</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BE164ADB-9C00-37BB-14BC-44C9698A92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88395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6649721"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Next steps</a:t>
            </a:r>
            <a:endParaRPr sz="3600" spc="40" dirty="0"/>
          </a:p>
        </p:txBody>
      </p:sp>
      <p:sp>
        <p:nvSpPr>
          <p:cNvPr id="9" name="object 6">
            <a:extLst>
              <a:ext uri="{FF2B5EF4-FFF2-40B4-BE49-F238E27FC236}">
                <a16:creationId xmlns:a16="http://schemas.microsoft.com/office/drawing/2014/main" id="{47F82A04-3454-0152-5200-4CB686C6C356}"/>
              </a:ext>
            </a:extLst>
          </p:cNvPr>
          <p:cNvSpPr txBox="1"/>
          <p:nvPr/>
        </p:nvSpPr>
        <p:spPr>
          <a:xfrm>
            <a:off x="1447800" y="6923130"/>
            <a:ext cx="9924696"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2198133287"/>
              </p:ext>
            </p:extLst>
          </p:nvPr>
        </p:nvGraphicFramePr>
        <p:xfrm>
          <a:off x="1752600" y="1981200"/>
          <a:ext cx="10363200" cy="3966756"/>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121758187"/>
                    </a:ext>
                  </a:extLst>
                </a:gridCol>
                <a:gridCol w="1371600">
                  <a:extLst>
                    <a:ext uri="{9D8B030D-6E8A-4147-A177-3AD203B41FA5}">
                      <a16:colId xmlns:a16="http://schemas.microsoft.com/office/drawing/2014/main" val="603145115"/>
                    </a:ext>
                  </a:extLst>
                </a:gridCol>
                <a:gridCol w="1676400">
                  <a:extLst>
                    <a:ext uri="{9D8B030D-6E8A-4147-A177-3AD203B41FA5}">
                      <a16:colId xmlns:a16="http://schemas.microsoft.com/office/drawing/2014/main" val="1316573724"/>
                    </a:ext>
                  </a:extLst>
                </a:gridCol>
                <a:gridCol w="1356360">
                  <a:extLst>
                    <a:ext uri="{9D8B030D-6E8A-4147-A177-3AD203B41FA5}">
                      <a16:colId xmlns:a16="http://schemas.microsoft.com/office/drawing/2014/main" val="1164441081"/>
                    </a:ext>
                  </a:extLst>
                </a:gridCol>
                <a:gridCol w="2072640">
                  <a:extLst>
                    <a:ext uri="{9D8B030D-6E8A-4147-A177-3AD203B41FA5}">
                      <a16:colId xmlns:a16="http://schemas.microsoft.com/office/drawing/2014/main" val="2762985388"/>
                    </a:ext>
                  </a:extLst>
                </a:gridCol>
              </a:tblGrid>
              <a:tr h="511629">
                <a:tc>
                  <a:txBody>
                    <a:bodyPr/>
                    <a:lstStyle/>
                    <a:p>
                      <a:r>
                        <a:rPr lang="en-US" dirty="0"/>
                        <a:t>Action</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a:t>
                      </a:r>
                    </a:p>
                  </a:txBody>
                  <a:tcPr>
                    <a:solidFill>
                      <a:srgbClr val="EF3824"/>
                    </a:solidFill>
                  </a:tcPr>
                </a:tc>
                <a:tc>
                  <a:txBody>
                    <a:bodyPr/>
                    <a:lstStyle/>
                    <a:p>
                      <a:r>
                        <a:rPr lang="en-US" dirty="0"/>
                        <a:t>Due Date</a:t>
                      </a:r>
                    </a:p>
                  </a:txBody>
                  <a:tcPr>
                    <a:solidFill>
                      <a:srgbClr val="EF3824"/>
                    </a:solidFill>
                  </a:tcPr>
                </a:tc>
                <a:tc>
                  <a:txBody>
                    <a:bodyPr/>
                    <a:lstStyle/>
                    <a:p>
                      <a:r>
                        <a:rPr lang="en-US" dirty="0"/>
                        <a:t>Notes </a:t>
                      </a:r>
                    </a:p>
                  </a:txBody>
                  <a:tcPr>
                    <a:solidFill>
                      <a:srgbClr val="EF3824"/>
                    </a:solidFill>
                  </a:tcPr>
                </a:tc>
                <a:extLst>
                  <a:ext uri="{0D108BD9-81ED-4DB2-BD59-A6C34878D82A}">
                    <a16:rowId xmlns:a16="http://schemas.microsoft.com/office/drawing/2014/main" val="1387948673"/>
                  </a:ext>
                </a:extLst>
              </a:tr>
              <a:tr h="511629">
                <a:tc>
                  <a:txBody>
                    <a:bodyPr/>
                    <a:lstStyle/>
                    <a:p>
                      <a:r>
                        <a:rPr lang="en-US" dirty="0"/>
                        <a:t>[Find answers to questions from today that require follow-up]</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35390417"/>
                  </a:ext>
                </a:extLst>
              </a:tr>
              <a:tr h="511629">
                <a:tc>
                  <a:txBody>
                    <a:bodyPr/>
                    <a:lstStyle/>
                    <a:p>
                      <a:r>
                        <a:rPr lang="en-US"/>
                        <a:t>[Draft the next phase of our age-inclusion action plan]</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96653735"/>
                  </a:ext>
                </a:extLst>
              </a:tr>
              <a:tr h="511629">
                <a:tc>
                  <a:txBody>
                    <a:bodyPr/>
                    <a:lstStyle/>
                    <a:p>
                      <a:r>
                        <a:rPr lang="en-US" dirty="0"/>
                        <a:t>[Bring proposed plan to this team for input and discussion]</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77509205"/>
                  </a:ext>
                </a:extLst>
              </a:tr>
              <a:tr h="511629">
                <a:tc>
                  <a:txBody>
                    <a:bodyPr/>
                    <a:lstStyle/>
                    <a:p>
                      <a:r>
                        <a:rPr lang="en-US" dirty="0"/>
                        <a:t>[Finalize plan by xxx date]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23722500"/>
                  </a:ext>
                </a:extLst>
              </a:tr>
              <a:tr h="511629">
                <a:tc>
                  <a:txBody>
                    <a:bodyPr/>
                    <a:lstStyle/>
                    <a:p>
                      <a:r>
                        <a:rPr lang="en-US" dirty="0"/>
                        <a:t>[Begin executing new plan by xxx date]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56446783"/>
                  </a:ext>
                </a:extLst>
              </a:tr>
              <a:tr h="51162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21464942"/>
                  </a:ext>
                </a:extLst>
              </a:tr>
            </a:tbl>
          </a:graphicData>
        </a:graphic>
      </p:graphicFrame>
    </p:spTree>
    <p:extLst>
      <p:ext uri="{BB962C8B-B14F-4D97-AF65-F5344CB8AC3E}">
        <p14:creationId xmlns:p14="http://schemas.microsoft.com/office/powerpoint/2010/main" val="271542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330570" y="5486400"/>
            <a:ext cx="9394830" cy="987450"/>
          </a:xfrm>
          <a:prstGeom prst="rect">
            <a:avLst/>
          </a:prstGeom>
        </p:spPr>
        <p:txBody>
          <a:bodyPr vert="horz" wrap="square" lIns="0" tIns="12700" rIns="0" bIns="0" rtlCol="0">
            <a:spAutoFit/>
          </a:bodyPr>
          <a:lstStyle/>
          <a:p>
            <a:pPr marL="245745">
              <a:lnSpc>
                <a:spcPts val="7600"/>
              </a:lnSpc>
              <a:spcBef>
                <a:spcPts val="100"/>
              </a:spcBef>
            </a:pPr>
            <a:r>
              <a:rPr lang="en-US" sz="6500" dirty="0"/>
              <a:t>Thanks for joining us!</a:t>
            </a:r>
            <a:endParaRPr sz="6500" dirty="0"/>
          </a:p>
        </p:txBody>
      </p:sp>
    </p:spTree>
    <p:extLst>
      <p:ext uri="{BB962C8B-B14F-4D97-AF65-F5344CB8AC3E}">
        <p14:creationId xmlns:p14="http://schemas.microsoft.com/office/powerpoint/2010/main" val="192344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344891"/>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After your participants have left the session, please complete this short host survey using the QR code or link.</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4">
                  <a:extLst>
                    <a:ext uri="{A12FA001-AC4F-418D-AE19-62706E023703}">
                      <ahyp:hlinkClr xmlns:ahyp="http://schemas.microsoft.com/office/drawing/2018/hyperlinkcolor" val="tx"/>
                    </a:ext>
                  </a:extLst>
                </a:hlinkClick>
              </a:rPr>
              <a:t>https://aarpresearch.qualtrics.com/jfe/form/SV_4SdIGU3zkKfEgUC</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Share your feedback on hosting this session</a:t>
            </a:r>
            <a:endParaRPr sz="3600" spc="50" dirty="0"/>
          </a:p>
        </p:txBody>
      </p:sp>
      <p:pic>
        <p:nvPicPr>
          <p:cNvPr id="12" name="Picture 11">
            <a:extLst>
              <a:ext uri="{FF2B5EF4-FFF2-40B4-BE49-F238E27FC236}">
                <a16:creationId xmlns:a16="http://schemas.microsoft.com/office/drawing/2014/main" id="{F9D79FCA-377F-A0EA-70EA-C24769930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1" y="2971800"/>
            <a:ext cx="2514600" cy="2514600"/>
          </a:xfrm>
          <a:prstGeom prst="rect">
            <a:avLst/>
          </a:prstGeom>
        </p:spPr>
      </p:pic>
    </p:spTree>
    <p:extLst>
      <p:ext uri="{BB962C8B-B14F-4D97-AF65-F5344CB8AC3E}">
        <p14:creationId xmlns:p14="http://schemas.microsoft.com/office/powerpoint/2010/main" val="133603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010" y="395612"/>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94048" y="1063292"/>
            <a:ext cx="493776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Discuss Our Progress</a:t>
            </a:r>
            <a:endParaRPr sz="3600" dirty="0">
              <a:latin typeface="Lato Black"/>
              <a:cs typeface="Lato Black"/>
            </a:endParaRPr>
          </a:p>
        </p:txBody>
      </p:sp>
      <p:sp>
        <p:nvSpPr>
          <p:cNvPr id="4" name="object 4"/>
          <p:cNvSpPr txBox="1"/>
          <p:nvPr/>
        </p:nvSpPr>
        <p:spPr>
          <a:xfrm>
            <a:off x="6400800" y="1804528"/>
            <a:ext cx="5943600" cy="5245026"/>
          </a:xfrm>
          <a:prstGeom prst="rect">
            <a:avLst/>
          </a:prstGeom>
        </p:spPr>
        <p:txBody>
          <a:bodyPr vert="horz" wrap="square" lIns="0" tIns="12700" rIns="0" bIns="0" rtlCol="0">
            <a:spAutoFit/>
          </a:bodyPr>
          <a:lstStyle/>
          <a:p>
            <a:pPr algn="l" rtl="0" fontAlgn="base"/>
            <a:r>
              <a:rPr lang="en-US" sz="2000" b="0" i="0" dirty="0">
                <a:solidFill>
                  <a:srgbClr val="000000"/>
                </a:solidFill>
                <a:effectLst/>
                <a:latin typeface="Aptos" panose="020B0004020202020204" pitchFamily="34" charset="0"/>
              </a:rPr>
              <a:t>It’s time to provide an update on our recent efforts to address age inclusion as a strategic opportunity. We have been using a suite of resources AARP has created for employers to help us add the critical lens of age to strategic workforce planning and talent management practices. </a:t>
            </a:r>
          </a:p>
          <a:p>
            <a:pPr algn="l" rtl="0" fontAlgn="base"/>
            <a:endParaRPr lang="en-US" sz="2000" b="0" i="0" dirty="0">
              <a:solidFill>
                <a:srgbClr val="000000"/>
              </a:solidFill>
              <a:effectLst/>
              <a:latin typeface="Aptos" panose="020B0004020202020204" pitchFamily="34" charset="0"/>
            </a:endParaRPr>
          </a:p>
          <a:p>
            <a:pPr algn="l" rtl="0" fontAlgn="base"/>
            <a:r>
              <a:rPr lang="en-US" sz="2000" dirty="0">
                <a:solidFill>
                  <a:srgbClr val="000000"/>
                </a:solidFill>
                <a:latin typeface="Aptos" panose="020B0004020202020204" pitchFamily="34" charset="0"/>
              </a:rPr>
              <a:t>Today, we’ll</a:t>
            </a:r>
            <a:r>
              <a:rPr lang="en-US" sz="2000" b="0" i="0" dirty="0">
                <a:solidFill>
                  <a:srgbClr val="000000"/>
                </a:solidFill>
                <a:effectLst/>
                <a:latin typeface="Aptos" panose="020B0004020202020204" pitchFamily="34" charset="0"/>
              </a:rPr>
              <a:t> share an overview of the actions we took this year using these resources. We’ll also share a summary of our progress and learnings, and assess how efficiently we have used staff, employee and financial resources.  </a:t>
            </a:r>
          </a:p>
          <a:p>
            <a:pPr algn="l" rtl="0" fontAlgn="base"/>
            <a:endParaRPr lang="en-US" sz="2000" dirty="0">
              <a:solidFill>
                <a:srgbClr val="000000"/>
              </a:solidFill>
              <a:latin typeface="Aptos" panose="020B0004020202020204" pitchFamily="34" charset="0"/>
            </a:endParaRPr>
          </a:p>
          <a:p>
            <a:pPr algn="l" rtl="0" fontAlgn="base"/>
            <a:r>
              <a:rPr lang="en-US" sz="2000" b="0" i="0" dirty="0">
                <a:solidFill>
                  <a:srgbClr val="000000"/>
                </a:solidFill>
                <a:effectLst/>
                <a:latin typeface="Aptos" panose="020B0004020202020204" pitchFamily="34" charset="0"/>
              </a:rPr>
              <a:t>We hope to secure buy-in for </a:t>
            </a:r>
            <a:r>
              <a:rPr lang="en-US" sz="2000" dirty="0">
                <a:solidFill>
                  <a:srgbClr val="000000"/>
                </a:solidFill>
                <a:latin typeface="Aptos" panose="020B0004020202020204" pitchFamily="34" charset="0"/>
              </a:rPr>
              <a:t>the next </a:t>
            </a:r>
            <a:r>
              <a:rPr lang="en-US" sz="2000" b="0" i="0" dirty="0">
                <a:solidFill>
                  <a:srgbClr val="000000"/>
                </a:solidFill>
                <a:effectLst/>
                <a:latin typeface="Aptos" panose="020B0004020202020204" pitchFamily="34" charset="0"/>
              </a:rPr>
              <a:t>initiative to help leverage the power of a multigenerational workforce. </a:t>
            </a:r>
          </a:p>
          <a:p>
            <a:pPr algn="l" rtl="0" fontAlgn="base"/>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l" rtl="0" fontAlgn="base"/>
            <a:endParaRPr lang="en-US" sz="20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338970"/>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198752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585983"/>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You can use the draft email we have added into the Notes section of this slide. Edit as needed and send it out to all who were invited today.</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Follow up with participants after today’s session</a:t>
            </a:r>
            <a:endParaRPr sz="3600" spc="50" dirty="0"/>
          </a:p>
        </p:txBody>
      </p:sp>
      <p:pic>
        <p:nvPicPr>
          <p:cNvPr id="9" name="Picture 8" descr="A group of people looking up&#10;&#10;Description automatically generated">
            <a:extLst>
              <a:ext uri="{FF2B5EF4-FFF2-40B4-BE49-F238E27FC236}">
                <a16:creationId xmlns:a16="http://schemas.microsoft.com/office/drawing/2014/main" id="{01483AD7-7323-2D0D-4869-64BD2F05B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2057400" cy="2057400"/>
          </a:xfrm>
          <a:prstGeom prst="rect">
            <a:avLst/>
          </a:prstGeom>
        </p:spPr>
      </p:pic>
    </p:spTree>
    <p:extLst>
      <p:ext uri="{BB962C8B-B14F-4D97-AF65-F5344CB8AC3E}">
        <p14:creationId xmlns:p14="http://schemas.microsoft.com/office/powerpoint/2010/main" val="299442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201262"/>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is packed with resources to help you take action to build and leverage a multigenerational workforce</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additional actions </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724400" y="5344528"/>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709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629053"/>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5334000" cy="678908"/>
          </a:xfrm>
          <a:prstGeom prst="rect">
            <a:avLst/>
          </a:prstGeom>
          <a:noFill/>
        </p:spPr>
        <p:txBody>
          <a:bodyPr wrap="square" anchor="ctr">
            <a:noAutofit/>
          </a:bodyPr>
          <a:lstStyle/>
          <a:p>
            <a:r>
              <a:rPr lang="en-US" sz="2000" dirty="0">
                <a:latin typeface="Lato" panose="020F0502020204030203" pitchFamily="34" charset="0"/>
                <a:ea typeface="Lato" panose="020F0502020204030203" pitchFamily="34" charset="0"/>
                <a:cs typeface="Lato" panose="020F0502020204030203" pitchFamily="34" charset="0"/>
              </a:rPr>
              <a:t>Why we value a multigenerational workforce </a:t>
            </a: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Overview of actions and resources</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a:solidFill>
                  <a:srgbClr val="231F20"/>
                </a:solidFill>
                <a:latin typeface="Lato"/>
                <a:cs typeface="Lato"/>
              </a:rPr>
              <a:t>Summary of progress and learnings</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Efficiency of our use of resources</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Next steps</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endParaRPr sz="600" dirty="0">
              <a:latin typeface="Lato"/>
              <a:cs typeface="Lato"/>
            </a:endParaRP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23869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pic>
        <p:nvPicPr>
          <p:cNvPr id="10" name="Picture 9" descr="A group of people holding up a trophy&#10;&#10;Description automatically generated">
            <a:extLst>
              <a:ext uri="{FF2B5EF4-FFF2-40B4-BE49-F238E27FC236}">
                <a16:creationId xmlns:a16="http://schemas.microsoft.com/office/drawing/2014/main" id="{CD859A53-D689-6656-7DAF-77F83995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54" y="2903409"/>
            <a:ext cx="4332479" cy="3801810"/>
          </a:xfrm>
          <a:prstGeom prst="rect">
            <a:avLst/>
          </a:prstGeom>
        </p:spPr>
      </p:pic>
      <p:sp>
        <p:nvSpPr>
          <p:cNvPr id="6" name="object 6"/>
          <p:cNvSpPr txBox="1">
            <a:spLocks noGrp="1"/>
          </p:cNvSpPr>
          <p:nvPr>
            <p:ph type="body" idx="1"/>
          </p:nvPr>
        </p:nvSpPr>
        <p:spPr>
          <a:xfrm>
            <a:off x="1215899" y="1664323"/>
            <a:ext cx="7394702" cy="5635645"/>
          </a:xfrm>
          <a:prstGeom prst="rect">
            <a:avLst/>
          </a:prstGeom>
        </p:spPr>
        <p:txBody>
          <a:bodyPr vert="horz" wrap="square" lIns="0" tIns="45720" rIns="0" bIns="0" rtlCol="0" anchor="t">
            <a:spAutoFit/>
          </a:bodyPr>
          <a:lstStyle/>
          <a:p>
            <a:pPr marL="12700">
              <a:lnSpc>
                <a:spcPct val="100000"/>
              </a:lnSpc>
              <a:spcBef>
                <a:spcPts val="360"/>
              </a:spcBef>
              <a:spcAft>
                <a:spcPts val="600"/>
              </a:spcAft>
            </a:pPr>
            <a:r>
              <a:rPr lang="en-US" sz="2800" dirty="0">
                <a:latin typeface="Lato"/>
                <a:cs typeface="Lato"/>
              </a:rPr>
              <a:t>A value creation strategy hiding in plain sight</a:t>
            </a: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ea typeface="Lato"/>
                <a:cs typeface="Lato"/>
              </a:rPr>
              <a:t>In a recent AARP study, 83%</a:t>
            </a:r>
            <a:r>
              <a:rPr lang="en-US" sz="1300" b="0" baseline="30000" dirty="0">
                <a:solidFill>
                  <a:srgbClr val="231F20"/>
                </a:solidFill>
                <a:latin typeface="Lato"/>
                <a:ea typeface="Lato"/>
                <a:cs typeface="Lato"/>
              </a:rPr>
              <a:t>1</a:t>
            </a:r>
            <a:r>
              <a:rPr lang="en-US" sz="2000" b="0" dirty="0">
                <a:solidFill>
                  <a:srgbClr val="231F20"/>
                </a:solidFill>
                <a:latin typeface="Lato"/>
                <a:ea typeface="Lato"/>
                <a:cs typeface="Lato"/>
              </a:rPr>
              <a:t> of employers said that creating a more multigenerational workforce would drive their success and growth. </a:t>
            </a:r>
            <a:endParaRPr lang="en-US" dirty="0">
              <a:ea typeface="Lato Black"/>
            </a:endParaRPr>
          </a:p>
          <a:p>
            <a:pPr marL="12700" marR="5080">
              <a:lnSpc>
                <a:spcPts val="2800"/>
              </a:lnSpc>
              <a:spcBef>
                <a:spcPts val="100"/>
              </a:spcBef>
            </a:pPr>
            <a:endParaRPr lang="en-US" sz="2000" b="0" dirty="0">
              <a:solidFill>
                <a:srgbClr val="231F20"/>
              </a:solidFill>
              <a:latin typeface="Lato"/>
              <a:ea typeface="Lato"/>
              <a:cs typeface="Lato"/>
            </a:endParaRPr>
          </a:p>
          <a:p>
            <a:pPr marL="12700" marR="5080">
              <a:lnSpc>
                <a:spcPts val="2800"/>
              </a:lnSpc>
              <a:spcBef>
                <a:spcPts val="100"/>
              </a:spcBef>
            </a:pPr>
            <a:r>
              <a:rPr lang="en-US" sz="2000" b="0" dirty="0">
                <a:solidFill>
                  <a:srgbClr val="231F20"/>
                </a:solidFill>
                <a:latin typeface="Lato"/>
                <a:ea typeface="Lato"/>
                <a:cs typeface="Lato"/>
              </a:rPr>
              <a:t>The depth of experience and skill sets in an age-diverse workforce – whether technical, professional, or durable human skills –</a:t>
            </a:r>
            <a:r>
              <a:rPr lang="en-US" sz="2000" b="0" dirty="0">
                <a:solidFill>
                  <a:schemeClr val="tx1"/>
                </a:solidFill>
                <a:latin typeface="Lato"/>
                <a:cs typeface="Lato"/>
              </a:rPr>
              <a:t>creates major opportunities for employers who can unleash those synergies. </a:t>
            </a: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r>
              <a:rPr lang="en-US" sz="2000" b="0" dirty="0">
                <a:solidFill>
                  <a:schemeClr val="tx1"/>
                </a:solidFill>
                <a:latin typeface="Lato"/>
                <a:cs typeface="Lato"/>
              </a:rPr>
              <a:t>The best decisions result when people from different life and career stages work together to define problems and create solutions. </a:t>
            </a: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a:p>
            <a:pPr marL="12700" marR="5080">
              <a:lnSpc>
                <a:spcPts val="2800"/>
              </a:lnSpc>
              <a:spcBef>
                <a:spcPts val="100"/>
              </a:spcBef>
            </a:pPr>
            <a:endParaRPr lang="en-US" sz="2000" b="0" dirty="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1 AARP Global Employer Survey 2020</a:t>
            </a:r>
            <a:endParaRPr lang="en-US" sz="600" b="1" dirty="0">
              <a:solidFill>
                <a:schemeClr val="tx1"/>
              </a:solidFill>
              <a:latin typeface="Lato"/>
              <a:cs typeface="Lato"/>
            </a:endParaRPr>
          </a:p>
        </p:txBody>
      </p:sp>
    </p:spTree>
    <p:extLst>
      <p:ext uri="{BB962C8B-B14F-4D97-AF65-F5344CB8AC3E}">
        <p14:creationId xmlns:p14="http://schemas.microsoft.com/office/powerpoint/2010/main" val="326898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multigenerational workforce</a:t>
            </a:r>
            <a:endParaRPr sz="3600" dirty="0"/>
          </a:p>
        </p:txBody>
      </p:sp>
      <p:sp>
        <p:nvSpPr>
          <p:cNvPr id="6" name="object 6"/>
          <p:cNvSpPr txBox="1">
            <a:spLocks noGrp="1"/>
          </p:cNvSpPr>
          <p:nvPr>
            <p:ph type="body" idx="1"/>
          </p:nvPr>
        </p:nvSpPr>
        <p:spPr>
          <a:xfrm>
            <a:off x="1219201" y="2438400"/>
            <a:ext cx="5334000" cy="3999300"/>
          </a:xfrm>
          <a:prstGeom prst="rect">
            <a:avLst/>
          </a:prstGeom>
        </p:spPr>
        <p:txBody>
          <a:bodyPr vert="horz" wrap="square" lIns="0" tIns="45720" rIns="0" bIns="0" rtlCol="0" anchor="t">
            <a:spAutoFit/>
          </a:bodyPr>
          <a:lstStyle/>
          <a:p>
            <a:pPr marL="12700" marR="5080">
              <a:lnSpc>
                <a:spcPts val="2800"/>
              </a:lnSpc>
              <a:spcBef>
                <a:spcPts val="100"/>
              </a:spcBef>
            </a:pPr>
            <a:r>
              <a:rPr lang="en-US" sz="2000" b="0">
                <a:solidFill>
                  <a:schemeClr val="tx1"/>
                </a:solidFill>
                <a:latin typeface="Lato"/>
                <a:cs typeface="Lato"/>
              </a:rPr>
              <a:t>We are on the cusp of a significant demographic shift affecting the U.S. labor market. Over the coming decades, more people will exit the workforce than will enter it.</a:t>
            </a:r>
          </a:p>
          <a:p>
            <a:pPr marL="12700" marR="5080">
              <a:lnSpc>
                <a:spcPts val="2800"/>
              </a:lnSpc>
              <a:spcBef>
                <a:spcPts val="100"/>
              </a:spcBef>
            </a:pPr>
            <a:endParaRPr lang="en-US" sz="2000" b="0">
              <a:solidFill>
                <a:schemeClr val="tx1"/>
              </a:solidFill>
              <a:latin typeface="Lato"/>
              <a:ea typeface="Lato"/>
              <a:cs typeface="Lato"/>
            </a:endParaRPr>
          </a:p>
          <a:p>
            <a:pPr marL="12700" marR="5080">
              <a:lnSpc>
                <a:spcPts val="2800"/>
              </a:lnSpc>
              <a:spcBef>
                <a:spcPts val="100"/>
              </a:spcBef>
            </a:pPr>
            <a:r>
              <a:rPr lang="en-US" sz="2000" b="0">
                <a:solidFill>
                  <a:schemeClr val="tx1"/>
                </a:solidFill>
                <a:latin typeface="Lato"/>
                <a:ea typeface="Lato"/>
                <a:cs typeface="Lato"/>
              </a:rPr>
              <a:t>In the near future, the Bureau of Labor Statistics forecasts that workers 65+ will be the fastest-growing portion of the labor market, with other age groups either holding steady or declining.</a:t>
            </a:r>
          </a:p>
          <a:p>
            <a:pPr marL="12700" marR="5080">
              <a:lnSpc>
                <a:spcPts val="2800"/>
              </a:lnSpc>
              <a:spcBef>
                <a:spcPts val="100"/>
              </a:spcBef>
            </a:pPr>
            <a:endParaRPr lang="en-US" sz="2000" b="0">
              <a:solidFill>
                <a:schemeClr val="tx1"/>
              </a:solidFill>
              <a:latin typeface="Lato"/>
              <a:ea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Sources: 1 AARP Global Employer Survey 2020</a:t>
            </a:r>
            <a:endParaRPr lang="en-US" sz="600" b="1" dirty="0">
              <a:solidFill>
                <a:schemeClr val="tx1"/>
              </a:solidFill>
              <a:latin typeface="Lato"/>
              <a:cs typeface="Lato"/>
            </a:endParaRPr>
          </a:p>
          <a:p>
            <a:pPr marL="12700">
              <a:spcBef>
                <a:spcPts val="100"/>
              </a:spcBef>
            </a:pPr>
            <a:r>
              <a:rPr lang="en-US" sz="600" b="1" dirty="0">
                <a:solidFill>
                  <a:schemeClr val="tx1"/>
                </a:solidFill>
                <a:latin typeface="Lato"/>
                <a:cs typeface="Lato"/>
              </a:rPr>
              <a:t>2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p>
          <a:p>
            <a:pPr marL="12700">
              <a:spcBef>
                <a:spcPts val="100"/>
              </a:spcBef>
            </a:pPr>
            <a:r>
              <a:rPr lang="en-US" sz="600" b="1" dirty="0">
                <a:solidFill>
                  <a:schemeClr val="tx1"/>
                </a:solidFill>
                <a:latin typeface="Lato"/>
                <a:cs typeface="Lato"/>
              </a:rPr>
              <a:t>3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endParaRPr sz="600" dirty="0">
              <a:solidFill>
                <a:schemeClr val="tx1"/>
              </a:solidFill>
              <a:latin typeface="Lato"/>
              <a:cs typeface="Lato"/>
            </a:endParaRPr>
          </a:p>
        </p:txBody>
      </p:sp>
      <p:pic>
        <p:nvPicPr>
          <p:cNvPr id="8" name="Picture 7" descr="A group of people standing together&#10;&#10;Description automatically generated">
            <a:extLst>
              <a:ext uri="{FF2B5EF4-FFF2-40B4-BE49-F238E27FC236}">
                <a16:creationId xmlns:a16="http://schemas.microsoft.com/office/drawing/2014/main" id="{556E3FCF-DCCD-A468-B1D9-AA2CB798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947" y="4376907"/>
            <a:ext cx="4387850" cy="2389709"/>
          </a:xfrm>
          <a:prstGeom prst="rect">
            <a:avLst/>
          </a:prstGeom>
        </p:spPr>
      </p:pic>
      <p:sp>
        <p:nvSpPr>
          <p:cNvPr id="12" name="object 6">
            <a:extLst>
              <a:ext uri="{FF2B5EF4-FFF2-40B4-BE49-F238E27FC236}">
                <a16:creationId xmlns:a16="http://schemas.microsoft.com/office/drawing/2014/main" id="{01860B7F-46CE-EE8D-BAA1-B064E80E736F}"/>
              </a:ext>
            </a:extLst>
          </p:cNvPr>
          <p:cNvSpPr txBox="1">
            <a:spLocks/>
          </p:cNvSpPr>
          <p:nvPr/>
        </p:nvSpPr>
        <p:spPr>
          <a:xfrm>
            <a:off x="1243209" y="1628797"/>
            <a:ext cx="10674476" cy="477054"/>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360"/>
              </a:spcBef>
              <a:spcAft>
                <a:spcPts val="600"/>
              </a:spcAft>
            </a:pPr>
            <a:r>
              <a:rPr lang="en-US" sz="2800" dirty="0">
                <a:latin typeface="Lato"/>
                <a:cs typeface="Lato"/>
              </a:rPr>
              <a:t>A </a:t>
            </a:r>
            <a:r>
              <a:rPr lang="en-US" sz="2800">
                <a:latin typeface="Lato"/>
                <a:cs typeface="Lato"/>
              </a:rPr>
              <a:t>talent management necessity</a:t>
            </a:r>
            <a:endParaRPr lang="en-US" sz="2000" b="0" dirty="0">
              <a:solidFill>
                <a:srgbClr val="231F20"/>
              </a:solidFill>
              <a:latin typeface="Lato"/>
              <a:cs typeface="Lato"/>
            </a:endParaRPr>
          </a:p>
        </p:txBody>
      </p:sp>
      <p:sp>
        <p:nvSpPr>
          <p:cNvPr id="19" name="object 6">
            <a:extLst>
              <a:ext uri="{FF2B5EF4-FFF2-40B4-BE49-F238E27FC236}">
                <a16:creationId xmlns:a16="http://schemas.microsoft.com/office/drawing/2014/main" id="{F948B1F9-7BA3-C570-1798-7877D29B5123}"/>
              </a:ext>
            </a:extLst>
          </p:cNvPr>
          <p:cNvSpPr txBox="1">
            <a:spLocks/>
          </p:cNvSpPr>
          <p:nvPr/>
        </p:nvSpPr>
        <p:spPr>
          <a:xfrm>
            <a:off x="7682962" y="2201916"/>
            <a:ext cx="4356638" cy="1806392"/>
          </a:xfrm>
          <a:prstGeom prst="rect">
            <a:avLst/>
          </a:prstGeom>
        </p:spPr>
        <p:txBody>
          <a:bodyPr vert="horz" wrap="square" lIns="0" tIns="45720" rIns="0" bIns="0" rtlCol="0" anchor="t">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ts val="2800"/>
              </a:lnSpc>
              <a:spcBef>
                <a:spcPts val="100"/>
              </a:spcBef>
            </a:pPr>
            <a:r>
              <a:rPr lang="en-US" sz="2000" b="0" dirty="0">
                <a:solidFill>
                  <a:schemeClr val="tx1"/>
                </a:solidFill>
                <a:latin typeface="Lato"/>
                <a:cs typeface="Lato"/>
              </a:rPr>
              <a:t>“Declining populations or labor force participation rates among younger workers may lead to talent shortages. Retaining older workers can help employers address this challenge.”</a:t>
            </a:r>
          </a:p>
        </p:txBody>
      </p:sp>
    </p:spTree>
    <p:extLst>
      <p:ext uri="{BB962C8B-B14F-4D97-AF65-F5344CB8AC3E}">
        <p14:creationId xmlns:p14="http://schemas.microsoft.com/office/powerpoint/2010/main" val="372101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654" cy="7315200"/>
            <a:chOff x="0" y="0"/>
            <a:chExt cx="12344654"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1912600" cy="917419"/>
          </a:xfrm>
          <a:prstGeom prst="rect">
            <a:avLst/>
          </a:prstGeom>
        </p:spPr>
        <p:txBody>
          <a:bodyPr vert="horz" wrap="square" lIns="0" tIns="359906" rIns="0" bIns="0" rtlCol="0" anchor="t">
            <a:spAutoFit/>
          </a:bodyPr>
          <a:lstStyle/>
          <a:p>
            <a:pPr marL="780415">
              <a:spcBef>
                <a:spcPts val="100"/>
              </a:spcBef>
            </a:pPr>
            <a:r>
              <a:rPr lang="en-US" sz="3600" spc="50"/>
              <a:t>Strategic value of </a:t>
            </a:r>
            <a:r>
              <a:rPr lang="en-US" sz="3600" spc="50" dirty="0"/>
              <a:t>a multigenerational workforce</a:t>
            </a:r>
            <a:endParaRPr lang="en-US" sz="3600">
              <a:ea typeface="Lato Black"/>
            </a:endParaRPr>
          </a:p>
        </p:txBody>
      </p:sp>
      <p:sp>
        <p:nvSpPr>
          <p:cNvPr id="6" name="object 6"/>
          <p:cNvSpPr txBox="1">
            <a:spLocks noGrp="1"/>
          </p:cNvSpPr>
          <p:nvPr>
            <p:ph type="body" idx="1"/>
          </p:nvPr>
        </p:nvSpPr>
        <p:spPr>
          <a:xfrm>
            <a:off x="1212597" y="2133080"/>
            <a:ext cx="6712203" cy="3986476"/>
          </a:xfrm>
          <a:prstGeom prst="rect">
            <a:avLst/>
          </a:prstGeom>
        </p:spPr>
        <p:txBody>
          <a:bodyPr vert="horz" wrap="square" lIns="0" tIns="45720" rIns="0" bIns="0" rtlCol="0">
            <a:spAutoFit/>
          </a:bodyPr>
          <a:lstStyle/>
          <a:p>
            <a:pPr marL="12700" marR="5080">
              <a:lnSpc>
                <a:spcPts val="2800"/>
              </a:lnSpc>
              <a:spcBef>
                <a:spcPts val="100"/>
              </a:spcBef>
            </a:pPr>
            <a:r>
              <a:rPr lang="en-US" sz="2000" b="0" dirty="0">
                <a:solidFill>
                  <a:srgbClr val="231F20"/>
                </a:solidFill>
                <a:latin typeface="Lato"/>
                <a:cs typeface="Lato"/>
              </a:rPr>
              <a:t>Research has shown that mixed-age teams perform better than homogenous-aged teams:</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In companies that utilized mixed-age work teams, the relative productivity of both older </a:t>
            </a:r>
            <a:r>
              <a:rPr lang="en-US" sz="2000" b="0" i="1" dirty="0">
                <a:solidFill>
                  <a:srgbClr val="231F20"/>
                </a:solidFill>
                <a:latin typeface="Lato"/>
                <a:cs typeface="Lato"/>
              </a:rPr>
              <a:t>and</a:t>
            </a:r>
            <a:r>
              <a:rPr lang="en-US" sz="2000" b="0" dirty="0">
                <a:solidFill>
                  <a:srgbClr val="231F20"/>
                </a:solidFill>
                <a:latin typeface="Lato"/>
                <a:cs typeface="Lato"/>
              </a:rPr>
              <a:t> younger workers was higher than in companies that did not use mixed-age teams.</a:t>
            </a:r>
          </a:p>
          <a:p>
            <a:pPr marL="355600" marR="5080" indent="-342900" algn="l">
              <a:lnSpc>
                <a:spcPts val="2800"/>
              </a:lnSpc>
              <a:spcBef>
                <a:spcPts val="100"/>
              </a:spcBef>
              <a:buFont typeface="Wingdings" panose="05000000000000000000" pitchFamily="2" charset="2"/>
              <a:buChar char="§"/>
            </a:pPr>
            <a:r>
              <a:rPr lang="en-US" sz="2000" b="0" i="0" dirty="0">
                <a:solidFill>
                  <a:srgbClr val="222222"/>
                </a:solidFill>
                <a:effectLst/>
                <a:latin typeface="Lato" panose="020F0502020204030203" pitchFamily="34" charset="0"/>
                <a:ea typeface="Lato" panose="020F0502020204030203" pitchFamily="34" charset="0"/>
                <a:cs typeface="Lato" panose="020F0502020204030203" pitchFamily="34" charset="0"/>
              </a:rPr>
              <a:t>When the task “entails dealing with strategic and complex decision-making with vaguely defined problems in a dynamic setting…increased age diversity can lead to enhanced group discussions, better analysis and superior problem-solving.”</a:t>
            </a:r>
            <a:endParaRPr lang="en-US" sz="2000" b="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40780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Courtesy Getty Images</a:t>
            </a:r>
          </a:p>
          <a:p>
            <a:pPr marL="12700" algn="l">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Sources: Human Resource Management Journal, vol. 23, Issue 3, (2013); Personnel Psychology, 67, (2014); </a:t>
            </a:r>
            <a:r>
              <a:rPr lang="en-US" sz="600" b="1" dirty="0" err="1">
                <a:solidFill>
                  <a:srgbClr val="231F20"/>
                </a:solidFill>
                <a:latin typeface="Lato" panose="020F0502020204030203" pitchFamily="34" charset="0"/>
                <a:ea typeface="Lato" panose="020F0502020204030203" pitchFamily="34" charset="0"/>
                <a:cs typeface="Lato" panose="020F0502020204030203" pitchFamily="34" charset="0"/>
              </a:rPr>
              <a:t>Labour</a:t>
            </a: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 Economics, 22, (2013); Journal of Applied Psychology, 93, (2008).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https://ideas.repec.org/p/iso/educat/0093.html</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http://repec.business.uzh.ch/RePEc/iso/leadinghouse/0093_lhwpaper.pdf</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marL="12700">
              <a:spcBef>
                <a:spcPts val="100"/>
              </a:spcBef>
            </a:pPr>
            <a:r>
              <a:rPr lang="en-US" sz="600" b="1" dirty="0">
                <a:solidFill>
                  <a:srgbClr val="231F20"/>
                </a:solidFill>
                <a:latin typeface="Lato"/>
                <a:cs typeface="Lato"/>
              </a:rPr>
              <a:t> </a:t>
            </a:r>
          </a:p>
        </p:txBody>
      </p:sp>
      <p:pic>
        <p:nvPicPr>
          <p:cNvPr id="10" name="Picture 9" descr="A group of people in a wheelchair&#10;&#10;Description automatically generated">
            <a:extLst>
              <a:ext uri="{FF2B5EF4-FFF2-40B4-BE49-F238E27FC236}">
                <a16:creationId xmlns:a16="http://schemas.microsoft.com/office/drawing/2014/main" id="{97045E17-E3C6-8794-8945-CDB8B9B89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761" y="3124200"/>
            <a:ext cx="4474129" cy="3657600"/>
          </a:xfrm>
          <a:prstGeom prst="rect">
            <a:avLst/>
          </a:prstGeom>
        </p:spPr>
      </p:pic>
      <p:sp>
        <p:nvSpPr>
          <p:cNvPr id="12" name="TextBox 11">
            <a:extLst>
              <a:ext uri="{FF2B5EF4-FFF2-40B4-BE49-F238E27FC236}">
                <a16:creationId xmlns:a16="http://schemas.microsoft.com/office/drawing/2014/main" id="{BA9274C9-697D-2D72-6BB8-3E8DCDCEBEB4}"/>
              </a:ext>
            </a:extLst>
          </p:cNvPr>
          <p:cNvSpPr txBox="1"/>
          <p:nvPr/>
        </p:nvSpPr>
        <p:spPr>
          <a:xfrm>
            <a:off x="1143000" y="1484898"/>
            <a:ext cx="7168642" cy="523220"/>
          </a:xfrm>
          <a:prstGeom prst="rect">
            <a:avLst/>
          </a:prstGeom>
          <a:noFill/>
        </p:spPr>
        <p:txBody>
          <a:bodyPr wrap="square">
            <a:spAutoFit/>
          </a:bodyPr>
          <a:lstStyle/>
          <a:p>
            <a:pPr marL="12700">
              <a:lnSpc>
                <a:spcPct val="100000"/>
              </a:lnSpc>
              <a:spcBef>
                <a:spcPts val="360"/>
              </a:spcBef>
              <a:spcAft>
                <a:spcPts val="600"/>
              </a:spcAft>
            </a:pPr>
            <a:r>
              <a:rPr lang="en-US" sz="2800" dirty="0">
                <a:solidFill>
                  <a:srgbClr val="EF3824"/>
                </a:solidFill>
                <a:latin typeface="Lato"/>
                <a:cs typeface="Lato"/>
              </a:rPr>
              <a:t>A proven way to improve team performance</a:t>
            </a:r>
          </a:p>
        </p:txBody>
      </p:sp>
    </p:spTree>
    <p:extLst>
      <p:ext uri="{BB962C8B-B14F-4D97-AF65-F5344CB8AC3E}">
        <p14:creationId xmlns:p14="http://schemas.microsoft.com/office/powerpoint/2010/main" val="115752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0"/>
            <a:ext cx="12802108" cy="7315200"/>
            <a:chOff x="0" y="0"/>
            <a:chExt cx="12802108" cy="7315200"/>
          </a:xfrm>
        </p:grpSpPr>
        <p:sp>
          <p:nvSpPr>
            <p:cNvPr id="5" name="object 5"/>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7" name="object 7"/>
          <p:cNvSpPr txBox="1">
            <a:spLocks noGrp="1"/>
          </p:cNvSpPr>
          <p:nvPr>
            <p:ph type="title"/>
          </p:nvPr>
        </p:nvSpPr>
        <p:spPr>
          <a:xfrm>
            <a:off x="1656078" y="392070"/>
            <a:ext cx="10487154" cy="568104"/>
          </a:xfrm>
          <a:prstGeom prst="rect">
            <a:avLst/>
          </a:prstGeom>
        </p:spPr>
        <p:txBody>
          <a:bodyPr vert="horz" wrap="square" lIns="0" tIns="13970" rIns="0" bIns="0" rtlCol="0">
            <a:spAutoFit/>
          </a:bodyPr>
          <a:lstStyle/>
          <a:p>
            <a:pPr marL="12700">
              <a:lnSpc>
                <a:spcPct val="100000"/>
              </a:lnSpc>
              <a:spcBef>
                <a:spcPts val="110"/>
              </a:spcBef>
            </a:pPr>
            <a:r>
              <a:rPr lang="en-US" sz="3600" spc="40" dirty="0"/>
              <a:t>Our age-inclusion action plan (final version)</a:t>
            </a:r>
            <a:endParaRPr sz="3600" spc="40" dirty="0"/>
          </a:p>
        </p:txBody>
      </p:sp>
      <p:sp>
        <p:nvSpPr>
          <p:cNvPr id="9" name="object 6">
            <a:extLst>
              <a:ext uri="{FF2B5EF4-FFF2-40B4-BE49-F238E27FC236}">
                <a16:creationId xmlns:a16="http://schemas.microsoft.com/office/drawing/2014/main" id="{47F82A04-3454-0152-5200-4CB686C6C356}"/>
              </a:ext>
            </a:extLst>
          </p:cNvPr>
          <p:cNvSpPr txBox="1"/>
          <p:nvPr/>
        </p:nvSpPr>
        <p:spPr>
          <a:xfrm>
            <a:off x="1447800" y="6923130"/>
            <a:ext cx="9924696"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graphicFrame>
        <p:nvGraphicFramePr>
          <p:cNvPr id="2" name="Table 1">
            <a:extLst>
              <a:ext uri="{FF2B5EF4-FFF2-40B4-BE49-F238E27FC236}">
                <a16:creationId xmlns:a16="http://schemas.microsoft.com/office/drawing/2014/main" id="{013E8F88-A420-B929-E885-0E20F2EA9CA2}"/>
              </a:ext>
            </a:extLst>
          </p:cNvPr>
          <p:cNvGraphicFramePr>
            <a:graphicFrameLocks noGrp="1"/>
          </p:cNvGraphicFramePr>
          <p:nvPr>
            <p:extLst>
              <p:ext uri="{D42A27DB-BD31-4B8C-83A1-F6EECF244321}">
                <p14:modId xmlns:p14="http://schemas.microsoft.com/office/powerpoint/2010/main" val="3768459616"/>
              </p:ext>
            </p:extLst>
          </p:nvPr>
        </p:nvGraphicFramePr>
        <p:xfrm>
          <a:off x="1718055" y="2374640"/>
          <a:ext cx="10363200" cy="3984174"/>
        </p:xfrm>
        <a:graphic>
          <a:graphicData uri="http://schemas.openxmlformats.org/drawingml/2006/table">
            <a:tbl>
              <a:tblPr firstRow="1" bandRow="1">
                <a:tableStyleId>{21E4AEA4-8DFA-4A89-87EB-49C32662AFE0}</a:tableStyleId>
              </a:tblPr>
              <a:tblGrid>
                <a:gridCol w="3234945">
                  <a:extLst>
                    <a:ext uri="{9D8B030D-6E8A-4147-A177-3AD203B41FA5}">
                      <a16:colId xmlns:a16="http://schemas.microsoft.com/office/drawing/2014/main" val="4121758187"/>
                    </a:ext>
                  </a:extLst>
                </a:gridCol>
                <a:gridCol w="1219200">
                  <a:extLst>
                    <a:ext uri="{9D8B030D-6E8A-4147-A177-3AD203B41FA5}">
                      <a16:colId xmlns:a16="http://schemas.microsoft.com/office/drawing/2014/main" val="603145115"/>
                    </a:ext>
                  </a:extLst>
                </a:gridCol>
                <a:gridCol w="1524000">
                  <a:extLst>
                    <a:ext uri="{9D8B030D-6E8A-4147-A177-3AD203B41FA5}">
                      <a16:colId xmlns:a16="http://schemas.microsoft.com/office/drawing/2014/main" val="1316573724"/>
                    </a:ext>
                  </a:extLst>
                </a:gridCol>
                <a:gridCol w="1352909">
                  <a:extLst>
                    <a:ext uri="{9D8B030D-6E8A-4147-A177-3AD203B41FA5}">
                      <a16:colId xmlns:a16="http://schemas.microsoft.com/office/drawing/2014/main" val="1164441081"/>
                    </a:ext>
                  </a:extLst>
                </a:gridCol>
                <a:gridCol w="1390291">
                  <a:extLst>
                    <a:ext uri="{9D8B030D-6E8A-4147-A177-3AD203B41FA5}">
                      <a16:colId xmlns:a16="http://schemas.microsoft.com/office/drawing/2014/main" val="1024779293"/>
                    </a:ext>
                  </a:extLst>
                </a:gridCol>
                <a:gridCol w="1641855">
                  <a:extLst>
                    <a:ext uri="{9D8B030D-6E8A-4147-A177-3AD203B41FA5}">
                      <a16:colId xmlns:a16="http://schemas.microsoft.com/office/drawing/2014/main" val="2762985388"/>
                    </a:ext>
                  </a:extLst>
                </a:gridCol>
              </a:tblGrid>
              <a:tr h="511629">
                <a:tc>
                  <a:txBody>
                    <a:bodyPr/>
                    <a:lstStyle/>
                    <a:p>
                      <a:r>
                        <a:rPr lang="en-US" dirty="0"/>
                        <a:t>Action</a:t>
                      </a:r>
                    </a:p>
                  </a:txBody>
                  <a:tcPr>
                    <a:solidFill>
                      <a:srgbClr val="EF3824"/>
                    </a:solidFill>
                  </a:tcPr>
                </a:tc>
                <a:tc>
                  <a:txBody>
                    <a:bodyPr/>
                    <a:lstStyle/>
                    <a:p>
                      <a:r>
                        <a:rPr lang="en-US" dirty="0"/>
                        <a:t>Owner</a:t>
                      </a:r>
                    </a:p>
                  </a:txBody>
                  <a:tcPr>
                    <a:solidFill>
                      <a:srgbClr val="EF3824"/>
                    </a:solidFill>
                  </a:tcPr>
                </a:tc>
                <a:tc>
                  <a:txBody>
                    <a:bodyPr/>
                    <a:lstStyle/>
                    <a:p>
                      <a:r>
                        <a:rPr lang="en-US" dirty="0"/>
                        <a:t>Contributors to organizing</a:t>
                      </a:r>
                    </a:p>
                  </a:txBody>
                  <a:tcPr>
                    <a:solidFill>
                      <a:srgbClr val="EF3824"/>
                    </a:solidFill>
                  </a:tcPr>
                </a:tc>
                <a:tc>
                  <a:txBody>
                    <a:bodyPr/>
                    <a:lstStyle/>
                    <a:p>
                      <a:r>
                        <a:rPr lang="en-US" dirty="0"/>
                        <a:t>Employee participants (#, type)</a:t>
                      </a:r>
                    </a:p>
                  </a:txBody>
                  <a:tcPr>
                    <a:solidFill>
                      <a:srgbClr val="EF3824"/>
                    </a:solidFill>
                  </a:tcPr>
                </a:tc>
                <a:tc>
                  <a:txBody>
                    <a:bodyPr/>
                    <a:lstStyle/>
                    <a:p>
                      <a:r>
                        <a:rPr lang="en-US" dirty="0"/>
                        <a:t>Completion Date</a:t>
                      </a:r>
                    </a:p>
                  </a:txBody>
                  <a:tcPr>
                    <a:solidFill>
                      <a:srgbClr val="EF3824"/>
                    </a:solidFill>
                  </a:tcPr>
                </a:tc>
                <a:tc>
                  <a:txBody>
                    <a:bodyPr/>
                    <a:lstStyle/>
                    <a:p>
                      <a:r>
                        <a:rPr lang="en-US" dirty="0"/>
                        <a:t>Budget cost (not including staff time)</a:t>
                      </a:r>
                    </a:p>
                  </a:txBody>
                  <a:tcPr>
                    <a:solidFill>
                      <a:srgbClr val="EF3824"/>
                    </a:solidFill>
                  </a:tcPr>
                </a:tc>
                <a:extLst>
                  <a:ext uri="{0D108BD9-81ED-4DB2-BD59-A6C34878D82A}">
                    <a16:rowId xmlns:a16="http://schemas.microsoft.com/office/drawing/2014/main" val="1387948673"/>
                  </a:ext>
                </a:extLst>
              </a:tr>
              <a:tr h="51162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35390417"/>
                  </a:ext>
                </a:extLst>
              </a:tr>
              <a:tr h="5116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96653735"/>
                  </a:ext>
                </a:extLst>
              </a:tr>
              <a:tr h="51162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77509205"/>
                  </a:ext>
                </a:extLst>
              </a:tr>
              <a:tr h="51162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923722500"/>
                  </a:ext>
                </a:extLst>
              </a:tr>
              <a:tr h="51162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56446783"/>
                  </a:ext>
                </a:extLst>
              </a:tr>
              <a:tr h="51162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1464942"/>
                  </a:ext>
                </a:extLst>
              </a:tr>
            </a:tbl>
          </a:graphicData>
        </a:graphic>
      </p:graphicFrame>
      <p:sp>
        <p:nvSpPr>
          <p:cNvPr id="8" name="TextBox 7">
            <a:extLst>
              <a:ext uri="{FF2B5EF4-FFF2-40B4-BE49-F238E27FC236}">
                <a16:creationId xmlns:a16="http://schemas.microsoft.com/office/drawing/2014/main" id="{E0C30E47-3620-2BC0-2B17-9171A0078840}"/>
              </a:ext>
            </a:extLst>
          </p:cNvPr>
          <p:cNvSpPr txBox="1"/>
          <p:nvPr/>
        </p:nvSpPr>
        <p:spPr>
          <a:xfrm>
            <a:off x="1656078" y="1851710"/>
            <a:ext cx="6400800" cy="369332"/>
          </a:xfrm>
          <a:prstGeom prst="rect">
            <a:avLst/>
          </a:prstGeom>
          <a:noFill/>
        </p:spPr>
        <p:txBody>
          <a:bodyPr wrap="square">
            <a:spAutoFit/>
          </a:bodyPr>
          <a:lstStyle/>
          <a:p>
            <a:pPr marL="12700">
              <a:lnSpc>
                <a:spcPct val="100000"/>
              </a:lnSpc>
              <a:spcBef>
                <a:spcPts val="100"/>
              </a:spcBef>
              <a:spcAft>
                <a:spcPts val="600"/>
              </a:spcAft>
            </a:pPr>
            <a:r>
              <a:rPr lang="en-US" sz="1800" b="1" dirty="0">
                <a:solidFill>
                  <a:srgbClr val="EF3824"/>
                </a:solidFill>
                <a:latin typeface="Lato"/>
                <a:cs typeface="Lato"/>
              </a:rPr>
              <a:t>Timeline for this action plan: 3/6/ 12 months?</a:t>
            </a:r>
            <a:endParaRPr lang="en-US" sz="1800" dirty="0">
              <a:latin typeface="Lato"/>
              <a:cs typeface="Lato"/>
            </a:endParaRPr>
          </a:p>
        </p:txBody>
      </p:sp>
    </p:spTree>
    <p:extLst>
      <p:ext uri="{BB962C8B-B14F-4D97-AF65-F5344CB8AC3E}">
        <p14:creationId xmlns:p14="http://schemas.microsoft.com/office/powerpoint/2010/main" val="62738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485891" cy="233140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Did you participate in any of these efforts? If so, what did you hear from the employees who joined you?</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First, jot for yourself, then we can share out. </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164B08A7-9B07-954E-8954-EB72B3D81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21397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Our progress and learnings</a:t>
            </a:r>
            <a:endParaRPr sz="3600" dirty="0"/>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AARP Generations at Work resource suite</a:t>
            </a:r>
            <a:endParaRPr sz="600" dirty="0">
              <a:latin typeface="Lato"/>
              <a:cs typeface="Lato"/>
            </a:endParaRPr>
          </a:p>
        </p:txBody>
      </p:sp>
      <p:sp>
        <p:nvSpPr>
          <p:cNvPr id="7" name="TextBox 6">
            <a:extLst>
              <a:ext uri="{FF2B5EF4-FFF2-40B4-BE49-F238E27FC236}">
                <a16:creationId xmlns:a16="http://schemas.microsoft.com/office/drawing/2014/main" id="{B15B141C-ACA0-BEF0-4E75-9549045627F0}"/>
              </a:ext>
            </a:extLst>
          </p:cNvPr>
          <p:cNvSpPr txBox="1"/>
          <p:nvPr/>
        </p:nvSpPr>
        <p:spPr>
          <a:xfrm>
            <a:off x="4572000" y="2450754"/>
            <a:ext cx="7239000" cy="4503797"/>
          </a:xfrm>
          <a:prstGeom prst="rect">
            <a:avLst/>
          </a:prstGeom>
          <a:noFill/>
        </p:spPr>
        <p:txBody>
          <a:bodyPr wrap="square">
            <a:spAutoFit/>
          </a:bodyPr>
          <a:lstStyle/>
          <a:p>
            <a:pPr marL="12700">
              <a:lnSpc>
                <a:spcPct val="100000"/>
              </a:lnSpc>
              <a:spcBef>
                <a:spcPts val="100"/>
              </a:spcBef>
              <a:spcAft>
                <a:spcPts val="600"/>
              </a:spcAft>
            </a:pPr>
            <a:r>
              <a:rPr lang="en-US" sz="2000" b="1" dirty="0">
                <a:solidFill>
                  <a:srgbClr val="EF3824"/>
                </a:solidFill>
                <a:latin typeface="Lato"/>
                <a:cs typeface="Lato"/>
              </a:rPr>
              <a:t>Action: [List the specific action that you took using resources from the AARP Generations at Work tool.]</a:t>
            </a:r>
            <a:endParaRPr lang="en-US" b="1" dirty="0">
              <a:solidFill>
                <a:srgbClr val="EF3824"/>
              </a:solidFill>
              <a:latin typeface="Lato"/>
              <a:cs typeface="Lato"/>
            </a:endParaRPr>
          </a:p>
          <a:p>
            <a:pPr marL="12700">
              <a:lnSpc>
                <a:spcPct val="100000"/>
              </a:lnSpc>
              <a:spcBef>
                <a:spcPts val="100"/>
              </a:spcBef>
              <a:spcAft>
                <a:spcPts val="600"/>
              </a:spcAft>
            </a:pPr>
            <a:r>
              <a:rPr lang="en-US" sz="2000" b="1" dirty="0">
                <a:solidFill>
                  <a:schemeClr val="tx1"/>
                </a:solidFill>
                <a:latin typeface="Lato"/>
                <a:cs typeface="Lato"/>
              </a:rPr>
              <a:t>Key statistics: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[If you chose to host workshops, could be # program sessions, # employees who participated, NPS score]</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[For other actions, might include: # employees reached, changes in employee engagement survey results or other]</a:t>
            </a:r>
          </a:p>
          <a:p>
            <a:pPr marL="298450" indent="-285750">
              <a:lnSpc>
                <a:spcPct val="100000"/>
              </a:lnSpc>
              <a:spcBef>
                <a:spcPts val="100"/>
              </a:spcBef>
              <a:spcAft>
                <a:spcPts val="600"/>
              </a:spcAft>
              <a:buFont typeface="Arial" panose="020B0604020202020204" pitchFamily="34" charset="0"/>
              <a:buChar char="•"/>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rPr>
              <a:t>[Note where we might not yet see results of this action.</a:t>
            </a:r>
            <a:r>
              <a:rPr lang="en-US" sz="2000" dirty="0">
                <a:solidFill>
                  <a:schemeClr val="tx1"/>
                </a:solidFill>
                <a:latin typeface="Lato"/>
                <a:ea typeface="Lato" panose="020F0502020204030203" pitchFamily="34" charset="0"/>
                <a:cs typeface="Lato"/>
              </a:rPr>
              <a:t>]</a:t>
            </a:r>
            <a:r>
              <a:rPr lang="en-US" sz="2000" dirty="0">
                <a:solidFill>
                  <a:schemeClr val="tx1"/>
                </a:solidFill>
                <a:latin typeface="Lato"/>
                <a:cs typeface="Lato"/>
              </a:rPr>
              <a:t> </a:t>
            </a:r>
          </a:p>
          <a:p>
            <a:pPr marL="12700">
              <a:lnSpc>
                <a:spcPct val="100000"/>
              </a:lnSpc>
              <a:spcBef>
                <a:spcPts val="100"/>
              </a:spcBef>
              <a:spcAft>
                <a:spcPts val="600"/>
              </a:spcAft>
            </a:pPr>
            <a:r>
              <a:rPr lang="en-US" sz="2000" b="1" dirty="0">
                <a:solidFill>
                  <a:schemeClr val="tx1"/>
                </a:solidFill>
                <a:latin typeface="Lato"/>
                <a:cs typeface="Lato"/>
              </a:rPr>
              <a:t>What did employees say?</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High level survey results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Quotes from participants</a:t>
            </a:r>
          </a:p>
          <a:p>
            <a:pPr marL="298450" indent="-285750">
              <a:lnSpc>
                <a:spcPct val="100000"/>
              </a:lnSpc>
              <a:spcBef>
                <a:spcPts val="100"/>
              </a:spcBef>
              <a:spcAft>
                <a:spcPts val="600"/>
              </a:spcAft>
              <a:buFont typeface="Arial" panose="020B0604020202020204" pitchFamily="34" charset="0"/>
              <a:buChar char="•"/>
            </a:pPr>
            <a:r>
              <a:rPr lang="en-US" sz="2000" dirty="0">
                <a:solidFill>
                  <a:schemeClr val="tx1"/>
                </a:solidFill>
                <a:latin typeface="Lato"/>
                <a:cs typeface="Lato"/>
              </a:rPr>
              <a:t>Other qualitative or quantitative feedback</a:t>
            </a:r>
          </a:p>
        </p:txBody>
      </p:sp>
    </p:spTree>
    <p:extLst>
      <p:ext uri="{BB962C8B-B14F-4D97-AF65-F5344CB8AC3E}">
        <p14:creationId xmlns:p14="http://schemas.microsoft.com/office/powerpoint/2010/main" val="1854957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11724</TotalTime>
  <Words>2826</Words>
  <Application>Microsoft Office PowerPoint</Application>
  <PresentationFormat>Custom</PresentationFormat>
  <Paragraphs>228</Paragraphs>
  <Slides>21</Slides>
  <Notes>16</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Narrow</vt:lpstr>
      <vt:lpstr>Arial</vt:lpstr>
      <vt:lpstr>Lato</vt:lpstr>
      <vt:lpstr>Lato Black</vt:lpstr>
      <vt:lpstr>Lato Thin</vt:lpstr>
      <vt:lpstr>Segoe UI</vt:lpstr>
      <vt:lpstr>Wingdings</vt:lpstr>
      <vt:lpstr>Office Theme</vt:lpstr>
      <vt:lpstr>PowerPoint Presentation</vt:lpstr>
      <vt:lpstr>PowerPoint Presentation</vt:lpstr>
      <vt:lpstr>Agenda</vt:lpstr>
      <vt:lpstr>Strategic value of a multigenerational workforce</vt:lpstr>
      <vt:lpstr>Strategic value of a multigenerational workforce</vt:lpstr>
      <vt:lpstr>Strategic value of a multigenerational workforce</vt:lpstr>
      <vt:lpstr>Our age-inclusion action plan (final version)</vt:lpstr>
      <vt:lpstr>Reflect</vt:lpstr>
      <vt:lpstr>Our progress and learnings</vt:lpstr>
      <vt:lpstr>Our progress and learnings</vt:lpstr>
      <vt:lpstr>Our progress and learnings</vt:lpstr>
      <vt:lpstr>Reflect</vt:lpstr>
      <vt:lpstr>Current base on which we will build</vt:lpstr>
      <vt:lpstr>Current base on which we will build</vt:lpstr>
      <vt:lpstr>Current base on which we will build</vt:lpstr>
      <vt:lpstr>Reflect</vt:lpstr>
      <vt:lpstr>Next steps</vt:lpstr>
      <vt:lpstr>PowerPoint Presentation</vt:lpstr>
      <vt:lpstr>Share your feedback on hosting this session</vt:lpstr>
      <vt:lpstr>Follow up with participants after today’s session</vt:lpstr>
      <vt:lpstr>Explore additional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Ainsworth</cp:lastModifiedBy>
  <cp:revision>5</cp:revision>
  <dcterms:created xsi:type="dcterms:W3CDTF">2024-09-18T16:47:34Z</dcterms:created>
  <dcterms:modified xsi:type="dcterms:W3CDTF">2024-09-28T16:17:14Z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2024-09-18T00:00:00Z</vt:filetime>
  </property>
  <property fmtid="{D5CDD505-2E9C-101B-9397-08002B2CF9AE}" pid="3" name="Creator">
    <vt:lpwstr>Adobe InDesign 19.3 (Macintosh)</vt:lpwstr>
  </property>
  <property fmtid="{D5CDD505-2E9C-101B-9397-08002B2CF9AE}" pid="4" name="LastSaved">
    <vt:filetime>2024-09-18T00:00:00Z</vt:filetime>
  </property>
  <property fmtid="{D5CDD505-2E9C-101B-9397-08002B2CF9AE}" pid="5" name="Producer">
    <vt:lpwstr>Adobe PDF Library 17.0</vt:lpwstr>
  </property>
</Properties>
</file>