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omments/modernComment_141_7934639.xml" ContentType="application/vnd.ms-powerpoint.comments+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5"/>
  </p:notesMasterIdLst>
  <p:sldIdLst>
    <p:sldId id="1025" r:id="rId2"/>
    <p:sldId id="293" r:id="rId3"/>
    <p:sldId id="295" r:id="rId4"/>
    <p:sldId id="1106" r:id="rId5"/>
    <p:sldId id="331" r:id="rId6"/>
    <p:sldId id="1108" r:id="rId7"/>
    <p:sldId id="1109" r:id="rId8"/>
    <p:sldId id="1110" r:id="rId9"/>
    <p:sldId id="1115" r:id="rId10"/>
    <p:sldId id="1116" r:id="rId11"/>
    <p:sldId id="1117" r:id="rId12"/>
    <p:sldId id="1043" r:id="rId13"/>
    <p:sldId id="1044" r:id="rId14"/>
    <p:sldId id="1159" r:id="rId15"/>
    <p:sldId id="1118" r:id="rId16"/>
    <p:sldId id="1119" r:id="rId17"/>
    <p:sldId id="1120" r:id="rId18"/>
    <p:sldId id="1121" r:id="rId19"/>
    <p:sldId id="1122" r:id="rId20"/>
    <p:sldId id="1125" r:id="rId21"/>
    <p:sldId id="1158" r:id="rId22"/>
    <p:sldId id="1045" r:id="rId23"/>
    <p:sldId id="1164" r:id="rId24"/>
    <p:sldId id="1162" r:id="rId25"/>
    <p:sldId id="1046" r:id="rId26"/>
    <p:sldId id="1047" r:id="rId27"/>
    <p:sldId id="1160" r:id="rId28"/>
    <p:sldId id="1171" r:id="rId29"/>
    <p:sldId id="1127" r:id="rId30"/>
    <p:sldId id="1128" r:id="rId31"/>
    <p:sldId id="1172" r:id="rId32"/>
    <p:sldId id="1173" r:id="rId33"/>
    <p:sldId id="1129" r:id="rId34"/>
    <p:sldId id="1165" r:id="rId35"/>
    <p:sldId id="1166" r:id="rId36"/>
    <p:sldId id="1174" r:id="rId37"/>
    <p:sldId id="1167" r:id="rId38"/>
    <p:sldId id="1168" r:id="rId39"/>
    <p:sldId id="1169" r:id="rId40"/>
    <p:sldId id="1175" r:id="rId41"/>
    <p:sldId id="1176" r:id="rId42"/>
    <p:sldId id="1170" r:id="rId43"/>
    <p:sldId id="1156" r:id="rId44"/>
    <p:sldId id="1161" r:id="rId45"/>
    <p:sldId id="333" r:id="rId46"/>
    <p:sldId id="334" r:id="rId47"/>
    <p:sldId id="336" r:id="rId48"/>
    <p:sldId id="337" r:id="rId49"/>
    <p:sldId id="321" r:id="rId50"/>
    <p:sldId id="322" r:id="rId51"/>
    <p:sldId id="323" r:id="rId52"/>
    <p:sldId id="324" r:id="rId53"/>
    <p:sldId id="1145" r:id="rId54"/>
  </p:sldIdLst>
  <p:sldSz cx="12801600" cy="7315200"/>
  <p:notesSz cx="12801600" cy="73152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8F3D812-8A51-E868-D7F6-80E4693BE535}" name="Heather Ainsworth" initials="HA" userId="050294d7567eade2" providerId="Windows Live"/>
  <p188:author id="{95582667-6102-27E7-ED8E-01A166EB4B6B}" name="Guest User" initials="GU" userId="Guest User"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F3824"/>
    <a:srgbClr val="EC1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05EA31F-A9B4-4244-883F-B983B6D74F50}" v="18" dt="2024-09-28T16:10:42.482"/>
    <p1510:client id="{717CC007-EA8A-41F2-BA72-F8D5F78C767E}" v="1" dt="2024-09-28T16:12:48.398"/>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03" autoAdjust="0"/>
    <p:restoredTop sz="83905" autoAdjust="0"/>
  </p:normalViewPr>
  <p:slideViewPr>
    <p:cSldViewPr>
      <p:cViewPr>
        <p:scale>
          <a:sx n="80" d="100"/>
          <a:sy n="80" d="100"/>
        </p:scale>
        <p:origin x="1200" y="108"/>
      </p:cViewPr>
      <p:guideLst>
        <p:guide orient="horz" pos="2880"/>
        <p:guide pos="2160"/>
      </p:guideLst>
    </p:cSldViewPr>
  </p:slideViewPr>
  <p:notesTextViewPr>
    <p:cViewPr>
      <p:scale>
        <a:sx n="3" d="2"/>
        <a:sy n="3" d="2"/>
      </p:scale>
      <p:origin x="0" y="0"/>
    </p:cViewPr>
  </p:notesTextViewPr>
  <p:sorterViewPr>
    <p:cViewPr varScale="1">
      <p:scale>
        <a:sx n="1" d="1"/>
        <a:sy n="1" d="1"/>
      </p:scale>
      <p:origin x="0" y="-873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61" Type="http://schemas.microsoft.com/office/2018/10/relationships/authors" Target="author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s>
</file>

<file path=ppt/comments/modernComment_141_7934639.xml><?xml version="1.0" encoding="utf-8"?>
<p188:cmLst xmlns:a="http://schemas.openxmlformats.org/drawingml/2006/main" xmlns:r="http://schemas.openxmlformats.org/officeDocument/2006/relationships" xmlns:p188="http://schemas.microsoft.com/office/powerpoint/2018/8/main">
  <p188:cm id="{4A645036-4A22-45FC-A758-EC19702D3480}" authorId="{78F3D812-8A51-E868-D7F6-80E4693BE535}" created="2024-09-20T20:05:54.628">
    <ac:deMkLst xmlns:ac="http://schemas.microsoft.com/office/drawing/2013/main/command">
      <pc:docMk xmlns:pc="http://schemas.microsoft.com/office/powerpoint/2013/main/command"/>
      <pc:sldMk xmlns:pc="http://schemas.microsoft.com/office/powerpoint/2013/main/command" cId="2654023382" sldId="274"/>
      <ac:picMk id="12" creationId="{9AC37D43-26CB-4301-B4DD-A8797115183A}"/>
    </ac:deMkLst>
    <p188:txBody>
      <a:bodyPr/>
      <a:lstStyle/>
      <a:p>
        <a:r>
          <a:rPr lang="en-US"/>
          <a:t>Keep as final goodbye slide. 
Tried to remove AARP logo but it is attached to white shape. Not grouped.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546725" cy="3667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7251700" y="0"/>
            <a:ext cx="5546725" cy="366713"/>
          </a:xfrm>
          <a:prstGeom prst="rect">
            <a:avLst/>
          </a:prstGeom>
        </p:spPr>
        <p:txBody>
          <a:bodyPr vert="horz" lIns="91440" tIns="45720" rIns="91440" bIns="45720" rtlCol="0"/>
          <a:lstStyle>
            <a:lvl1pPr algn="r">
              <a:defRPr sz="1200"/>
            </a:lvl1pPr>
          </a:lstStyle>
          <a:p>
            <a:fld id="{3AF8FA0F-5E67-A242-BB1E-DD0FC0D8C996}" type="datetimeFigureOut">
              <a:rPr lang="en-US" smtClean="0"/>
              <a:t>9/28/2024</a:t>
            </a:fld>
            <a:endParaRPr lang="en-US"/>
          </a:p>
        </p:txBody>
      </p:sp>
      <p:sp>
        <p:nvSpPr>
          <p:cNvPr id="4" name="Slide Image Placeholder 3"/>
          <p:cNvSpPr>
            <a:spLocks noGrp="1" noRot="1" noChangeAspect="1"/>
          </p:cNvSpPr>
          <p:nvPr>
            <p:ph type="sldImg" idx="2"/>
          </p:nvPr>
        </p:nvSpPr>
        <p:spPr>
          <a:xfrm>
            <a:off x="4240213" y="914400"/>
            <a:ext cx="4321175" cy="24685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79525" y="3521075"/>
            <a:ext cx="10242550" cy="28797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948488"/>
            <a:ext cx="5546725" cy="36671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7251700" y="6948488"/>
            <a:ext cx="5546725" cy="366712"/>
          </a:xfrm>
          <a:prstGeom prst="rect">
            <a:avLst/>
          </a:prstGeom>
        </p:spPr>
        <p:txBody>
          <a:bodyPr vert="horz" lIns="91440" tIns="45720" rIns="91440" bIns="45720" rtlCol="0" anchor="b"/>
          <a:lstStyle>
            <a:lvl1pPr algn="r">
              <a:defRPr sz="1200"/>
            </a:lvl1pPr>
          </a:lstStyle>
          <a:p>
            <a:fld id="{5C99A7CF-160A-754F-A4FE-4D8EF3D88376}" type="slidenum">
              <a:rPr lang="en-US" smtClean="0"/>
              <a:t>‹#›</a:t>
            </a:fld>
            <a:endParaRPr lang="en-US"/>
          </a:p>
        </p:txBody>
      </p:sp>
    </p:spTree>
    <p:extLst>
      <p:ext uri="{BB962C8B-B14F-4D97-AF65-F5344CB8AC3E}">
        <p14:creationId xmlns:p14="http://schemas.microsoft.com/office/powerpoint/2010/main" val="2734030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employerportal.aarp.org/age-inclusive-workforce/commit-to-an-age-inclusive-culture/business-case-basic-slides"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employerportal.aarp.org/age-inclusive-workforce/practice-age-inclusive-management/guide-10-principles-for-managing-mixed-age-teams"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s://employerportal.aarp.org/age-inclusive-workforce/practice-age-inclusive-management/managing-mixed-aged-teams-guide" TargetMode="External"/><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s://employerportal.aarp.org/age-inclusive-workforce/practice-age-inclusive-management/managing-mixed-aged-teams-guide" TargetMode="External"/><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employerportal.aarp.org/age-inclusive-workforce/practice-age-inclusive-management/managing-mixed-aged-teams-guide"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a:t>[Facilitator Note: </a:t>
            </a:r>
            <a:r>
              <a:rPr lang="en-US" i="1"/>
              <a:t>Hide this slide before presenting by right clicking the thumbnail and choosing “Hide Slide” from the list.]</a:t>
            </a:r>
          </a:p>
          <a:p>
            <a:endParaRPr lang="en-US"/>
          </a:p>
          <a:p>
            <a:endParaRPr lang="en-US"/>
          </a:p>
        </p:txBody>
      </p:sp>
      <p:sp>
        <p:nvSpPr>
          <p:cNvPr id="4" name="Slide Number Placeholder 3"/>
          <p:cNvSpPr>
            <a:spLocks noGrp="1"/>
          </p:cNvSpPr>
          <p:nvPr>
            <p:ph type="sldNum" sz="quarter" idx="5"/>
          </p:nvPr>
        </p:nvSpPr>
        <p:spPr/>
        <p:txBody>
          <a:bodyPr/>
          <a:lstStyle/>
          <a:p>
            <a:fld id="{2DFC2A19-6F07-4E52-B22B-BA4A6D1ED55C}" type="slidenum">
              <a:rPr lang="en-US" smtClean="0"/>
              <a:t>1</a:t>
            </a:fld>
            <a:endParaRPr lang="en-US"/>
          </a:p>
        </p:txBody>
      </p:sp>
    </p:spTree>
    <p:extLst>
      <p:ext uri="{BB962C8B-B14F-4D97-AF65-F5344CB8AC3E}">
        <p14:creationId xmlns:p14="http://schemas.microsoft.com/office/powerpoint/2010/main" val="19667869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Facilitator note: As you customize this deck to meet your needs, feel free to bring in additional data from AARP’s Business Case for Age-Inclusion slide deck at </a:t>
            </a:r>
            <a:br>
              <a:rPr lang="en-US" sz="1800" b="1" i="0" u="sng" strike="noStrike" dirty="0">
                <a:solidFill>
                  <a:srgbClr val="000000"/>
                </a:solidFill>
                <a:effectLst/>
                <a:latin typeface="Aptos Narrow" panose="020B0004020202020204" pitchFamily="34" charset="0"/>
                <a:hlinkClick r:id="rId3"/>
              </a:rPr>
            </a:br>
            <a:r>
              <a:rPr lang="en-US" sz="1800" b="0" i="0" u="sng" strike="noStrike" dirty="0">
                <a:solidFill>
                  <a:srgbClr val="000000"/>
                </a:solidFill>
                <a:effectLst/>
                <a:latin typeface="Aptos Narrow" panose="020B0004020202020204" pitchFamily="34" charset="0"/>
                <a:hlinkClick r:id="rId3"/>
              </a:rPr>
              <a:t>https://employerportal.aarp.org/age-inclusive-workforce/commit-to-an-age-inclusive-culture/business-case-basic-slides</a:t>
            </a:r>
            <a:endParaRPr lang="en-US" sz="1800" b="0" i="0" u="sng" strike="noStrike" dirty="0">
              <a:solidFill>
                <a:srgbClr val="000000"/>
              </a:solidFill>
              <a:effectLst/>
              <a:latin typeface="Aptos Narrow"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u="sng" strike="noStrike" dirty="0">
              <a:solidFill>
                <a:srgbClr val="000000"/>
              </a:solidFill>
              <a:effectLst/>
              <a:latin typeface="Aptos Narrow"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endParaRPr lang="en-US" dirty="0"/>
          </a:p>
        </p:txBody>
      </p:sp>
      <p:sp>
        <p:nvSpPr>
          <p:cNvPr id="4" name="Slide Number Placeholder 3"/>
          <p:cNvSpPr>
            <a:spLocks noGrp="1"/>
          </p:cNvSpPr>
          <p:nvPr>
            <p:ph type="sldNum" sz="quarter" idx="5"/>
          </p:nvPr>
        </p:nvSpPr>
        <p:spPr/>
        <p:txBody>
          <a:bodyPr/>
          <a:lstStyle/>
          <a:p>
            <a:fld id="{5C99A7CF-160A-754F-A4FE-4D8EF3D88376}" type="slidenum">
              <a:rPr lang="en-US" smtClean="0"/>
              <a:t>11</a:t>
            </a:fld>
            <a:endParaRPr lang="en-US"/>
          </a:p>
        </p:txBody>
      </p:sp>
    </p:spTree>
    <p:extLst>
      <p:ext uri="{BB962C8B-B14F-4D97-AF65-F5344CB8AC3E}">
        <p14:creationId xmlns:p14="http://schemas.microsoft.com/office/powerpoint/2010/main" val="40478917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Facilitator note: If hosting virtually, prompt this to be input to Chat. If in person, consider a “popcorn” call out where you are jotting their responses on a white board as they try to brainstorm as many as possible in 60 seconds.</a:t>
            </a:r>
          </a:p>
        </p:txBody>
      </p:sp>
      <p:sp>
        <p:nvSpPr>
          <p:cNvPr id="4" name="Slide Number Placeholder 3"/>
          <p:cNvSpPr>
            <a:spLocks noGrp="1"/>
          </p:cNvSpPr>
          <p:nvPr>
            <p:ph type="sldNum" sz="quarter" idx="5"/>
          </p:nvPr>
        </p:nvSpPr>
        <p:spPr/>
        <p:txBody>
          <a:bodyPr/>
          <a:lstStyle/>
          <a:p>
            <a:fld id="{5C99A7CF-160A-754F-A4FE-4D8EF3D88376}" type="slidenum">
              <a:rPr lang="en-US" smtClean="0"/>
              <a:t>12</a:t>
            </a:fld>
            <a:endParaRPr lang="en-US"/>
          </a:p>
        </p:txBody>
      </p:sp>
    </p:spTree>
    <p:extLst>
      <p:ext uri="{BB962C8B-B14F-4D97-AF65-F5344CB8AC3E}">
        <p14:creationId xmlns:p14="http://schemas.microsoft.com/office/powerpoint/2010/main" val="34743236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Facilitator note: If hosting virtually, prompt this to be input to Chat. If in person, consider a “popcorn” call out where you are jotting their responses on a white board as they try to brainstorm as many as possible in 60 seconds.</a:t>
            </a:r>
          </a:p>
        </p:txBody>
      </p:sp>
      <p:sp>
        <p:nvSpPr>
          <p:cNvPr id="4" name="Slide Number Placeholder 3"/>
          <p:cNvSpPr>
            <a:spLocks noGrp="1"/>
          </p:cNvSpPr>
          <p:nvPr>
            <p:ph type="sldNum" sz="quarter" idx="5"/>
          </p:nvPr>
        </p:nvSpPr>
        <p:spPr/>
        <p:txBody>
          <a:bodyPr/>
          <a:lstStyle/>
          <a:p>
            <a:fld id="{5C99A7CF-160A-754F-A4FE-4D8EF3D88376}" type="slidenum">
              <a:rPr lang="en-US" smtClean="0"/>
              <a:t>13</a:t>
            </a:fld>
            <a:endParaRPr lang="en-US"/>
          </a:p>
        </p:txBody>
      </p:sp>
    </p:spTree>
    <p:extLst>
      <p:ext uri="{BB962C8B-B14F-4D97-AF65-F5344CB8AC3E}">
        <p14:creationId xmlns:p14="http://schemas.microsoft.com/office/powerpoint/2010/main" val="8291748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the Leading Mixed Age Teams Guide:</a:t>
            </a:r>
          </a:p>
          <a:p>
            <a:endParaRPr lang="en-US" dirty="0"/>
          </a:p>
          <a:p>
            <a:r>
              <a:rPr lang="en-US" dirty="0"/>
              <a:t>Managers have an outsize effect on employee engagement	— both positive and negative. Almost any employee will tell you that their experience of their workplace — and their level of engagement — is most heavily determined by their manager’s actions and inactions. In fact, research by Gallup found that managers account for 70%8 of the variance in employee engagement. So how might this play out on mixed-aged teams? We work in a world where, research shows, many employees see or experience age bias; however, few report it. If the employees are not going to report it to their manager, the onus is on the employee’s manager to notice and interrupt age bias both in their own team and in the broader organizational teams with whom their direct reports work. Managers can increase employee engagement and cultivate a sense of belonging by building mixed-age teams where all members can observe how the skills, experiences and views of colleagues across the age spectrum create value. Alternately, managers can choose not to do so. Employees are paying attention — and both managerial action and inaction affect their level of engagement. </a:t>
            </a:r>
          </a:p>
        </p:txBody>
      </p:sp>
      <p:sp>
        <p:nvSpPr>
          <p:cNvPr id="4" name="Slide Number Placeholder 3"/>
          <p:cNvSpPr>
            <a:spLocks noGrp="1"/>
          </p:cNvSpPr>
          <p:nvPr>
            <p:ph type="sldNum" sz="quarter" idx="5"/>
          </p:nvPr>
        </p:nvSpPr>
        <p:spPr/>
        <p:txBody>
          <a:bodyPr/>
          <a:lstStyle/>
          <a:p>
            <a:fld id="{5C99A7CF-160A-754F-A4FE-4D8EF3D88376}" type="slidenum">
              <a:rPr lang="en-US" smtClean="0"/>
              <a:t>15</a:t>
            </a:fld>
            <a:endParaRPr lang="en-US"/>
          </a:p>
        </p:txBody>
      </p:sp>
    </p:spTree>
    <p:extLst>
      <p:ext uri="{BB962C8B-B14F-4D97-AF65-F5344CB8AC3E}">
        <p14:creationId xmlns:p14="http://schemas.microsoft.com/office/powerpoint/2010/main" val="38121358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the Leading Mixed Age Teams Guide:</a:t>
            </a:r>
          </a:p>
          <a:p>
            <a:endParaRPr lang="en-US" dirty="0"/>
          </a:p>
          <a:p>
            <a:r>
              <a:rPr lang="en-US" dirty="0"/>
              <a:t>Employees are	highly reluctant to talk to their managers about age-bias concerns. Of course, managers cannot easily address employee issues about which they have little awareness. In terms of the risks of age bias and the value of mixed-age teams, most managers are in the dark. Consider how managers could make themselves more approachable if they paused to think about the implications of these basic statistics:</a:t>
            </a:r>
          </a:p>
          <a:p>
            <a:endParaRPr lang="en-US" dirty="0"/>
          </a:p>
          <a:p>
            <a:r>
              <a:rPr lang="en-US" dirty="0"/>
              <a:t>Only 3% of workers age 45+ have ever made an official complaint about age discrimination. This, even though 15% of workers age 45+ have heard negative remarks related to their older age from a colleague or supervisor, 16% cited not getting hired for a job they applied for because of their age, and 12% cited being passed up for a promotion or another chance to get ahead.9 </a:t>
            </a:r>
          </a:p>
          <a:p>
            <a:endParaRPr lang="en-US" dirty="0"/>
          </a:p>
          <a:p>
            <a:r>
              <a:rPr lang="en-US" dirty="0"/>
              <a:t>•  Younger workers are often more aware of bias in general and are potentially more inclined to notice age bias, but they may underreport because they are aware that federal age discrimination law does not protect employees under age 40 and may be unaware that some state age-discrimination laws protect workers regardless of age. </a:t>
            </a:r>
          </a:p>
          <a:p>
            <a:endParaRPr lang="en-US" dirty="0"/>
          </a:p>
          <a:p>
            <a:r>
              <a:rPr lang="en-US" dirty="0"/>
              <a:t>•  Employees underreport age bias because they fear retaliation in the form of reduced roles or uncharacteristically low performance reviews that result in termination.10 Their concern is reasonable. In fact, about half of full-time workers between the ages of 50 and 54 will lose their jobs involuntarily.11</a:t>
            </a:r>
          </a:p>
        </p:txBody>
      </p:sp>
      <p:sp>
        <p:nvSpPr>
          <p:cNvPr id="4" name="Slide Number Placeholder 3"/>
          <p:cNvSpPr>
            <a:spLocks noGrp="1"/>
          </p:cNvSpPr>
          <p:nvPr>
            <p:ph type="sldNum" sz="quarter" idx="5"/>
          </p:nvPr>
        </p:nvSpPr>
        <p:spPr/>
        <p:txBody>
          <a:bodyPr/>
          <a:lstStyle/>
          <a:p>
            <a:fld id="{5C99A7CF-160A-754F-A4FE-4D8EF3D88376}" type="slidenum">
              <a:rPr lang="en-US" smtClean="0"/>
              <a:t>16</a:t>
            </a:fld>
            <a:endParaRPr lang="en-US"/>
          </a:p>
        </p:txBody>
      </p:sp>
    </p:spTree>
    <p:extLst>
      <p:ext uri="{BB962C8B-B14F-4D97-AF65-F5344CB8AC3E}">
        <p14:creationId xmlns:p14="http://schemas.microsoft.com/office/powerpoint/2010/main" val="19539602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the Leading Mixed Age Teams Guide:</a:t>
            </a:r>
          </a:p>
          <a:p>
            <a:endParaRPr lang="en-US" dirty="0"/>
          </a:p>
          <a:p>
            <a:r>
              <a:rPr lang="en-US" dirty="0"/>
              <a:t>Managers can	make or break	an organization’s DE&amp;I goals	by supporting	or ignoring them within their	own team practices and culture.</a:t>
            </a:r>
          </a:p>
          <a:p>
            <a:endParaRPr lang="en-US" dirty="0"/>
          </a:p>
          <a:p>
            <a:r>
              <a:rPr lang="en-US" dirty="0"/>
              <a:t>Multigenerational issues intersect with all DE&amp;I focus populations, creating unique challenges and opportunities for each one. Managers will help their organizations  achieve their DE&amp;I goals and run more productive, successful teams if they lead with  an active awareness that:  </a:t>
            </a:r>
          </a:p>
          <a:p>
            <a:endParaRPr lang="en-US" dirty="0"/>
          </a:p>
          <a:p>
            <a:r>
              <a:rPr lang="en-US" dirty="0"/>
              <a:t>•  “Ageism hits women earlier and harder.”12 </a:t>
            </a:r>
          </a:p>
          <a:p>
            <a:r>
              <a:rPr lang="en-US" dirty="0"/>
              <a:t>•  Men of all ages are navigating changing gender norms in the workplace and no longer have predictable “ages” or time requirements for involvement in parenting, caregiving and shared family duties. </a:t>
            </a:r>
          </a:p>
          <a:p>
            <a:r>
              <a:rPr lang="en-US" dirty="0"/>
              <a:t>•  The LGBTQ workforce is being reshaped by younger workers who are more diverse and stronger allies, including around age-related bias. </a:t>
            </a:r>
          </a:p>
          <a:p>
            <a:r>
              <a:rPr lang="en-US" dirty="0"/>
              <a:t>•  Black employees overall are more likely to have seen or experienced age discrimination. </a:t>
            </a:r>
          </a:p>
          <a:p>
            <a:r>
              <a:rPr lang="en-US" dirty="0"/>
              <a:t>•  Hispanic/Latino workers age 40+ are most likely to have seen or experienced workplace age discrimination. </a:t>
            </a:r>
          </a:p>
          <a:p>
            <a:endParaRPr lang="en-US" dirty="0"/>
          </a:p>
          <a:p>
            <a:r>
              <a:rPr lang="en-US" dirty="0"/>
              <a:t>For more data and details on the intersectional nature of multigenerational workplaces, see pages 17–23 of the Intergenerational ERG Toolkit at www.aarp.org/intergenERG. 	</a:t>
            </a:r>
          </a:p>
        </p:txBody>
      </p:sp>
      <p:sp>
        <p:nvSpPr>
          <p:cNvPr id="4" name="Slide Number Placeholder 3"/>
          <p:cNvSpPr>
            <a:spLocks noGrp="1"/>
          </p:cNvSpPr>
          <p:nvPr>
            <p:ph type="sldNum" sz="quarter" idx="5"/>
          </p:nvPr>
        </p:nvSpPr>
        <p:spPr/>
        <p:txBody>
          <a:bodyPr/>
          <a:lstStyle/>
          <a:p>
            <a:fld id="{5C99A7CF-160A-754F-A4FE-4D8EF3D88376}" type="slidenum">
              <a:rPr lang="en-US" smtClean="0"/>
              <a:t>17</a:t>
            </a:fld>
            <a:endParaRPr lang="en-US"/>
          </a:p>
        </p:txBody>
      </p:sp>
    </p:spTree>
    <p:extLst>
      <p:ext uri="{BB962C8B-B14F-4D97-AF65-F5344CB8AC3E}">
        <p14:creationId xmlns:p14="http://schemas.microsoft.com/office/powerpoint/2010/main" val="10408653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the Leading Mixed Age Teams Guide:</a:t>
            </a:r>
          </a:p>
          <a:p>
            <a:endParaRPr lang="en-US" dirty="0"/>
          </a:p>
          <a:p>
            <a:r>
              <a:rPr lang="en-US" dirty="0"/>
              <a:t>Managers are the key drivers	of employee attrition — and retention. Conventional wisdom (and perhaps personal experience) tells us that employees leave managers, not organizations. The research starkly supports this. Consider how issues of age bias or a lack of actively age-inclusive managerial behaviors might be reflected in this data:</a:t>
            </a:r>
          </a:p>
          <a:p>
            <a:endParaRPr lang="en-US" dirty="0"/>
          </a:p>
          <a:p>
            <a:r>
              <a:rPr lang="en-US" dirty="0"/>
              <a:t>-  “1 in 2 employees have left their job to get away from their manager at some point in their career.” In fact, 82% of employees surveyed for a recent report said they “would consider quitting their job because of  a bad manager.” </a:t>
            </a:r>
          </a:p>
          <a:p>
            <a:r>
              <a:rPr lang="en-US" dirty="0"/>
              <a:t>•  Employees are open to manager support right up to the point when they leave. According to Gallup Research, “52% of exiting employees say that their manager or organization could have done something to prevent them from leaving their job. But only about a third of former employees said they had a conversation with their manager about leaving before they quit.” </a:t>
            </a:r>
          </a:p>
          <a:p>
            <a:r>
              <a:rPr lang="en-US" dirty="0"/>
              <a:t>•  Gallup has also found that “it’s disengaged workers who are at the highest risk of leaving. It takes more than a 20% pay raise to lure most employees away from a manager who engages them, and next to nothing to poach most disengaged workers. High-quality managers who inspire and support their teams are an effective moat of protection for retaining their most talented workers.”</a:t>
            </a:r>
          </a:p>
        </p:txBody>
      </p:sp>
      <p:sp>
        <p:nvSpPr>
          <p:cNvPr id="4" name="Slide Number Placeholder 3"/>
          <p:cNvSpPr>
            <a:spLocks noGrp="1"/>
          </p:cNvSpPr>
          <p:nvPr>
            <p:ph type="sldNum" sz="quarter" idx="5"/>
          </p:nvPr>
        </p:nvSpPr>
        <p:spPr/>
        <p:txBody>
          <a:bodyPr/>
          <a:lstStyle/>
          <a:p>
            <a:fld id="{5C99A7CF-160A-754F-A4FE-4D8EF3D88376}" type="slidenum">
              <a:rPr lang="en-US" smtClean="0"/>
              <a:t>18</a:t>
            </a:fld>
            <a:endParaRPr lang="en-US"/>
          </a:p>
        </p:txBody>
      </p:sp>
    </p:spTree>
    <p:extLst>
      <p:ext uri="{BB962C8B-B14F-4D97-AF65-F5344CB8AC3E}">
        <p14:creationId xmlns:p14="http://schemas.microsoft.com/office/powerpoint/2010/main" val="38247354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the Leading Mixed Age Teams Guide:</a:t>
            </a:r>
          </a:p>
          <a:p>
            <a:endParaRPr lang="en-US" dirty="0"/>
          </a:p>
          <a:p>
            <a:r>
              <a:rPr lang="en-US" dirty="0"/>
              <a:t>Managers are the key drivers	of employee attrition — and retention. Conventional wisdom (and perhaps personal experience) tells us that employees leave managers, not organizations. The research starkly supports this. Consider how issues of age bias or a lack of actively age-inclusive managerial behaviors might be reflected in this data:</a:t>
            </a:r>
          </a:p>
          <a:p>
            <a:endParaRPr lang="en-US" dirty="0"/>
          </a:p>
          <a:p>
            <a:r>
              <a:rPr lang="en-US" dirty="0"/>
              <a:t>-  “1 in 2 employees have left their job to get away from their manager at some point in their career.” In fact, 82% of employees surveyed for a recent report said they “would consider quitting their job because of  a bad manager.” </a:t>
            </a:r>
          </a:p>
          <a:p>
            <a:r>
              <a:rPr lang="en-US" dirty="0"/>
              <a:t>•  Employees are open to manager support right up to the point when they leave. According to Gallup Research, “52% of exiting employees say that their manager or organization could have done something to prevent them from leaving their job. But only about a third of former employees said they had a conversation with their manager about leaving before they quit.” </a:t>
            </a:r>
          </a:p>
          <a:p>
            <a:r>
              <a:rPr lang="en-US" dirty="0"/>
              <a:t>•  Gallup has also found that “it’s disengaged workers who are at the highest risk of leaving. It takes more than a 20% pay raise to lure most employees away from a manager who engages them, and next to nothing to poach most disengaged workers. High-quality managers who inspire and support their teams are an effective moat of protection for retaining their most talented workers.”</a:t>
            </a:r>
          </a:p>
        </p:txBody>
      </p:sp>
      <p:sp>
        <p:nvSpPr>
          <p:cNvPr id="4" name="Slide Number Placeholder 3"/>
          <p:cNvSpPr>
            <a:spLocks noGrp="1"/>
          </p:cNvSpPr>
          <p:nvPr>
            <p:ph type="sldNum" sz="quarter" idx="5"/>
          </p:nvPr>
        </p:nvSpPr>
        <p:spPr/>
        <p:txBody>
          <a:bodyPr/>
          <a:lstStyle/>
          <a:p>
            <a:fld id="{5C99A7CF-160A-754F-A4FE-4D8EF3D88376}" type="slidenum">
              <a:rPr lang="en-US" smtClean="0"/>
              <a:t>19</a:t>
            </a:fld>
            <a:endParaRPr lang="en-US"/>
          </a:p>
        </p:txBody>
      </p:sp>
    </p:spTree>
    <p:extLst>
      <p:ext uri="{BB962C8B-B14F-4D97-AF65-F5344CB8AC3E}">
        <p14:creationId xmlns:p14="http://schemas.microsoft.com/office/powerpoint/2010/main" val="36729917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the Leading Mixed Age Teams Guide:</a:t>
            </a:r>
          </a:p>
          <a:p>
            <a:endParaRPr lang="en-US" dirty="0"/>
          </a:p>
          <a:p>
            <a:r>
              <a:rPr lang="en-US" dirty="0"/>
              <a:t>Managers are the key drivers	of employee attrition — and retention. Conventional wisdom (and perhaps personal experience) tells us that employees leave managers, not organizations. The research starkly supports this. Consider how issues of age bias or a lack of actively age-inclusive managerial behaviors might be reflected in this data:</a:t>
            </a:r>
          </a:p>
          <a:p>
            <a:endParaRPr lang="en-US" dirty="0"/>
          </a:p>
          <a:p>
            <a:r>
              <a:rPr lang="en-US" dirty="0"/>
              <a:t>-  “1 in 2 employees have left their job to get away from their manager at some point in their career.” In fact, 82% of employees surveyed for a recent report said they “would consider quitting their job because of  a bad manager.” </a:t>
            </a:r>
          </a:p>
          <a:p>
            <a:r>
              <a:rPr lang="en-US" dirty="0"/>
              <a:t>•  Employees are open to manager support right up to the point when they leave. According to Gallup Research, “52% of exiting employees say that their manager or organization could have done something to prevent them from leaving their job. But only about a third of former employees said they had a conversation with their manager about leaving before they quit.” </a:t>
            </a:r>
          </a:p>
          <a:p>
            <a:r>
              <a:rPr lang="en-US" dirty="0"/>
              <a:t>•  Gallup has also found that “it’s disengaged workers who are at the highest risk of leaving. It takes more than a 20% pay raise to lure most employees away from a manager who engages them, and next to nothing to poach most disengaged workers. High-quality managers who inspire and support their teams are an effective moat of protection for retaining their most talented workers.”</a:t>
            </a:r>
          </a:p>
        </p:txBody>
      </p:sp>
      <p:sp>
        <p:nvSpPr>
          <p:cNvPr id="4" name="Slide Number Placeholder 3"/>
          <p:cNvSpPr>
            <a:spLocks noGrp="1"/>
          </p:cNvSpPr>
          <p:nvPr>
            <p:ph type="sldNum" sz="quarter" idx="5"/>
          </p:nvPr>
        </p:nvSpPr>
        <p:spPr/>
        <p:txBody>
          <a:bodyPr/>
          <a:lstStyle/>
          <a:p>
            <a:fld id="{5C99A7CF-160A-754F-A4FE-4D8EF3D88376}" type="slidenum">
              <a:rPr lang="en-US" smtClean="0"/>
              <a:t>20</a:t>
            </a:fld>
            <a:endParaRPr lang="en-US"/>
          </a:p>
        </p:txBody>
      </p:sp>
    </p:spTree>
    <p:extLst>
      <p:ext uri="{BB962C8B-B14F-4D97-AF65-F5344CB8AC3E}">
        <p14:creationId xmlns:p14="http://schemas.microsoft.com/office/powerpoint/2010/main" val="22028274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Facilitator Note: Go through these polls quickly as they are really intended not to spark lots of conversation, but instead to re-energize the group and move towards active participation in the exercises to follow.  Note that these poll questions each align with a specific training exercise in the </a:t>
            </a:r>
            <a:r>
              <a:rPr lang="en-US" i="1" dirty="0"/>
              <a:t>Leading Mixed-Age Teams </a:t>
            </a:r>
            <a:r>
              <a:rPr lang="en-US" dirty="0"/>
              <a:t>resource, so those who answer A or B on any question can find an activity to help them in that area if they look in the </a:t>
            </a:r>
            <a:r>
              <a:rPr lang="en-US" i="1" dirty="0"/>
              <a:t>Leading Mixed Age Teams</a:t>
            </a:r>
            <a:r>
              <a:rPr lang="en-US" dirty="0"/>
              <a:t> guide. </a:t>
            </a:r>
          </a:p>
        </p:txBody>
      </p:sp>
      <p:sp>
        <p:nvSpPr>
          <p:cNvPr id="4" name="Slide Number Placeholder 3"/>
          <p:cNvSpPr>
            <a:spLocks noGrp="1"/>
          </p:cNvSpPr>
          <p:nvPr>
            <p:ph type="sldNum" sz="quarter" idx="5"/>
          </p:nvPr>
        </p:nvSpPr>
        <p:spPr/>
        <p:txBody>
          <a:bodyPr/>
          <a:lstStyle/>
          <a:p>
            <a:fld id="{5C99A7CF-160A-754F-A4FE-4D8EF3D88376}" type="slidenum">
              <a:rPr lang="en-US" smtClean="0"/>
              <a:t>22</a:t>
            </a:fld>
            <a:endParaRPr lang="en-US"/>
          </a:p>
        </p:txBody>
      </p:sp>
    </p:spTree>
    <p:extLst>
      <p:ext uri="{BB962C8B-B14F-4D97-AF65-F5344CB8AC3E}">
        <p14:creationId xmlns:p14="http://schemas.microsoft.com/office/powerpoint/2010/main" val="7723557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0" i="0" dirty="0">
                <a:solidFill>
                  <a:srgbClr val="000000"/>
                </a:solidFill>
                <a:effectLst/>
                <a:latin typeface="Aptos Narrow" panose="020B0004020202020204" pitchFamily="34" charset="0"/>
              </a:rPr>
              <a:t>This 1.5 hour workshop is designed to introduce people managers to key concepts in: the value of mixed-age work teams, the value for people managers who adopt age inclusive team leadership practices, and specific practices they can use day to day. It translates research-backed best practices to hands-on activities for people managers to play with during the workshop, then apply in their daily work with their teams.  </a:t>
            </a:r>
            <a:endParaRPr lang="en-US" sz="2800"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Aptos" panose="020B0004020202020204" pitchFamily="34" charset="0"/>
              </a:rPr>
              <a:t> </a:t>
            </a:r>
            <a:endParaRPr lang="en-US" sz="2800"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Aptos Narrow" panose="020B0004020202020204" pitchFamily="34" charset="0"/>
              </a:rPr>
              <a:t>Participants: All people managers in the organization </a:t>
            </a:r>
            <a:endParaRPr lang="en-US" sz="2800"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Aptos Narrow" panose="020B0004020202020204" pitchFamily="34" charset="0"/>
              </a:rPr>
              <a:t>Facilitator: Any HR team member or experienced people manager </a:t>
            </a:r>
            <a:endParaRPr lang="en-US" sz="2800"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Aptos Narrow" panose="020B0004020202020204" pitchFamily="34" charset="0"/>
              </a:rPr>
              <a:t>Cost: Free </a:t>
            </a:r>
            <a:endParaRPr lang="en-US" sz="2800"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Aptos Narrow" panose="020B0004020202020204" pitchFamily="34" charset="0"/>
              </a:rPr>
              <a:t>Time Commitment: 3 hours planning, 1.5 hours hosting </a:t>
            </a:r>
            <a:endParaRPr lang="en-US" sz="2800" b="0" i="0" dirty="0">
              <a:solidFill>
                <a:srgbClr val="000000"/>
              </a:solidFill>
              <a:effectLst/>
              <a:latin typeface="Segoe UI" panose="020B0502040204020203" pitchFamily="34" charset="0"/>
            </a:endParaRPr>
          </a:p>
          <a:p>
            <a:pPr algn="l" rtl="0" fontAlgn="base"/>
            <a:endParaRPr lang="en-US" sz="1800" b="1" i="0" dirty="0">
              <a:solidFill>
                <a:srgbClr val="000000"/>
              </a:solidFill>
              <a:effectLst/>
              <a:latin typeface="Aptos" panose="020B0004020202020204" pitchFamily="34" charset="0"/>
            </a:endParaRPr>
          </a:p>
          <a:p>
            <a:pPr algn="l" rtl="0" fontAlgn="base"/>
            <a:endParaRPr lang="en-US" sz="1800" b="1" i="0" dirty="0">
              <a:solidFill>
                <a:srgbClr val="000000"/>
              </a:solidFill>
              <a:effectLst/>
              <a:latin typeface="Aptos" panose="020B0004020202020204" pitchFamily="34" charset="0"/>
            </a:endParaRPr>
          </a:p>
          <a:p>
            <a:pPr algn="l" rtl="0" fontAlgn="base"/>
            <a:r>
              <a:rPr lang="en-US" sz="1800" b="1" i="0" dirty="0">
                <a:solidFill>
                  <a:srgbClr val="000000"/>
                </a:solidFill>
                <a:effectLst/>
                <a:latin typeface="Aptos" panose="020B0004020202020204" pitchFamily="34" charset="0"/>
              </a:rPr>
              <a:t>If you need to secure buy-in and/or approval from your leadership team in order to host this workshop, copy this email draft into a fresh email, edit it as needed, and send it out!</a:t>
            </a:r>
            <a:r>
              <a:rPr lang="en-US" sz="1800" b="0" i="0" dirty="0">
                <a:solidFill>
                  <a:srgbClr val="000000"/>
                </a:solidFill>
                <a:effectLst/>
                <a:latin typeface="Aptos" panose="020B0004020202020204" pitchFamily="34" charset="0"/>
              </a:rPr>
              <a:t>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Aptos" panose="020B0004020202020204" pitchFamily="34" charset="0"/>
              </a:rPr>
              <a:t>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Aptos" panose="020B0004020202020204" pitchFamily="34" charset="0"/>
              </a:rPr>
              <a:t>Dear             , </a:t>
            </a:r>
          </a:p>
          <a:p>
            <a:pPr algn="l" rtl="0" fontAlgn="base"/>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Aptos" panose="020B0004020202020204" pitchFamily="34" charset="0"/>
              </a:rPr>
              <a:t>As you know, we are working towards building a more inclusive workplace, including along dimensions of age. We are also working hard to support the development of our managers so that they feel prepared to lead high performance teams.  </a:t>
            </a:r>
          </a:p>
          <a:p>
            <a:pPr algn="l" rtl="0" fontAlgn="base"/>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Aptos" panose="020B0004020202020204" pitchFamily="34" charset="0"/>
              </a:rPr>
              <a:t>I recently learned that AARP research has found that most employees report that their direct supervisors could benefit from training about how to lead teams in which up to five generations work together.  </a:t>
            </a:r>
          </a:p>
          <a:p>
            <a:pPr algn="l" rtl="0" fontAlgn="base"/>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Aptos" panose="020B0004020202020204" pitchFamily="34" charset="0"/>
              </a:rPr>
              <a:t>I’d like to bring our people managers together to learn how to lead multigenerational teams-- and why age inclusive teams create value for the team and the organization. AARP has a robust set of resources we can use to host a 90-minute workshop, which will be facilitated by a member of our own Human Resources team. This is an amazing opportunity to use AARP’s research-backed resources to help us adopt best practices-- without any cost to our organization. </a:t>
            </a:r>
          </a:p>
          <a:p>
            <a:pPr algn="l" rtl="0" fontAlgn="base"/>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Aptos" panose="020B0004020202020204" pitchFamily="34" charset="0"/>
              </a:rPr>
              <a:t>Please let me know your thoughts, or if you’d like to review the materials we will use to host this session. </a:t>
            </a:r>
          </a:p>
          <a:p>
            <a:pPr algn="l" rtl="0" fontAlgn="base"/>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Aptos" panose="020B0004020202020204" pitchFamily="34" charset="0"/>
              </a:rPr>
              <a:t>Best, </a:t>
            </a:r>
            <a:endParaRPr lang="en-US" b="0" i="0" dirty="0">
              <a:solidFill>
                <a:srgbClr val="000000"/>
              </a:solidFill>
              <a:effectLst/>
              <a:latin typeface="Segoe UI" panose="020B0502040204020203" pitchFamily="34" charset="0"/>
            </a:endParaRPr>
          </a:p>
          <a:p>
            <a:endParaRPr lang="en-US" dirty="0"/>
          </a:p>
        </p:txBody>
      </p:sp>
      <p:sp>
        <p:nvSpPr>
          <p:cNvPr id="4" name="Slide Number Placeholder 3"/>
          <p:cNvSpPr>
            <a:spLocks noGrp="1"/>
          </p:cNvSpPr>
          <p:nvPr>
            <p:ph type="sldNum" sz="quarter" idx="5"/>
          </p:nvPr>
        </p:nvSpPr>
        <p:spPr/>
        <p:txBody>
          <a:bodyPr/>
          <a:lstStyle/>
          <a:p>
            <a:fld id="{5C99A7CF-160A-754F-A4FE-4D8EF3D88376}" type="slidenum">
              <a:rPr lang="en-US" smtClean="0"/>
              <a:t>2</a:t>
            </a:fld>
            <a:endParaRPr lang="en-US"/>
          </a:p>
        </p:txBody>
      </p:sp>
    </p:spTree>
    <p:extLst>
      <p:ext uri="{BB962C8B-B14F-4D97-AF65-F5344CB8AC3E}">
        <p14:creationId xmlns:p14="http://schemas.microsoft.com/office/powerpoint/2010/main" val="33533707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99A7CF-160A-754F-A4FE-4D8EF3D88376}" type="slidenum">
              <a:rPr lang="en-US" smtClean="0"/>
              <a:t>28</a:t>
            </a:fld>
            <a:endParaRPr lang="en-US"/>
          </a:p>
        </p:txBody>
      </p:sp>
    </p:spTree>
    <p:extLst>
      <p:ext uri="{BB962C8B-B14F-4D97-AF65-F5344CB8AC3E}">
        <p14:creationId xmlns:p14="http://schemas.microsoft.com/office/powerpoint/2010/main" val="38437454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Facilitator notes:  We recommend that you print copies of the activities included in this workshop from the Leading-Mixed Age Teams Guide and distribute so participants can fill them out individually as you work on the activities together. </a:t>
            </a:r>
          </a:p>
        </p:txBody>
      </p:sp>
      <p:sp>
        <p:nvSpPr>
          <p:cNvPr id="4" name="Slide Number Placeholder 3"/>
          <p:cNvSpPr>
            <a:spLocks noGrp="1"/>
          </p:cNvSpPr>
          <p:nvPr>
            <p:ph type="sldNum" sz="quarter" idx="5"/>
          </p:nvPr>
        </p:nvSpPr>
        <p:spPr/>
        <p:txBody>
          <a:bodyPr/>
          <a:lstStyle/>
          <a:p>
            <a:fld id="{5C99A7CF-160A-754F-A4FE-4D8EF3D88376}" type="slidenum">
              <a:rPr lang="en-US" smtClean="0"/>
              <a:t>29</a:t>
            </a:fld>
            <a:endParaRPr lang="en-US"/>
          </a:p>
        </p:txBody>
      </p:sp>
    </p:spTree>
    <p:extLst>
      <p:ext uri="{BB962C8B-B14F-4D97-AF65-F5344CB8AC3E}">
        <p14:creationId xmlns:p14="http://schemas.microsoft.com/office/powerpoint/2010/main" val="42663966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Facilitator notes: While we recommend asking participants to use the paper-based activity worksheets, we include the sections on these slides to help you facilitate discussion. Consider asking individuals to complete Step 1 on their own, then discuss as a group. Then to the same for Step 2, etc.</a:t>
            </a:r>
          </a:p>
          <a:p>
            <a:endParaRPr lang="en-US" dirty="0"/>
          </a:p>
          <a:p>
            <a:r>
              <a:rPr lang="en-US" dirty="0"/>
              <a:t>In this case, Step 1 can not include spending a day observing, so instead prompt participants to reflect on the past week with their team. </a:t>
            </a:r>
          </a:p>
        </p:txBody>
      </p:sp>
      <p:sp>
        <p:nvSpPr>
          <p:cNvPr id="4" name="Slide Number Placeholder 3"/>
          <p:cNvSpPr>
            <a:spLocks noGrp="1"/>
          </p:cNvSpPr>
          <p:nvPr>
            <p:ph type="sldNum" sz="quarter" idx="5"/>
          </p:nvPr>
        </p:nvSpPr>
        <p:spPr/>
        <p:txBody>
          <a:bodyPr/>
          <a:lstStyle/>
          <a:p>
            <a:fld id="{5C99A7CF-160A-754F-A4FE-4D8EF3D88376}" type="slidenum">
              <a:rPr lang="en-US" smtClean="0"/>
              <a:t>30</a:t>
            </a:fld>
            <a:endParaRPr lang="en-US"/>
          </a:p>
        </p:txBody>
      </p:sp>
    </p:spTree>
    <p:extLst>
      <p:ext uri="{BB962C8B-B14F-4D97-AF65-F5344CB8AC3E}">
        <p14:creationId xmlns:p14="http://schemas.microsoft.com/office/powerpoint/2010/main" val="9285931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Facilitator notes: While we recommend asking participants to use the paper-based activity worksheets, we include the sections on these slides to help you facilitate discussion. Consider asking individuals to complete Step 1 on their own, then discuss as a group. Then to the same for Step 2, etc.</a:t>
            </a:r>
          </a:p>
          <a:p>
            <a:endParaRPr lang="en-US" dirty="0"/>
          </a:p>
          <a:p>
            <a:r>
              <a:rPr lang="en-US" dirty="0"/>
              <a:t>In this case, Step 1 can not include spending a day observing, so instead prompt participants to reflect on the past week with their team. </a:t>
            </a:r>
          </a:p>
        </p:txBody>
      </p:sp>
      <p:sp>
        <p:nvSpPr>
          <p:cNvPr id="4" name="Slide Number Placeholder 3"/>
          <p:cNvSpPr>
            <a:spLocks noGrp="1"/>
          </p:cNvSpPr>
          <p:nvPr>
            <p:ph type="sldNum" sz="quarter" idx="5"/>
          </p:nvPr>
        </p:nvSpPr>
        <p:spPr/>
        <p:txBody>
          <a:bodyPr/>
          <a:lstStyle/>
          <a:p>
            <a:fld id="{5C99A7CF-160A-754F-A4FE-4D8EF3D88376}" type="slidenum">
              <a:rPr lang="en-US" smtClean="0"/>
              <a:t>31</a:t>
            </a:fld>
            <a:endParaRPr lang="en-US"/>
          </a:p>
        </p:txBody>
      </p:sp>
    </p:spTree>
    <p:extLst>
      <p:ext uri="{BB962C8B-B14F-4D97-AF65-F5344CB8AC3E}">
        <p14:creationId xmlns:p14="http://schemas.microsoft.com/office/powerpoint/2010/main" val="42859568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Facilitator notes: While we recommend asking participants to use the paper-based activity worksheets, we include the sections on these slides to help you facilitate discussion. Consider asking individuals to complete Step 1 on their own, then discuss as a group. Then to the same for Step 2, etc.</a:t>
            </a:r>
          </a:p>
          <a:p>
            <a:endParaRPr lang="en-US" dirty="0"/>
          </a:p>
          <a:p>
            <a:r>
              <a:rPr lang="en-US" dirty="0"/>
              <a:t>In this case, Step 1 can not include spending a day observing, so instead prompt participants to reflect on the past week with their team. </a:t>
            </a:r>
          </a:p>
        </p:txBody>
      </p:sp>
      <p:sp>
        <p:nvSpPr>
          <p:cNvPr id="4" name="Slide Number Placeholder 3"/>
          <p:cNvSpPr>
            <a:spLocks noGrp="1"/>
          </p:cNvSpPr>
          <p:nvPr>
            <p:ph type="sldNum" sz="quarter" idx="5"/>
          </p:nvPr>
        </p:nvSpPr>
        <p:spPr/>
        <p:txBody>
          <a:bodyPr/>
          <a:lstStyle/>
          <a:p>
            <a:fld id="{5C99A7CF-160A-754F-A4FE-4D8EF3D88376}" type="slidenum">
              <a:rPr lang="en-US" smtClean="0"/>
              <a:t>32</a:t>
            </a:fld>
            <a:endParaRPr lang="en-US"/>
          </a:p>
        </p:txBody>
      </p:sp>
    </p:spTree>
    <p:extLst>
      <p:ext uri="{BB962C8B-B14F-4D97-AF65-F5344CB8AC3E}">
        <p14:creationId xmlns:p14="http://schemas.microsoft.com/office/powerpoint/2010/main" val="29444500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Facilitator note: If hosting virtually, prompt this to be input to Chat. If in person, consider a “popcorn” call out where you are jotting their responses on a white board as they try to brainstorm as many as possible in 60 seconds.</a:t>
            </a:r>
          </a:p>
          <a:p>
            <a:endParaRPr lang="en-US" dirty="0"/>
          </a:p>
          <a:p>
            <a:r>
              <a:rPr lang="en-US" dirty="0"/>
              <a:t>Potential responses might include: A 24 year-old employee who cares for his mom with advancing MS, a 31 year-old who wants to retire by age 45, a 47 year-old employee who just welcomed a new baby to the family, a 58 year-old new hire who considers this an role to grow in for the next 15 years rather than a bridge to retirement.  </a:t>
            </a:r>
          </a:p>
          <a:p>
            <a:endParaRPr lang="en-US" dirty="0"/>
          </a:p>
          <a:p>
            <a:r>
              <a:rPr lang="en-US" dirty="0"/>
              <a:t>** You might allow time for a brief break between the three exercises if you have time. </a:t>
            </a:r>
          </a:p>
        </p:txBody>
      </p:sp>
      <p:sp>
        <p:nvSpPr>
          <p:cNvPr id="4" name="Slide Number Placeholder 3"/>
          <p:cNvSpPr>
            <a:spLocks noGrp="1"/>
          </p:cNvSpPr>
          <p:nvPr>
            <p:ph type="sldNum" sz="quarter" idx="5"/>
          </p:nvPr>
        </p:nvSpPr>
        <p:spPr/>
        <p:txBody>
          <a:bodyPr/>
          <a:lstStyle/>
          <a:p>
            <a:fld id="{5C99A7CF-160A-754F-A4FE-4D8EF3D88376}" type="slidenum">
              <a:rPr lang="en-US" smtClean="0"/>
              <a:t>33</a:t>
            </a:fld>
            <a:endParaRPr lang="en-US"/>
          </a:p>
        </p:txBody>
      </p:sp>
    </p:spTree>
    <p:extLst>
      <p:ext uri="{BB962C8B-B14F-4D97-AF65-F5344CB8AC3E}">
        <p14:creationId xmlns:p14="http://schemas.microsoft.com/office/powerpoint/2010/main" val="14801339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99A7CF-160A-754F-A4FE-4D8EF3D88376}" type="slidenum">
              <a:rPr lang="en-US" smtClean="0"/>
              <a:t>34</a:t>
            </a:fld>
            <a:endParaRPr lang="en-US"/>
          </a:p>
        </p:txBody>
      </p:sp>
    </p:spTree>
    <p:extLst>
      <p:ext uri="{BB962C8B-B14F-4D97-AF65-F5344CB8AC3E}">
        <p14:creationId xmlns:p14="http://schemas.microsoft.com/office/powerpoint/2010/main" val="4428517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Facilitator: Please print the full worksheet and distribute to all participants. If hosting virtually, you can share a link to the resource with participants for them to access. </a:t>
            </a:r>
          </a:p>
        </p:txBody>
      </p:sp>
      <p:sp>
        <p:nvSpPr>
          <p:cNvPr id="4" name="Slide Number Placeholder 3"/>
          <p:cNvSpPr>
            <a:spLocks noGrp="1"/>
          </p:cNvSpPr>
          <p:nvPr>
            <p:ph type="sldNum" sz="quarter" idx="5"/>
          </p:nvPr>
        </p:nvSpPr>
        <p:spPr/>
        <p:txBody>
          <a:bodyPr/>
          <a:lstStyle/>
          <a:p>
            <a:fld id="{5C99A7CF-160A-754F-A4FE-4D8EF3D88376}" type="slidenum">
              <a:rPr lang="en-US" smtClean="0"/>
              <a:t>35</a:t>
            </a:fld>
            <a:endParaRPr lang="en-US"/>
          </a:p>
        </p:txBody>
      </p:sp>
    </p:spTree>
    <p:extLst>
      <p:ext uri="{BB962C8B-B14F-4D97-AF65-F5344CB8AC3E}">
        <p14:creationId xmlns:p14="http://schemas.microsoft.com/office/powerpoint/2010/main" val="8376819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Facilitator: Please print the full worksheet and distribute to all participants. If hosting virtually, you can share a link to the resource with participants for them to access. </a:t>
            </a:r>
          </a:p>
          <a:p>
            <a:endParaRPr lang="en-US" dirty="0"/>
          </a:p>
          <a:p>
            <a:r>
              <a:rPr lang="en-US" dirty="0"/>
              <a:t>To prompt participants to do Option #3 in small groups, share this link in the Chat </a:t>
            </a:r>
            <a:r>
              <a:rPr lang="en-US" dirty="0">
                <a:hlinkClick r:id="rId3"/>
              </a:rPr>
              <a:t>https://employerportal.aarp.org/age-inclusive-workforce/practice-age-inclusive-management/guide-10-principles-for-managing-mixed-age-teams</a:t>
            </a:r>
            <a:r>
              <a:rPr lang="en-US" dirty="0"/>
              <a:t>  and direct them to use their phones to access it via the QR code. </a:t>
            </a:r>
          </a:p>
        </p:txBody>
      </p:sp>
      <p:sp>
        <p:nvSpPr>
          <p:cNvPr id="4" name="Slide Number Placeholder 3"/>
          <p:cNvSpPr>
            <a:spLocks noGrp="1"/>
          </p:cNvSpPr>
          <p:nvPr>
            <p:ph type="sldNum" sz="quarter" idx="5"/>
          </p:nvPr>
        </p:nvSpPr>
        <p:spPr/>
        <p:txBody>
          <a:bodyPr/>
          <a:lstStyle/>
          <a:p>
            <a:fld id="{5C99A7CF-160A-754F-A4FE-4D8EF3D88376}" type="slidenum">
              <a:rPr lang="en-US" smtClean="0"/>
              <a:t>36</a:t>
            </a:fld>
            <a:endParaRPr lang="en-US"/>
          </a:p>
        </p:txBody>
      </p:sp>
    </p:spTree>
    <p:extLst>
      <p:ext uri="{BB962C8B-B14F-4D97-AF65-F5344CB8AC3E}">
        <p14:creationId xmlns:p14="http://schemas.microsoft.com/office/powerpoint/2010/main" val="23921758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Facilitator note: If hosting virtually, prompt this to be input to Chat. If in person, consider a “popcorn” call out where you are jotting their responses on a white board as they try to brainstorm as many as possible in 60 seconds.</a:t>
            </a:r>
          </a:p>
        </p:txBody>
      </p:sp>
      <p:sp>
        <p:nvSpPr>
          <p:cNvPr id="4" name="Slide Number Placeholder 3"/>
          <p:cNvSpPr>
            <a:spLocks noGrp="1"/>
          </p:cNvSpPr>
          <p:nvPr>
            <p:ph type="sldNum" sz="quarter" idx="5"/>
          </p:nvPr>
        </p:nvSpPr>
        <p:spPr/>
        <p:txBody>
          <a:bodyPr/>
          <a:lstStyle/>
          <a:p>
            <a:fld id="{5C99A7CF-160A-754F-A4FE-4D8EF3D88376}" type="slidenum">
              <a:rPr lang="en-US" smtClean="0"/>
              <a:t>37</a:t>
            </a:fld>
            <a:endParaRPr lang="en-US"/>
          </a:p>
        </p:txBody>
      </p:sp>
    </p:spTree>
    <p:extLst>
      <p:ext uri="{BB962C8B-B14F-4D97-AF65-F5344CB8AC3E}">
        <p14:creationId xmlns:p14="http://schemas.microsoft.com/office/powerpoint/2010/main" val="41647372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Here is the draft invitation to team members to join the workshop. You can edit and use it. Or if you are presenting, this is the information that set expectations for those joining you today. </a:t>
            </a:r>
          </a:p>
          <a:p>
            <a:endParaRPr lang="en-US" dirty="0"/>
          </a:p>
          <a:p>
            <a:pPr algn="l" rtl="0" fontAlgn="base"/>
            <a:r>
              <a:rPr lang="en-US" sz="1800" b="1" i="0" dirty="0">
                <a:solidFill>
                  <a:srgbClr val="000000"/>
                </a:solidFill>
                <a:effectLst/>
                <a:latin typeface="Aptos" panose="020B0004020202020204" pitchFamily="34" charset="0"/>
              </a:rPr>
              <a:t>Join us for a workshop on Leading Mixed Age Teams</a:t>
            </a:r>
            <a:r>
              <a:rPr lang="en-US" sz="1800" b="0" i="0" dirty="0">
                <a:solidFill>
                  <a:srgbClr val="000000"/>
                </a:solidFill>
                <a:effectLst/>
                <a:latin typeface="Aptos" panose="020B0004020202020204" pitchFamily="34" charset="0"/>
              </a:rPr>
              <a:t>  </a:t>
            </a:r>
          </a:p>
          <a:p>
            <a:pPr algn="l" rtl="0" fontAlgn="base"/>
            <a:endParaRPr lang="en-US" sz="2800"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Aptos" panose="020B0004020202020204" pitchFamily="34" charset="0"/>
              </a:rPr>
              <a:t>Managers often lead teams in which up to five generations work together, which creates both opportunities and challenges.  Learning how to manage a multigenerational team is key to your own professional growth- and to your team’s success. </a:t>
            </a:r>
          </a:p>
          <a:p>
            <a:pPr algn="l" rtl="0" fontAlgn="base"/>
            <a:endParaRPr lang="en-US" sz="2800"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Aptos" panose="020B0004020202020204" pitchFamily="34" charset="0"/>
              </a:rPr>
              <a:t>This 1.5 hour workshop is designed to introduce people managers to key concepts in: the value of age-inclusive work teams, the value for people managers who adopt age-inclusive team leadership practices, and specific age-inclusive managerial practices. It translates research-backed best practices to hands-on activities for people managers to play with during the workshop, then apply in their daily work with their teams. You’ll leave with a set of resources AARP has designed to support your ongoing work to lead a mixed-age team. </a:t>
            </a:r>
            <a:endParaRPr lang="en-US" sz="2800"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Aptos" panose="020B0004020202020204" pitchFamily="34" charset="0"/>
              </a:rPr>
              <a:t>We hope one of these dates works for you! </a:t>
            </a:r>
          </a:p>
          <a:p>
            <a:pPr algn="l" rtl="0" fontAlgn="base"/>
            <a:endParaRPr lang="en-US" sz="2800" b="0" i="0" dirty="0">
              <a:solidFill>
                <a:srgbClr val="000000"/>
              </a:solidFill>
              <a:effectLst/>
              <a:latin typeface="Segoe UI" panose="020B0502040204020203" pitchFamily="34" charset="0"/>
            </a:endParaRPr>
          </a:p>
          <a:p>
            <a:pPr algn="l" rtl="0" fontAlgn="base"/>
            <a:r>
              <a:rPr lang="en-US" sz="1800" b="1" i="0" dirty="0">
                <a:solidFill>
                  <a:srgbClr val="000000"/>
                </a:solidFill>
                <a:effectLst/>
                <a:latin typeface="Aptos" panose="020B0004020202020204" pitchFamily="34" charset="0"/>
              </a:rPr>
              <a:t>Date: </a:t>
            </a:r>
            <a:r>
              <a:rPr lang="en-US" sz="1800" b="0" i="0" dirty="0">
                <a:solidFill>
                  <a:srgbClr val="000000"/>
                </a:solidFill>
                <a:effectLst/>
                <a:latin typeface="Aptos" panose="020B0004020202020204" pitchFamily="34" charset="0"/>
              </a:rPr>
              <a:t>[choose a day when participation will be higher, usually Tu-Th] </a:t>
            </a:r>
            <a:endParaRPr lang="en-US" sz="2800" b="0" i="0" dirty="0">
              <a:solidFill>
                <a:srgbClr val="000000"/>
              </a:solidFill>
              <a:effectLst/>
              <a:latin typeface="Segoe UI" panose="020B0502040204020203" pitchFamily="34" charset="0"/>
            </a:endParaRPr>
          </a:p>
          <a:p>
            <a:pPr algn="l" rtl="0" fontAlgn="base"/>
            <a:r>
              <a:rPr lang="en-US" sz="1800" b="1" i="0" dirty="0">
                <a:solidFill>
                  <a:srgbClr val="000000"/>
                </a:solidFill>
                <a:effectLst/>
                <a:latin typeface="Aptos" panose="020B0004020202020204" pitchFamily="34" charset="0"/>
              </a:rPr>
              <a:t>Time: </a:t>
            </a:r>
            <a:r>
              <a:rPr lang="en-US" sz="1800" b="0" i="0" dirty="0">
                <a:solidFill>
                  <a:srgbClr val="000000"/>
                </a:solidFill>
                <a:effectLst/>
                <a:latin typeface="Aptos" panose="020B0004020202020204" pitchFamily="34" charset="0"/>
              </a:rPr>
              <a:t>[choose a time that works for all time zones] </a:t>
            </a:r>
            <a:endParaRPr lang="en-US" sz="2800" b="0" i="0" dirty="0">
              <a:solidFill>
                <a:srgbClr val="000000"/>
              </a:solidFill>
              <a:effectLst/>
              <a:latin typeface="Segoe UI" panose="020B0502040204020203" pitchFamily="34" charset="0"/>
            </a:endParaRPr>
          </a:p>
          <a:p>
            <a:pPr algn="l" rtl="0" fontAlgn="base"/>
            <a:r>
              <a:rPr lang="en-US" sz="1800" b="1" i="0" dirty="0">
                <a:solidFill>
                  <a:srgbClr val="000000"/>
                </a:solidFill>
                <a:effectLst/>
                <a:latin typeface="Aptos" panose="020B0004020202020204" pitchFamily="34" charset="0"/>
              </a:rPr>
              <a:t>How to join: </a:t>
            </a:r>
            <a:r>
              <a:rPr lang="en-US" sz="1800" b="0" i="0" dirty="0">
                <a:solidFill>
                  <a:srgbClr val="000000"/>
                </a:solidFill>
                <a:effectLst/>
                <a:latin typeface="Aptos" panose="020B0004020202020204" pitchFamily="34" charset="0"/>
              </a:rPr>
              <a:t>[indicate if virtual/ in person/ hybrid] </a:t>
            </a:r>
            <a:endParaRPr lang="en-US" sz="2800" b="0" i="0" dirty="0">
              <a:solidFill>
                <a:srgbClr val="000000"/>
              </a:solidFill>
              <a:effectLst/>
              <a:latin typeface="Segoe UI" panose="020B0502040204020203" pitchFamily="34" charset="0"/>
            </a:endParaRPr>
          </a:p>
          <a:p>
            <a:pPr algn="l" rtl="0" fontAlgn="base"/>
            <a:r>
              <a:rPr lang="en-US" sz="1800" b="1" i="0" dirty="0">
                <a:solidFill>
                  <a:srgbClr val="000000"/>
                </a:solidFill>
                <a:effectLst/>
                <a:latin typeface="Aptos" panose="020B0004020202020204" pitchFamily="34" charset="0"/>
              </a:rPr>
              <a:t>Register here: </a:t>
            </a:r>
            <a:r>
              <a:rPr lang="en-US" sz="1800" b="0" i="0" dirty="0">
                <a:solidFill>
                  <a:srgbClr val="000000"/>
                </a:solidFill>
                <a:effectLst/>
                <a:latin typeface="Aptos" panose="020B0004020202020204" pitchFamily="34" charset="0"/>
              </a:rPr>
              <a:t>[add registration link or meeting invitation for this session] </a:t>
            </a:r>
            <a:endParaRPr lang="en-US" sz="2800"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Aptos" panose="020B0004020202020204" pitchFamily="34" charset="0"/>
              </a:rPr>
              <a:t> </a:t>
            </a:r>
            <a:endParaRPr lang="en-US" sz="2800" b="0" i="0" dirty="0">
              <a:solidFill>
                <a:srgbClr val="000000"/>
              </a:solidFill>
              <a:effectLst/>
              <a:latin typeface="Segoe UI" panose="020B0502040204020203" pitchFamily="34" charset="0"/>
            </a:endParaRPr>
          </a:p>
          <a:p>
            <a:pPr algn="l" rtl="0" fontAlgn="base"/>
            <a:r>
              <a:rPr lang="en-US" sz="1800" b="1" i="0" dirty="0">
                <a:solidFill>
                  <a:srgbClr val="000000"/>
                </a:solidFill>
                <a:effectLst/>
                <a:latin typeface="Aptos" panose="020B0004020202020204" pitchFamily="34" charset="0"/>
              </a:rPr>
              <a:t>Date: </a:t>
            </a:r>
            <a:r>
              <a:rPr lang="en-US" sz="1800" b="0" i="0" dirty="0">
                <a:solidFill>
                  <a:srgbClr val="000000"/>
                </a:solidFill>
                <a:effectLst/>
                <a:latin typeface="Aptos" panose="020B0004020202020204" pitchFamily="34" charset="0"/>
              </a:rPr>
              <a:t>[If you are offering the workshop multiple times, vary the day] </a:t>
            </a:r>
            <a:endParaRPr lang="en-US" sz="2800" b="0" i="0" dirty="0">
              <a:solidFill>
                <a:srgbClr val="000000"/>
              </a:solidFill>
              <a:effectLst/>
              <a:latin typeface="Segoe UI" panose="020B0502040204020203" pitchFamily="34" charset="0"/>
            </a:endParaRPr>
          </a:p>
          <a:p>
            <a:pPr algn="l" rtl="0" fontAlgn="base"/>
            <a:r>
              <a:rPr lang="en-US" sz="1800" b="1" i="0" dirty="0">
                <a:solidFill>
                  <a:srgbClr val="000000"/>
                </a:solidFill>
                <a:effectLst/>
                <a:latin typeface="Aptos" panose="020B0004020202020204" pitchFamily="34" charset="0"/>
              </a:rPr>
              <a:t>Time: </a:t>
            </a:r>
            <a:r>
              <a:rPr lang="en-US" sz="1800" b="0" i="0" dirty="0">
                <a:solidFill>
                  <a:srgbClr val="000000"/>
                </a:solidFill>
                <a:effectLst/>
                <a:latin typeface="Aptos" panose="020B0004020202020204" pitchFamily="34" charset="0"/>
              </a:rPr>
              <a:t>[If you are offering the workshop multiple times, vary the time of day] </a:t>
            </a:r>
            <a:endParaRPr lang="en-US" sz="2800" b="0" i="0" dirty="0">
              <a:solidFill>
                <a:srgbClr val="000000"/>
              </a:solidFill>
              <a:effectLst/>
              <a:latin typeface="Segoe UI" panose="020B0502040204020203" pitchFamily="34" charset="0"/>
            </a:endParaRPr>
          </a:p>
          <a:p>
            <a:pPr algn="l" rtl="0" fontAlgn="base"/>
            <a:r>
              <a:rPr lang="en-US" sz="1800" b="1" i="0" dirty="0">
                <a:solidFill>
                  <a:srgbClr val="000000"/>
                </a:solidFill>
                <a:effectLst/>
                <a:latin typeface="Aptos" panose="020B0004020202020204" pitchFamily="34" charset="0"/>
              </a:rPr>
              <a:t>How to join: </a:t>
            </a:r>
            <a:r>
              <a:rPr lang="en-US" sz="1800" b="0" i="0" dirty="0">
                <a:solidFill>
                  <a:srgbClr val="000000"/>
                </a:solidFill>
                <a:effectLst/>
                <a:latin typeface="Aptos" panose="020B0004020202020204" pitchFamily="34" charset="0"/>
              </a:rPr>
              <a:t>[indicate if virtual and/or at office location] </a:t>
            </a:r>
            <a:endParaRPr lang="en-US" sz="2800" b="0" i="0" dirty="0">
              <a:solidFill>
                <a:srgbClr val="000000"/>
              </a:solidFill>
              <a:effectLst/>
              <a:latin typeface="Segoe UI" panose="020B0502040204020203" pitchFamily="34" charset="0"/>
            </a:endParaRPr>
          </a:p>
          <a:p>
            <a:pPr algn="l" rtl="0" fontAlgn="base"/>
            <a:r>
              <a:rPr lang="en-US" sz="1800" b="1" i="0" dirty="0">
                <a:solidFill>
                  <a:srgbClr val="000000"/>
                </a:solidFill>
                <a:effectLst/>
                <a:latin typeface="Aptos" panose="020B0004020202020204" pitchFamily="34" charset="0"/>
              </a:rPr>
              <a:t>Register here: </a:t>
            </a:r>
            <a:r>
              <a:rPr lang="en-US" sz="1800" b="0" i="0" dirty="0">
                <a:solidFill>
                  <a:srgbClr val="000000"/>
                </a:solidFill>
                <a:effectLst/>
                <a:latin typeface="Aptos" panose="020B0004020202020204" pitchFamily="34" charset="0"/>
              </a:rPr>
              <a:t>[add registration link or meeting invitation for this session] </a:t>
            </a:r>
            <a:endParaRPr lang="en-US" sz="2800"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Aptos" panose="020B0004020202020204" pitchFamily="34" charset="0"/>
              </a:rPr>
              <a:t> </a:t>
            </a:r>
            <a:endParaRPr lang="en-US" sz="2800" b="0" i="0" dirty="0">
              <a:solidFill>
                <a:srgbClr val="000000"/>
              </a:solidFill>
              <a:effectLst/>
              <a:latin typeface="Segoe UI" panose="020B0502040204020203" pitchFamily="34" charset="0"/>
            </a:endParaRPr>
          </a:p>
          <a:p>
            <a:pPr algn="l" rtl="0" fontAlgn="base"/>
            <a:r>
              <a:rPr lang="en-US" sz="1800" b="1" i="0" dirty="0">
                <a:solidFill>
                  <a:srgbClr val="000000"/>
                </a:solidFill>
                <a:effectLst/>
                <a:latin typeface="Aptos" panose="020B0004020202020204" pitchFamily="34" charset="0"/>
              </a:rPr>
              <a:t>Date: </a:t>
            </a:r>
            <a:r>
              <a:rPr lang="en-US" sz="1800" b="0" i="0" dirty="0">
                <a:solidFill>
                  <a:srgbClr val="000000"/>
                </a:solidFill>
                <a:effectLst/>
                <a:latin typeface="Aptos" panose="020B0004020202020204" pitchFamily="34" charset="0"/>
              </a:rPr>
              <a:t>[If you are offering the workshop multiple times, vary the day] </a:t>
            </a:r>
            <a:endParaRPr lang="en-US" sz="2800" b="0" i="0" dirty="0">
              <a:solidFill>
                <a:srgbClr val="000000"/>
              </a:solidFill>
              <a:effectLst/>
              <a:latin typeface="Segoe UI" panose="020B0502040204020203" pitchFamily="34" charset="0"/>
            </a:endParaRPr>
          </a:p>
          <a:p>
            <a:pPr algn="l" rtl="0" fontAlgn="base"/>
            <a:r>
              <a:rPr lang="en-US" sz="1800" b="1" i="0" dirty="0">
                <a:solidFill>
                  <a:srgbClr val="000000"/>
                </a:solidFill>
                <a:effectLst/>
                <a:latin typeface="Aptos" panose="020B0004020202020204" pitchFamily="34" charset="0"/>
              </a:rPr>
              <a:t>Time: </a:t>
            </a:r>
            <a:r>
              <a:rPr lang="en-US" sz="1800" b="0" i="0" dirty="0">
                <a:solidFill>
                  <a:srgbClr val="000000"/>
                </a:solidFill>
                <a:effectLst/>
                <a:latin typeface="Aptos" panose="020B0004020202020204" pitchFamily="34" charset="0"/>
              </a:rPr>
              <a:t>[If you are offering the workshop multiple times, vary the time of day] </a:t>
            </a:r>
            <a:endParaRPr lang="en-US" sz="2800" b="0" i="0" dirty="0">
              <a:solidFill>
                <a:srgbClr val="000000"/>
              </a:solidFill>
              <a:effectLst/>
              <a:latin typeface="Segoe UI" panose="020B0502040204020203" pitchFamily="34" charset="0"/>
            </a:endParaRPr>
          </a:p>
          <a:p>
            <a:pPr algn="l" rtl="0" fontAlgn="base"/>
            <a:r>
              <a:rPr lang="en-US" sz="1800" b="1" i="0" dirty="0">
                <a:solidFill>
                  <a:srgbClr val="000000"/>
                </a:solidFill>
                <a:effectLst/>
                <a:latin typeface="Aptos" panose="020B0004020202020204" pitchFamily="34" charset="0"/>
              </a:rPr>
              <a:t>How to join: </a:t>
            </a:r>
            <a:r>
              <a:rPr lang="en-US" sz="1800" b="0" i="0" dirty="0">
                <a:solidFill>
                  <a:srgbClr val="000000"/>
                </a:solidFill>
                <a:effectLst/>
                <a:latin typeface="Aptos" panose="020B0004020202020204" pitchFamily="34" charset="0"/>
              </a:rPr>
              <a:t>[indicate if virtual and/or at office location] </a:t>
            </a:r>
            <a:endParaRPr lang="en-US" sz="2800" b="0" i="0" dirty="0">
              <a:solidFill>
                <a:srgbClr val="000000"/>
              </a:solidFill>
              <a:effectLst/>
              <a:latin typeface="Segoe UI" panose="020B0502040204020203" pitchFamily="34" charset="0"/>
            </a:endParaRPr>
          </a:p>
          <a:p>
            <a:pPr algn="l" rtl="0" fontAlgn="base"/>
            <a:r>
              <a:rPr lang="en-US" sz="1800" b="1" i="0" dirty="0">
                <a:solidFill>
                  <a:srgbClr val="000000"/>
                </a:solidFill>
                <a:effectLst/>
                <a:latin typeface="Aptos" panose="020B0004020202020204" pitchFamily="34" charset="0"/>
              </a:rPr>
              <a:t>Register here: </a:t>
            </a:r>
            <a:r>
              <a:rPr lang="en-US" sz="1800" b="0" i="0" dirty="0">
                <a:solidFill>
                  <a:srgbClr val="000000"/>
                </a:solidFill>
                <a:effectLst/>
                <a:latin typeface="Aptos" panose="020B0004020202020204" pitchFamily="34" charset="0"/>
              </a:rPr>
              <a:t>[add registration link or meeting invitation for this session] </a:t>
            </a:r>
            <a:endParaRPr lang="en-US" sz="2800"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Aptos" panose="020B0004020202020204" pitchFamily="34" charset="0"/>
              </a:rPr>
              <a:t> </a:t>
            </a:r>
            <a:endParaRPr lang="en-US" sz="2800" b="0" i="0" dirty="0">
              <a:solidFill>
                <a:srgbClr val="000000"/>
              </a:solidFill>
              <a:effectLst/>
              <a:latin typeface="Segoe UI" panose="020B0502040204020203" pitchFamily="34" charset="0"/>
            </a:endParaRPr>
          </a:p>
          <a:p>
            <a:endParaRPr lang="en-US" dirty="0"/>
          </a:p>
        </p:txBody>
      </p:sp>
      <p:sp>
        <p:nvSpPr>
          <p:cNvPr id="4" name="Slide Number Placeholder 3"/>
          <p:cNvSpPr>
            <a:spLocks noGrp="1"/>
          </p:cNvSpPr>
          <p:nvPr>
            <p:ph type="sldNum" sz="quarter" idx="5"/>
          </p:nvPr>
        </p:nvSpPr>
        <p:spPr/>
        <p:txBody>
          <a:bodyPr/>
          <a:lstStyle/>
          <a:p>
            <a:fld id="{5C99A7CF-160A-754F-A4FE-4D8EF3D88376}" type="slidenum">
              <a:rPr lang="en-US" smtClean="0"/>
              <a:t>3</a:t>
            </a:fld>
            <a:endParaRPr lang="en-US"/>
          </a:p>
        </p:txBody>
      </p:sp>
    </p:spTree>
    <p:extLst>
      <p:ext uri="{BB962C8B-B14F-4D97-AF65-F5344CB8AC3E}">
        <p14:creationId xmlns:p14="http://schemas.microsoft.com/office/powerpoint/2010/main" val="4693064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Facilitator Notes: Please ensure participants have a printed copy of the full worksheet. Encourage them to complete Step 1 all together, then debrief. Then Step 2 individually, followed by debrief, etc.</a:t>
            </a:r>
          </a:p>
        </p:txBody>
      </p:sp>
      <p:sp>
        <p:nvSpPr>
          <p:cNvPr id="4" name="Slide Number Placeholder 3"/>
          <p:cNvSpPr>
            <a:spLocks noGrp="1"/>
          </p:cNvSpPr>
          <p:nvPr>
            <p:ph type="sldNum" sz="quarter" idx="5"/>
          </p:nvPr>
        </p:nvSpPr>
        <p:spPr/>
        <p:txBody>
          <a:bodyPr/>
          <a:lstStyle/>
          <a:p>
            <a:fld id="{5C99A7CF-160A-754F-A4FE-4D8EF3D88376}" type="slidenum">
              <a:rPr lang="en-US" smtClean="0"/>
              <a:t>38</a:t>
            </a:fld>
            <a:endParaRPr lang="en-US"/>
          </a:p>
        </p:txBody>
      </p:sp>
    </p:spTree>
    <p:extLst>
      <p:ext uri="{BB962C8B-B14F-4D97-AF65-F5344CB8AC3E}">
        <p14:creationId xmlns:p14="http://schemas.microsoft.com/office/powerpoint/2010/main" val="34804831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99A7CF-160A-754F-A4FE-4D8EF3D88376}" type="slidenum">
              <a:rPr lang="en-US" smtClean="0"/>
              <a:t>39</a:t>
            </a:fld>
            <a:endParaRPr lang="en-US"/>
          </a:p>
        </p:txBody>
      </p:sp>
    </p:spTree>
    <p:extLst>
      <p:ext uri="{BB962C8B-B14F-4D97-AF65-F5344CB8AC3E}">
        <p14:creationId xmlns:p14="http://schemas.microsoft.com/office/powerpoint/2010/main" val="313764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99A7CF-160A-754F-A4FE-4D8EF3D88376}" type="slidenum">
              <a:rPr lang="en-US" smtClean="0"/>
              <a:t>40</a:t>
            </a:fld>
            <a:endParaRPr lang="en-US"/>
          </a:p>
        </p:txBody>
      </p:sp>
    </p:spTree>
    <p:extLst>
      <p:ext uri="{BB962C8B-B14F-4D97-AF65-F5344CB8AC3E}">
        <p14:creationId xmlns:p14="http://schemas.microsoft.com/office/powerpoint/2010/main" val="30913455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Facilitator, please ensure to remind participants that when they share out, they should not share information that will identify any other team members in their example situation. Keep the focus on their OWN actions and possible alternative ways they could have helped build towards psychological safety in this situation.</a:t>
            </a:r>
          </a:p>
          <a:p>
            <a:endParaRPr lang="en-US" dirty="0"/>
          </a:p>
          <a:p>
            <a:r>
              <a:rPr lang="en-US" dirty="0"/>
              <a:t>Ask participants for additional ideas to build when someone shares their example. </a:t>
            </a:r>
          </a:p>
        </p:txBody>
      </p:sp>
      <p:sp>
        <p:nvSpPr>
          <p:cNvPr id="4" name="Slide Number Placeholder 3"/>
          <p:cNvSpPr>
            <a:spLocks noGrp="1"/>
          </p:cNvSpPr>
          <p:nvPr>
            <p:ph type="sldNum" sz="quarter" idx="5"/>
          </p:nvPr>
        </p:nvSpPr>
        <p:spPr/>
        <p:txBody>
          <a:bodyPr/>
          <a:lstStyle/>
          <a:p>
            <a:fld id="{5C99A7CF-160A-754F-A4FE-4D8EF3D88376}" type="slidenum">
              <a:rPr lang="en-US" smtClean="0"/>
              <a:t>41</a:t>
            </a:fld>
            <a:endParaRPr lang="en-US"/>
          </a:p>
        </p:txBody>
      </p:sp>
    </p:spTree>
    <p:extLst>
      <p:ext uri="{BB962C8B-B14F-4D97-AF65-F5344CB8AC3E}">
        <p14:creationId xmlns:p14="http://schemas.microsoft.com/office/powerpoint/2010/main" val="38558603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Facilitator note: If hosting virtually, prompt this to be input to Chat. If in person, consider a “popcorn” call out where you are jotting their responses on a white board as they try to brainstorm as many as possible in 60 seconds.</a:t>
            </a:r>
          </a:p>
        </p:txBody>
      </p:sp>
      <p:sp>
        <p:nvSpPr>
          <p:cNvPr id="4" name="Slide Number Placeholder 3"/>
          <p:cNvSpPr>
            <a:spLocks noGrp="1"/>
          </p:cNvSpPr>
          <p:nvPr>
            <p:ph type="sldNum" sz="quarter" idx="5"/>
          </p:nvPr>
        </p:nvSpPr>
        <p:spPr/>
        <p:txBody>
          <a:bodyPr/>
          <a:lstStyle/>
          <a:p>
            <a:fld id="{5C99A7CF-160A-754F-A4FE-4D8EF3D88376}" type="slidenum">
              <a:rPr lang="en-US" smtClean="0"/>
              <a:t>42</a:t>
            </a:fld>
            <a:endParaRPr lang="en-US"/>
          </a:p>
        </p:txBody>
      </p:sp>
    </p:spTree>
    <p:extLst>
      <p:ext uri="{BB962C8B-B14F-4D97-AF65-F5344CB8AC3E}">
        <p14:creationId xmlns:p14="http://schemas.microsoft.com/office/powerpoint/2010/main" val="16209064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notes</a:t>
            </a:r>
          </a:p>
          <a:p>
            <a:r>
              <a:rPr lang="en-US" b="0" dirty="0"/>
              <a:t>Once we can see age bias, and understand it may be happening unconsciously, we want to take steps to prevent it  in our team’s recruiting and hiring efforts.</a:t>
            </a:r>
          </a:p>
          <a:p>
            <a:r>
              <a:rPr lang="en-US" b="0" dirty="0"/>
              <a:t>[Bullets on page]</a:t>
            </a:r>
          </a:p>
          <a:p>
            <a:endParaRPr lang="en-US" b="0" dirty="0"/>
          </a:p>
          <a:p>
            <a:r>
              <a:rPr lang="en-US" b="0" dirty="0"/>
              <a:t>People:</a:t>
            </a:r>
          </a:p>
          <a:p>
            <a:r>
              <a:rPr lang="en-US" b="0" dirty="0"/>
              <a:t>As a hiring manager, you are a key influencer of every person involved in the processes and conversations you’ll use to recruit, hire and onboard your new team member. Use that leverage to encourage the team to learn to see, prevent and interrupt age bias. These people, whom you can engage to “examine and broaden their definitions of success” and to focus on the “additive contribution” of each potential job candidate, could include: recruiters who filter candidates, your own direct reports, people outside your own team who will participate in interviews or assessments of candidates.</a:t>
            </a:r>
          </a:p>
          <a:p>
            <a:endParaRPr lang="en-US" b="0" dirty="0"/>
          </a:p>
          <a:p>
            <a:r>
              <a:rPr lang="en-US" b="0" dirty="0"/>
              <a:t>Processes:</a:t>
            </a:r>
          </a:p>
          <a:p>
            <a:r>
              <a:rPr lang="en-US" b="0" dirty="0"/>
              <a:t>As a hiring manager, you likely inherit a set of hiring processes that your organization uses. As you use these  processes, remain curious about where they may inadvertently exacerbate bias issues and use your agency to  adjust and evolve them as needed.</a:t>
            </a:r>
          </a:p>
          <a:p>
            <a:r>
              <a:rPr lang="en-US" b="0" dirty="0"/>
              <a:t>To help prevent age bias, consider using research-backed best practices at each step of the hiring process.</a:t>
            </a:r>
          </a:p>
          <a:p>
            <a:endParaRPr lang="en-US" b="1" dirty="0"/>
          </a:p>
          <a:p>
            <a:r>
              <a:rPr lang="en-US" b="1" dirty="0"/>
              <a:t>Content notes:</a:t>
            </a:r>
          </a:p>
          <a:p>
            <a:r>
              <a:rPr lang="en-US" dirty="0"/>
              <a:t>All from STNT p 11</a:t>
            </a:r>
          </a:p>
          <a:p>
            <a:r>
              <a:rPr lang="en-US" dirty="0"/>
              <a:t> 16  https://hbr.org/2018/10/two-powerful-ways-managers-can-curb-implicit-biases</a:t>
            </a:r>
          </a:p>
          <a:p>
            <a:endParaRPr lang="en-US" dirty="0"/>
          </a:p>
        </p:txBody>
      </p:sp>
      <p:sp>
        <p:nvSpPr>
          <p:cNvPr id="4" name="Slide Number Placeholder 3"/>
          <p:cNvSpPr>
            <a:spLocks noGrp="1"/>
          </p:cNvSpPr>
          <p:nvPr>
            <p:ph type="sldNum" sz="quarter" idx="5"/>
          </p:nvPr>
        </p:nvSpPr>
        <p:spPr/>
        <p:txBody>
          <a:bodyPr/>
          <a:lstStyle/>
          <a:p>
            <a:fld id="{5C99A7CF-160A-754F-A4FE-4D8EF3D88376}" type="slidenum">
              <a:rPr lang="en-US" smtClean="0"/>
              <a:t>43</a:t>
            </a:fld>
            <a:endParaRPr lang="en-US"/>
          </a:p>
        </p:txBody>
      </p:sp>
    </p:spTree>
    <p:extLst>
      <p:ext uri="{BB962C8B-B14F-4D97-AF65-F5344CB8AC3E}">
        <p14:creationId xmlns:p14="http://schemas.microsoft.com/office/powerpoint/2010/main" val="18289162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99A7CF-160A-754F-A4FE-4D8EF3D88376}" type="slidenum">
              <a:rPr lang="en-US" smtClean="0"/>
              <a:t>45</a:t>
            </a:fld>
            <a:endParaRPr lang="en-US"/>
          </a:p>
        </p:txBody>
      </p:sp>
    </p:spTree>
    <p:extLst>
      <p:ext uri="{BB962C8B-B14F-4D97-AF65-F5344CB8AC3E}">
        <p14:creationId xmlns:p14="http://schemas.microsoft.com/office/powerpoint/2010/main" val="32835365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99A7CF-160A-754F-A4FE-4D8EF3D88376}" type="slidenum">
              <a:rPr lang="en-US" smtClean="0"/>
              <a:t>46</a:t>
            </a:fld>
            <a:endParaRPr lang="en-US"/>
          </a:p>
        </p:txBody>
      </p:sp>
    </p:spTree>
    <p:extLst>
      <p:ext uri="{BB962C8B-B14F-4D97-AF65-F5344CB8AC3E}">
        <p14:creationId xmlns:p14="http://schemas.microsoft.com/office/powerpoint/2010/main" val="207302046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Copy and paste this link into the Chat for people to do right now before they leave the session. And ask them to use their phone to scan the QR code and take the brief survey now. Thank you!</a:t>
            </a:r>
          </a:p>
          <a:p>
            <a:r>
              <a:rPr lang="en-US" dirty="0"/>
              <a:t>Hosts can access the survey summary results by emailing the AARP Work Jobs team to request. </a:t>
            </a:r>
          </a:p>
        </p:txBody>
      </p:sp>
      <p:sp>
        <p:nvSpPr>
          <p:cNvPr id="4" name="Slide Number Placeholder 3"/>
          <p:cNvSpPr>
            <a:spLocks noGrp="1"/>
          </p:cNvSpPr>
          <p:nvPr>
            <p:ph type="sldNum" sz="quarter" idx="5"/>
          </p:nvPr>
        </p:nvSpPr>
        <p:spPr/>
        <p:txBody>
          <a:bodyPr/>
          <a:lstStyle/>
          <a:p>
            <a:fld id="{5C99A7CF-160A-754F-A4FE-4D8EF3D88376}" type="slidenum">
              <a:rPr lang="en-US" smtClean="0"/>
              <a:t>47</a:t>
            </a:fld>
            <a:endParaRPr lang="en-US"/>
          </a:p>
        </p:txBody>
      </p:sp>
    </p:spTree>
    <p:extLst>
      <p:ext uri="{BB962C8B-B14F-4D97-AF65-F5344CB8AC3E}">
        <p14:creationId xmlns:p14="http://schemas.microsoft.com/office/powerpoint/2010/main" val="305938664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99A7CF-160A-754F-A4FE-4D8EF3D88376}" type="slidenum">
              <a:rPr lang="en-US" smtClean="0"/>
              <a:t>48</a:t>
            </a:fld>
            <a:endParaRPr lang="en-US"/>
          </a:p>
        </p:txBody>
      </p:sp>
    </p:spTree>
    <p:extLst>
      <p:ext uri="{BB962C8B-B14F-4D97-AF65-F5344CB8AC3E}">
        <p14:creationId xmlns:p14="http://schemas.microsoft.com/office/powerpoint/2010/main" val="27855935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99A7CF-160A-754F-A4FE-4D8EF3D88376}" type="slidenum">
              <a:rPr lang="en-US" smtClean="0"/>
              <a:t>4</a:t>
            </a:fld>
            <a:endParaRPr lang="en-US"/>
          </a:p>
        </p:txBody>
      </p:sp>
    </p:spTree>
    <p:extLst>
      <p:ext uri="{BB962C8B-B14F-4D97-AF65-F5344CB8AC3E}">
        <p14:creationId xmlns:p14="http://schemas.microsoft.com/office/powerpoint/2010/main" val="294827269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last slide of the presentation to share with participants. </a:t>
            </a:r>
          </a:p>
          <a:p>
            <a:r>
              <a:rPr lang="en-US" dirty="0"/>
              <a:t>Slides that follow contain resources for the host to use after the session ends.</a:t>
            </a:r>
          </a:p>
        </p:txBody>
      </p:sp>
      <p:sp>
        <p:nvSpPr>
          <p:cNvPr id="4" name="Slide Number Placeholder 3"/>
          <p:cNvSpPr>
            <a:spLocks noGrp="1"/>
          </p:cNvSpPr>
          <p:nvPr>
            <p:ph type="sldNum" sz="quarter" idx="5"/>
          </p:nvPr>
        </p:nvSpPr>
        <p:spPr/>
        <p:txBody>
          <a:bodyPr/>
          <a:lstStyle/>
          <a:p>
            <a:fld id="{5C99A7CF-160A-754F-A4FE-4D8EF3D88376}" type="slidenum">
              <a:rPr lang="en-US" smtClean="0"/>
              <a:t>49</a:t>
            </a:fld>
            <a:endParaRPr lang="en-US"/>
          </a:p>
        </p:txBody>
      </p:sp>
    </p:spTree>
    <p:extLst>
      <p:ext uri="{BB962C8B-B14F-4D97-AF65-F5344CB8AC3E}">
        <p14:creationId xmlns:p14="http://schemas.microsoft.com/office/powerpoint/2010/main" val="382692275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survey is only for people involved in HOSTING the session, not for all of the participants. If your team had multiple people involved in organizing and hosting this session, they are each welcome to fill out their own survey response. Responses are anonymous. AARP’s Work Jobs Team reads all responses and uses your input to celebrate wins and to address opportunities to improve. Thank you for taking 3 minutes of your time to share your feedback. </a:t>
            </a:r>
          </a:p>
        </p:txBody>
      </p:sp>
      <p:sp>
        <p:nvSpPr>
          <p:cNvPr id="4" name="Slide Number Placeholder 3"/>
          <p:cNvSpPr>
            <a:spLocks noGrp="1"/>
          </p:cNvSpPr>
          <p:nvPr>
            <p:ph type="sldNum" sz="quarter" idx="5"/>
          </p:nvPr>
        </p:nvSpPr>
        <p:spPr/>
        <p:txBody>
          <a:bodyPr/>
          <a:lstStyle/>
          <a:p>
            <a:fld id="{5C99A7CF-160A-754F-A4FE-4D8EF3D88376}" type="slidenum">
              <a:rPr lang="en-US" smtClean="0"/>
              <a:t>50</a:t>
            </a:fld>
            <a:endParaRPr lang="en-US"/>
          </a:p>
        </p:txBody>
      </p:sp>
    </p:spTree>
    <p:extLst>
      <p:ext uri="{BB962C8B-B14F-4D97-AF65-F5344CB8AC3E}">
        <p14:creationId xmlns:p14="http://schemas.microsoft.com/office/powerpoint/2010/main" val="31071284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1" i="0" dirty="0">
                <a:solidFill>
                  <a:srgbClr val="000000"/>
                </a:solidFill>
                <a:effectLst/>
                <a:latin typeface="Aptos" panose="020B0004020202020204" pitchFamily="34" charset="0"/>
              </a:rPr>
              <a:t>Be sure to follow up with all participants as soon as possible after the conclusion of the workshop.  Here’s a draft email that you can copy, paste, edit and send out.</a:t>
            </a:r>
            <a:r>
              <a:rPr lang="en-US" sz="1800" b="0" i="0" dirty="0">
                <a:solidFill>
                  <a:srgbClr val="000000"/>
                </a:solidFill>
                <a:effectLst/>
                <a:latin typeface="Aptos" panose="020B0004020202020204" pitchFamily="34" charset="0"/>
              </a:rPr>
              <a:t> </a:t>
            </a:r>
            <a:endParaRPr lang="en-US" b="0" i="0" dirty="0">
              <a:solidFill>
                <a:srgbClr val="000000"/>
              </a:solidFill>
              <a:effectLst/>
              <a:latin typeface="Segoe UI" panose="020B0502040204020203" pitchFamily="34" charset="0"/>
            </a:endParaRPr>
          </a:p>
          <a:p>
            <a:pPr algn="l" rtl="0" fontAlgn="base"/>
            <a:r>
              <a:rPr lang="en-US" sz="1800" b="1" i="0" dirty="0">
                <a:solidFill>
                  <a:srgbClr val="000000"/>
                </a:solidFill>
                <a:effectLst/>
                <a:latin typeface="Aptos" panose="020B0004020202020204" pitchFamily="34" charset="0"/>
              </a:rPr>
              <a:t> If you choose, you can also send it to everyone you invited, or to everyone who registered even if they were unable to make it.</a:t>
            </a:r>
            <a:r>
              <a:rPr lang="en-US" sz="1800" b="0" i="0" dirty="0">
                <a:solidFill>
                  <a:srgbClr val="000000"/>
                </a:solidFill>
                <a:effectLst/>
                <a:latin typeface="Aptos" panose="020B0004020202020204" pitchFamily="34" charset="0"/>
              </a:rPr>
              <a:t>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Aptos" panose="020B0004020202020204" pitchFamily="34" charset="0"/>
              </a:rPr>
              <a:t>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Aptos" panose="020B0004020202020204" pitchFamily="34" charset="0"/>
              </a:rPr>
              <a:t>Dear    , </a:t>
            </a:r>
          </a:p>
          <a:p>
            <a:pPr algn="l" rtl="0" fontAlgn="base"/>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Aptos" panose="020B0004020202020204" pitchFamily="34" charset="0"/>
              </a:rPr>
              <a:t>Thanks so much for your interest in today’s workshop, </a:t>
            </a:r>
            <a:r>
              <a:rPr lang="en-US" sz="1800" b="0" i="1" dirty="0">
                <a:solidFill>
                  <a:srgbClr val="000000"/>
                </a:solidFill>
                <a:effectLst/>
                <a:latin typeface="Aptos" panose="020B0004020202020204" pitchFamily="34" charset="0"/>
              </a:rPr>
              <a:t>How to Lead a Mixed-Age Team</a:t>
            </a:r>
            <a:r>
              <a:rPr lang="en-US" sz="1800" b="0" i="0" dirty="0">
                <a:solidFill>
                  <a:srgbClr val="000000"/>
                </a:solidFill>
                <a:effectLst/>
                <a:latin typeface="Aptos" panose="020B0004020202020204" pitchFamily="34" charset="0"/>
              </a:rPr>
              <a:t>. This is a topic that affects every manager across the organization—and all of our employees—so we appreciate your investing your time to learn about best practices.  </a:t>
            </a:r>
          </a:p>
          <a:p>
            <a:pPr algn="l" rtl="0" fontAlgn="base"/>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Aptos" panose="020B0004020202020204" pitchFamily="34" charset="0"/>
              </a:rPr>
              <a:t>The key resource we used in our workshop is </a:t>
            </a:r>
            <a:r>
              <a:rPr lang="en-US" sz="1800" b="0" i="0" u="sng" strike="noStrike" dirty="0">
                <a:solidFill>
                  <a:srgbClr val="467886"/>
                </a:solidFill>
                <a:effectLst/>
                <a:latin typeface="Aptos" panose="020B0004020202020204" pitchFamily="34" charset="0"/>
                <a:hlinkClick r:id="rId3"/>
              </a:rPr>
              <a:t>AARP’s Manager’s Guide to Mixed Age Teams</a:t>
            </a:r>
            <a:r>
              <a:rPr lang="en-US" sz="1800" b="0" i="0" dirty="0">
                <a:solidFill>
                  <a:srgbClr val="000000"/>
                </a:solidFill>
                <a:effectLst/>
                <a:latin typeface="Aptos" panose="020B0004020202020204" pitchFamily="34" charset="0"/>
              </a:rPr>
              <a:t>.  We encourage you to bookmark it—and to use the activities with your own direct reports so that your team can explore the opportunities and challenges of different generations at work. </a:t>
            </a:r>
          </a:p>
          <a:p>
            <a:pPr algn="l" rtl="0" fontAlgn="base"/>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Aptos" panose="020B0004020202020204" pitchFamily="34" charset="0"/>
              </a:rPr>
              <a:t>If you have any questions or thoughts about the workshop, please reach out to [name] at [xxx.]  </a:t>
            </a:r>
          </a:p>
          <a:p>
            <a:pPr algn="l" rtl="0" fontAlgn="base"/>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Aptos" panose="020B0004020202020204" pitchFamily="34" charset="0"/>
              </a:rPr>
              <a:t>All the best,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Aptos" panose="020B0004020202020204" pitchFamily="34" charset="0"/>
              </a:rPr>
              <a:t>  </a:t>
            </a:r>
            <a:endParaRPr lang="en-US" b="0" i="0" dirty="0">
              <a:solidFill>
                <a:srgbClr val="000000"/>
              </a:solidFill>
              <a:effectLst/>
              <a:latin typeface="Segoe UI" panose="020B0502040204020203" pitchFamily="34" charset="0"/>
            </a:endParaRPr>
          </a:p>
        </p:txBody>
      </p:sp>
      <p:sp>
        <p:nvSpPr>
          <p:cNvPr id="4" name="Slide Number Placeholder 3"/>
          <p:cNvSpPr>
            <a:spLocks noGrp="1"/>
          </p:cNvSpPr>
          <p:nvPr>
            <p:ph type="sldNum" sz="quarter" idx="5"/>
          </p:nvPr>
        </p:nvSpPr>
        <p:spPr/>
        <p:txBody>
          <a:bodyPr/>
          <a:lstStyle/>
          <a:p>
            <a:fld id="{5C99A7CF-160A-754F-A4FE-4D8EF3D88376}" type="slidenum">
              <a:rPr lang="en-US" smtClean="0"/>
              <a:t>51</a:t>
            </a:fld>
            <a:endParaRPr lang="en-US"/>
          </a:p>
        </p:txBody>
      </p:sp>
    </p:spTree>
    <p:extLst>
      <p:ext uri="{BB962C8B-B14F-4D97-AF65-F5344CB8AC3E}">
        <p14:creationId xmlns:p14="http://schemas.microsoft.com/office/powerpoint/2010/main" val="207143117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1" i="0" dirty="0">
                <a:solidFill>
                  <a:srgbClr val="000000"/>
                </a:solidFill>
                <a:effectLst/>
                <a:latin typeface="Aptos" panose="020B0004020202020204" pitchFamily="34" charset="0"/>
              </a:rPr>
              <a:t>Be sure to follow up with those with whom you worked to gain approval and support to host the workshop.  Here’s a draft email that you can copy, paste, edit and send out.</a:t>
            </a:r>
            <a:r>
              <a:rPr lang="en-US" sz="1800" b="0" i="0" dirty="0">
                <a:solidFill>
                  <a:srgbClr val="000000"/>
                </a:solidFill>
                <a:effectLst/>
                <a:latin typeface="Aptos" panose="020B0004020202020204" pitchFamily="34" charset="0"/>
              </a:rPr>
              <a:t>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Aptos" panose="020B0004020202020204" pitchFamily="34" charset="0"/>
              </a:rPr>
              <a:t>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Aptos" panose="020B0004020202020204" pitchFamily="34" charset="0"/>
              </a:rPr>
              <a:t>Dear     , </a:t>
            </a:r>
          </a:p>
          <a:p>
            <a:pPr algn="l" rtl="0" fontAlgn="base"/>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Aptos" panose="020B0004020202020204" pitchFamily="34" charset="0"/>
              </a:rPr>
              <a:t>Thanks so much for your support of our team’s efforts to host the AARP workshop </a:t>
            </a:r>
            <a:r>
              <a:rPr lang="en-US" sz="1800" b="0" i="1" dirty="0">
                <a:solidFill>
                  <a:srgbClr val="000000"/>
                </a:solidFill>
                <a:effectLst/>
                <a:latin typeface="Aptos" panose="020B0004020202020204" pitchFamily="34" charset="0"/>
              </a:rPr>
              <a:t>How to Lead a Mixed Age Team</a:t>
            </a:r>
            <a:r>
              <a:rPr lang="en-US" sz="1800" b="0" i="0" dirty="0">
                <a:solidFill>
                  <a:srgbClr val="000000"/>
                </a:solidFill>
                <a:effectLst/>
                <a:latin typeface="Aptos" panose="020B0004020202020204" pitchFamily="34" charset="0"/>
              </a:rPr>
              <a:t>. This is a topic that affects every manager across the organization—and all employees who report to them—so we are gratified that the workshop was a success. </a:t>
            </a:r>
          </a:p>
          <a:p>
            <a:pPr algn="l" rtl="0" fontAlgn="base"/>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Aptos" panose="020B0004020202020204" pitchFamily="34" charset="0"/>
              </a:rPr>
              <a:t>On [date], [name] welcomed [##] people managers from across the organization for the 1.5-hour workshop.  We introduced compelling data about how mixed-age teams can drive employee engagement, knowledge transfer, innovation and productivity. We then introduced and practiced specific exercises for managers of mixed age teams. </a:t>
            </a:r>
          </a:p>
          <a:p>
            <a:pPr algn="l" rtl="0" fontAlgn="base"/>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Aptos" panose="020B0004020202020204" pitchFamily="34" charset="0"/>
              </a:rPr>
              <a:t>[If you have survey data from the participant survey that you’d like to highlight, add a sentence or two about that here.]  </a:t>
            </a:r>
          </a:p>
          <a:p>
            <a:pPr algn="l" rtl="0" fontAlgn="base"/>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Aptos" panose="020B0004020202020204" pitchFamily="34" charset="0"/>
              </a:rPr>
              <a:t>The key resource we used in our workshop is </a:t>
            </a:r>
            <a:r>
              <a:rPr lang="en-US" sz="1800" b="0" i="0" u="sng" strike="noStrike" dirty="0">
                <a:solidFill>
                  <a:srgbClr val="467886"/>
                </a:solidFill>
                <a:effectLst/>
                <a:latin typeface="Aptos" panose="020B0004020202020204" pitchFamily="34" charset="0"/>
                <a:hlinkClick r:id="rId3"/>
              </a:rPr>
              <a:t>AARP’s Manager’s Guide to Mixed Age Teams</a:t>
            </a:r>
            <a:r>
              <a:rPr lang="en-US" sz="1800" b="0" i="0" dirty="0">
                <a:solidFill>
                  <a:srgbClr val="000000"/>
                </a:solidFill>
                <a:effectLst/>
                <a:latin typeface="Aptos" panose="020B0004020202020204" pitchFamily="34" charset="0"/>
              </a:rPr>
              <a:t>.  If you were not able to join us for the workshop, we encourage you to bookmark it—and to share it with your own direct reports so that your teams can explore how to work together to unleash the value of a multigenerational workforce. </a:t>
            </a:r>
          </a:p>
          <a:p>
            <a:pPr algn="l" rtl="0" fontAlgn="base"/>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Aptos" panose="020B0004020202020204" pitchFamily="34" charset="0"/>
              </a:rPr>
              <a:t>If you have any questions or thoughts about the workshop, please reach out to [name] at [xxx.]  </a:t>
            </a:r>
          </a:p>
          <a:p>
            <a:pPr algn="l" rtl="0" fontAlgn="base"/>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Aptos" panose="020B0004020202020204" pitchFamily="34" charset="0"/>
              </a:rPr>
              <a:t>All the best,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Aptos" panose="020B0004020202020204" pitchFamily="34" charset="0"/>
              </a:rPr>
              <a:t> </a:t>
            </a:r>
            <a:endParaRPr lang="en-US" b="0" i="0" dirty="0">
              <a:solidFill>
                <a:srgbClr val="000000"/>
              </a:solidFill>
              <a:effectLst/>
              <a:latin typeface="Segoe UI" panose="020B0502040204020203" pitchFamily="34" charset="0"/>
            </a:endParaRPr>
          </a:p>
        </p:txBody>
      </p:sp>
      <p:sp>
        <p:nvSpPr>
          <p:cNvPr id="4" name="Slide Number Placeholder 3"/>
          <p:cNvSpPr>
            <a:spLocks noGrp="1"/>
          </p:cNvSpPr>
          <p:nvPr>
            <p:ph type="sldNum" sz="quarter" idx="5"/>
          </p:nvPr>
        </p:nvSpPr>
        <p:spPr/>
        <p:txBody>
          <a:bodyPr/>
          <a:lstStyle/>
          <a:p>
            <a:fld id="{5C99A7CF-160A-754F-A4FE-4D8EF3D88376}" type="slidenum">
              <a:rPr lang="en-US" smtClean="0"/>
              <a:t>52</a:t>
            </a:fld>
            <a:endParaRPr lang="en-US"/>
          </a:p>
        </p:txBody>
      </p:sp>
    </p:spTree>
    <p:extLst>
      <p:ext uri="{BB962C8B-B14F-4D97-AF65-F5344CB8AC3E}">
        <p14:creationId xmlns:p14="http://schemas.microsoft.com/office/powerpoint/2010/main" val="277568140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0" i="0" dirty="0">
                <a:solidFill>
                  <a:srgbClr val="000000"/>
                </a:solidFill>
                <a:effectLst/>
                <a:latin typeface="Aptos" panose="020B0004020202020204" pitchFamily="34" charset="0"/>
              </a:rPr>
              <a:t>This workshop is one of a full suite of resources available for leaders, managers and employees to use to create a more age-inclusive workplace. We invite you to explore additional actions, and/or to complete the self-assessment to help you find your next step in the journey.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Aptos" panose="020B0004020202020204" pitchFamily="34" charset="0"/>
              </a:rPr>
              <a:t> </a:t>
            </a:r>
            <a:endParaRPr lang="en-US" b="0" i="0" dirty="0">
              <a:solidFill>
                <a:srgbClr val="000000"/>
              </a:solidFill>
              <a:effectLst/>
              <a:latin typeface="Segoe UI" panose="020B0502040204020203" pitchFamily="34" charset="0"/>
            </a:endParaRPr>
          </a:p>
        </p:txBody>
      </p:sp>
      <p:sp>
        <p:nvSpPr>
          <p:cNvPr id="4" name="Slide Number Placeholder 3"/>
          <p:cNvSpPr>
            <a:spLocks noGrp="1"/>
          </p:cNvSpPr>
          <p:nvPr>
            <p:ph type="sldNum" sz="quarter" idx="5"/>
          </p:nvPr>
        </p:nvSpPr>
        <p:spPr/>
        <p:txBody>
          <a:bodyPr/>
          <a:lstStyle/>
          <a:p>
            <a:fld id="{5C99A7CF-160A-754F-A4FE-4D8EF3D88376}" type="slidenum">
              <a:rPr lang="en-US" smtClean="0"/>
              <a:t>53</a:t>
            </a:fld>
            <a:endParaRPr lang="en-US"/>
          </a:p>
        </p:txBody>
      </p:sp>
    </p:spTree>
    <p:extLst>
      <p:ext uri="{BB962C8B-B14F-4D97-AF65-F5344CB8AC3E}">
        <p14:creationId xmlns:p14="http://schemas.microsoft.com/office/powerpoint/2010/main" val="3983619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Facilitator Notes: Mention that the ideas and practices in this resource can be used by all types of leaders in the organization</a:t>
            </a:r>
          </a:p>
          <a:p>
            <a:endParaRPr lang="en-US" dirty="0"/>
          </a:p>
          <a:p>
            <a:r>
              <a:rPr lang="en-US" dirty="0"/>
              <a:t>Full introduction to the resource:</a:t>
            </a:r>
          </a:p>
          <a:p>
            <a:endParaRPr lang="en-US" dirty="0"/>
          </a:p>
          <a:p>
            <a:r>
              <a:rPr lang="en-US" b="1" dirty="0">
                <a:ea typeface="Calibri"/>
                <a:cs typeface="Calibri"/>
              </a:rPr>
              <a:t>Managing Mixed Age Teams Guide by AARP</a:t>
            </a:r>
          </a:p>
          <a:p>
            <a:r>
              <a:rPr lang="en-US" dirty="0">
                <a:hlinkClick r:id="rId3"/>
              </a:rPr>
              <a:t>https://employerportal.aarp.org/age-inclusive-workforce/practice-age-inclusive-management/managing-mixed-aged-teams-guide</a:t>
            </a:r>
            <a:r>
              <a:rPr lang="en-US" dirty="0"/>
              <a:t> </a:t>
            </a:r>
            <a:endParaRPr lang="en-US" dirty="0">
              <a:ea typeface="Calibri"/>
              <a:cs typeface="Calibri"/>
            </a:endParaRPr>
          </a:p>
          <a:p>
            <a:endParaRPr lang="en-US" dirty="0"/>
          </a:p>
          <a:p>
            <a:r>
              <a:rPr lang="en-US" dirty="0"/>
              <a:t>If you’re reading this, you’re curious about how your organization can be one where all employees can thrive in in their work teams without encountering age or generational biases.</a:t>
            </a:r>
            <a:br>
              <a:rPr lang="en-US" dirty="0">
                <a:cs typeface="+mn-lt"/>
              </a:rPr>
            </a:br>
            <a:br>
              <a:rPr lang="en-US" dirty="0">
                <a:cs typeface="+mn-lt"/>
              </a:rPr>
            </a:br>
            <a:r>
              <a:rPr lang="en-US" dirty="0"/>
              <a:t>The issue has never been more pressing. In a recent AARP study, 83% of employers said that creating a more multigenerational workforce would drive their success and growth. They believe that their organizations need to do more to maximize the full potential of an age-diverse workforce. In fact, these executives highlighted age as a top area of diversity management that requires the most improvement.</a:t>
            </a:r>
            <a:br>
              <a:rPr lang="en-US" dirty="0">
                <a:cs typeface="+mn-lt"/>
              </a:rPr>
            </a:br>
            <a:br>
              <a:rPr lang="en-US" dirty="0">
                <a:cs typeface="+mn-lt"/>
              </a:rPr>
            </a:br>
            <a:r>
              <a:rPr lang="en-US" dirty="0"/>
              <a:t>This creates major opportunities for employers, who now consider it a key business strategy to address the needs and unleash the synergies of a workforce that can span as many as 5 generations. Given conventional wisdom that employees leave managers and not organizations, a valuable tactic is to provide managers with training on how to successfully lead a mixed-age team.</a:t>
            </a:r>
            <a:br>
              <a:rPr lang="en-US" dirty="0">
                <a:cs typeface="+mn-lt"/>
              </a:rPr>
            </a:br>
            <a:br>
              <a:rPr lang="en-US" dirty="0">
                <a:cs typeface="+mn-lt"/>
              </a:rPr>
            </a:br>
            <a:r>
              <a:rPr lang="en-US" dirty="0"/>
              <a:t>You’re holding a powerful toolkit that you can use to leverage your manager training initiatives (onboarding, new manager training, and ongoing supervisor training) to build the careers of your employees across all ages and career phases. You don’t have to be the CEO or head of HR to use this toolkit. You can use it as a supervisor of a team, a supervisor of other managers, a senior leader, or someone in the HR, DEI, CSR or L&amp;D teams. The tools here can be used by organizations of all sizes, from 5 employees to over 25,000. They can be adapted for organizations with all types of employees, and across all industries.</a:t>
            </a:r>
            <a:endParaRPr lang="en-US" dirty="0">
              <a:ea typeface="Calibri"/>
              <a:cs typeface="Calibri"/>
            </a:endParaRPr>
          </a:p>
          <a:p>
            <a:endParaRPr lang="en-US" b="1" dirty="0"/>
          </a:p>
          <a:p>
            <a:r>
              <a:rPr lang="en-US" b="1" dirty="0"/>
              <a:t>This toolkit is intended for:</a:t>
            </a:r>
            <a:endParaRPr lang="en-US" dirty="0"/>
          </a:p>
          <a:p>
            <a:pPr marL="171450" indent="-171450">
              <a:buFont typeface="Arial"/>
              <a:buChar char="•"/>
            </a:pPr>
            <a:r>
              <a:rPr lang="en-US" dirty="0"/>
              <a:t>Business leaders committed to developing leaders internally</a:t>
            </a:r>
            <a:endParaRPr lang="en-US" dirty="0">
              <a:ea typeface="Calibri"/>
              <a:cs typeface="Calibri"/>
            </a:endParaRPr>
          </a:p>
          <a:p>
            <a:pPr marL="171450" indent="-171450">
              <a:buFont typeface="Arial"/>
              <a:buChar char="•"/>
            </a:pPr>
            <a:r>
              <a:rPr lang="en-US" dirty="0"/>
              <a:t>Human resource managers and leadership</a:t>
            </a:r>
            <a:endParaRPr lang="en-US" dirty="0">
              <a:ea typeface="Calibri"/>
              <a:cs typeface="Calibri"/>
            </a:endParaRPr>
          </a:p>
          <a:p>
            <a:pPr marL="171450" indent="-171450">
              <a:buFont typeface="Arial"/>
              <a:buChar char="•"/>
            </a:pPr>
            <a:r>
              <a:rPr lang="en-US" dirty="0"/>
              <a:t>People managers who manage a multigenerational team</a:t>
            </a:r>
            <a:endParaRPr lang="en-US" dirty="0">
              <a:ea typeface="Calibri"/>
              <a:cs typeface="Calibri"/>
            </a:endParaRPr>
          </a:p>
          <a:p>
            <a:endParaRPr lang="en-US" b="1" dirty="0"/>
          </a:p>
          <a:p>
            <a:r>
              <a:rPr lang="en-US" b="1" dirty="0"/>
              <a:t>You can use this toolkit to:</a:t>
            </a:r>
            <a:br>
              <a:rPr lang="en-US" b="1" dirty="0">
                <a:cs typeface="+mn-lt"/>
              </a:rPr>
            </a:br>
            <a:br>
              <a:rPr lang="en-US" b="1" dirty="0">
                <a:cs typeface="+mn-lt"/>
              </a:rPr>
            </a:br>
            <a:r>
              <a:rPr lang="en-US" b="0" dirty="0"/>
              <a:t>1) Win buy-in from key influencers in your organization to engage managers around age inclusion,</a:t>
            </a:r>
            <a:br>
              <a:rPr lang="en-US" b="0" dirty="0">
                <a:cs typeface="+mn-lt"/>
              </a:rPr>
            </a:br>
            <a:r>
              <a:rPr lang="en-US" b="0" dirty="0"/>
              <a:t>2) Start a new initiative to train managers to lead mixed-age teams, or</a:t>
            </a:r>
            <a:br>
              <a:rPr lang="en-US" b="0" dirty="0">
                <a:cs typeface="+mn-lt"/>
              </a:rPr>
            </a:br>
            <a:r>
              <a:rPr lang="en-US" b="0" dirty="0"/>
              <a:t>3) Build elements into your existing manager development practices to address leading a mixed-age team.</a:t>
            </a:r>
            <a:br>
              <a:rPr lang="en-US" b="0" dirty="0">
                <a:cs typeface="+mn-lt"/>
              </a:rPr>
            </a:br>
            <a:br>
              <a:rPr lang="en-US" b="0" dirty="0">
                <a:cs typeface="+mn-lt"/>
              </a:rPr>
            </a:br>
            <a:r>
              <a:rPr lang="en-US" b="0" dirty="0"/>
              <a:t>The kit has everything you need to design and build your initiative—from the data you need to garner support and win resources to the tactical training exercises you can use. </a:t>
            </a:r>
            <a:endParaRPr lang="en-US" dirty="0"/>
          </a:p>
        </p:txBody>
      </p:sp>
      <p:sp>
        <p:nvSpPr>
          <p:cNvPr id="4" name="Slide Number Placeholder 3"/>
          <p:cNvSpPr>
            <a:spLocks noGrp="1"/>
          </p:cNvSpPr>
          <p:nvPr>
            <p:ph type="sldNum" sz="quarter" idx="5"/>
          </p:nvPr>
        </p:nvSpPr>
        <p:spPr/>
        <p:txBody>
          <a:bodyPr/>
          <a:lstStyle/>
          <a:p>
            <a:fld id="{5C99A7CF-160A-754F-A4FE-4D8EF3D88376}" type="slidenum">
              <a:rPr lang="en-US" smtClean="0"/>
              <a:t>5</a:t>
            </a:fld>
            <a:endParaRPr lang="en-US"/>
          </a:p>
        </p:txBody>
      </p:sp>
    </p:spTree>
    <p:extLst>
      <p:ext uri="{BB962C8B-B14F-4D97-AF65-F5344CB8AC3E}">
        <p14:creationId xmlns:p14="http://schemas.microsoft.com/office/powerpoint/2010/main" val="26930096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Facilitator note: Swap in a photo of yourself instead of the illustration and update the speaker bio. If you are willing, be sure to share your contact information so participants can reach out to you afterwards with additional questions or for support on how to put these best practices into action in their teams.</a:t>
            </a:r>
          </a:p>
        </p:txBody>
      </p:sp>
      <p:sp>
        <p:nvSpPr>
          <p:cNvPr id="4" name="Slide Number Placeholder 3"/>
          <p:cNvSpPr>
            <a:spLocks noGrp="1"/>
          </p:cNvSpPr>
          <p:nvPr>
            <p:ph type="sldNum" sz="quarter" idx="5"/>
          </p:nvPr>
        </p:nvSpPr>
        <p:spPr/>
        <p:txBody>
          <a:bodyPr/>
          <a:lstStyle/>
          <a:p>
            <a:fld id="{5C99A7CF-160A-754F-A4FE-4D8EF3D88376}" type="slidenum">
              <a:rPr lang="en-US" smtClean="0"/>
              <a:t>6</a:t>
            </a:fld>
            <a:endParaRPr lang="en-US"/>
          </a:p>
        </p:txBody>
      </p:sp>
    </p:spTree>
    <p:extLst>
      <p:ext uri="{BB962C8B-B14F-4D97-AF65-F5344CB8AC3E}">
        <p14:creationId xmlns:p14="http://schemas.microsoft.com/office/powerpoint/2010/main" val="27790523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Note</a:t>
            </a:r>
            <a:r>
              <a:rPr lang="en-US" dirty="0"/>
              <a:t>: </a:t>
            </a:r>
          </a:p>
          <a:p>
            <a:r>
              <a:rPr lang="en-US" dirty="0"/>
              <a:t>Edit these prompts to fit your team. We recommend including a prompt that allows each individual to share some aspect of how they are feeling/ what they are hoping for about this working session. This provides the facilitator with a good “read” of the group, and it makes it more likely that the participants will engage more deeply in the content and exercises throughout the training.</a:t>
            </a:r>
          </a:p>
        </p:txBody>
      </p:sp>
      <p:sp>
        <p:nvSpPr>
          <p:cNvPr id="4" name="Slide Number Placeholder 3"/>
          <p:cNvSpPr>
            <a:spLocks noGrp="1"/>
          </p:cNvSpPr>
          <p:nvPr>
            <p:ph type="sldNum" sz="quarter" idx="5"/>
          </p:nvPr>
        </p:nvSpPr>
        <p:spPr/>
        <p:txBody>
          <a:bodyPr/>
          <a:lstStyle/>
          <a:p>
            <a:fld id="{5C99A7CF-160A-754F-A4FE-4D8EF3D88376}" type="slidenum">
              <a:rPr lang="en-US" smtClean="0"/>
              <a:t>7</a:t>
            </a:fld>
            <a:endParaRPr lang="en-US"/>
          </a:p>
        </p:txBody>
      </p:sp>
    </p:spTree>
    <p:extLst>
      <p:ext uri="{BB962C8B-B14F-4D97-AF65-F5344CB8AC3E}">
        <p14:creationId xmlns:p14="http://schemas.microsoft.com/office/powerpoint/2010/main" val="847301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“According to the AARP Global Employer Survey 2020, 83% of employers state that it would be very or at least somewhat valuable to their </a:t>
            </a:r>
            <a:r>
              <a:rPr lang="en-US" dirty="0" err="1"/>
              <a:t>organisation’s</a:t>
            </a:r>
            <a:r>
              <a:rPr lang="en-US" dirty="0"/>
              <a:t> success and growth to create a more multigenerational workforce. Executives in large global companies recognize that their organization would need to undertake more efforts to </a:t>
            </a:r>
            <a:r>
              <a:rPr lang="en-US" dirty="0" err="1"/>
              <a:t>maximise</a:t>
            </a:r>
            <a:r>
              <a:rPr lang="en-US" dirty="0"/>
              <a:t> the full potential that an age-diverse workforce offers, listing age, besides disability, as the area of diversity management that requires most improvement (Forbes Insights, 2011[33]).”</a:t>
            </a:r>
          </a:p>
        </p:txBody>
      </p:sp>
      <p:sp>
        <p:nvSpPr>
          <p:cNvPr id="4" name="Slide Number Placeholder 3"/>
          <p:cNvSpPr>
            <a:spLocks noGrp="1"/>
          </p:cNvSpPr>
          <p:nvPr>
            <p:ph type="sldNum" sz="quarter" idx="5"/>
          </p:nvPr>
        </p:nvSpPr>
        <p:spPr/>
        <p:txBody>
          <a:bodyPr/>
          <a:lstStyle/>
          <a:p>
            <a:fld id="{5C99A7CF-160A-754F-A4FE-4D8EF3D88376}" type="slidenum">
              <a:rPr lang="en-US" smtClean="0"/>
              <a:t>9</a:t>
            </a:fld>
            <a:endParaRPr lang="en-US"/>
          </a:p>
        </p:txBody>
      </p:sp>
    </p:spTree>
    <p:extLst>
      <p:ext uri="{BB962C8B-B14F-4D97-AF65-F5344CB8AC3E}">
        <p14:creationId xmlns:p14="http://schemas.microsoft.com/office/powerpoint/2010/main" val="10527007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99A7CF-160A-754F-A4FE-4D8EF3D88376}" type="slidenum">
              <a:rPr lang="en-US" smtClean="0"/>
              <a:t>10</a:t>
            </a:fld>
            <a:endParaRPr lang="en-US"/>
          </a:p>
        </p:txBody>
      </p:sp>
    </p:spTree>
    <p:extLst>
      <p:ext uri="{BB962C8B-B14F-4D97-AF65-F5344CB8AC3E}">
        <p14:creationId xmlns:p14="http://schemas.microsoft.com/office/powerpoint/2010/main" val="12750157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3297428" y="5212411"/>
            <a:ext cx="7316597" cy="1651634"/>
          </a:xfrm>
          <a:prstGeom prst="rect">
            <a:avLst/>
          </a:prstGeom>
        </p:spPr>
        <p:txBody>
          <a:bodyPr wrap="square" lIns="0" tIns="0" rIns="0" bIns="0">
            <a:spAutoFit/>
          </a:bodyPr>
          <a:lstStyle>
            <a:lvl1pPr>
              <a:defRPr sz="4850" b="1" i="0">
                <a:solidFill>
                  <a:srgbClr val="EF3824"/>
                </a:solidFill>
                <a:latin typeface="Lato Black"/>
                <a:cs typeface="Lato Black"/>
              </a:defRPr>
            </a:lvl1pPr>
          </a:lstStyle>
          <a:p>
            <a:endParaRPr/>
          </a:p>
        </p:txBody>
      </p:sp>
      <p:sp>
        <p:nvSpPr>
          <p:cNvPr id="3" name="Holder 3"/>
          <p:cNvSpPr>
            <a:spLocks noGrp="1"/>
          </p:cNvSpPr>
          <p:nvPr>
            <p:ph type="subTitle" idx="4"/>
          </p:nvPr>
        </p:nvSpPr>
        <p:spPr>
          <a:xfrm>
            <a:off x="3297428" y="5212411"/>
            <a:ext cx="7316597" cy="1651634"/>
          </a:xfrm>
          <a:prstGeom prst="rect">
            <a:avLst/>
          </a:prstGeom>
        </p:spPr>
        <p:txBody>
          <a:bodyPr wrap="square" lIns="0" tIns="0" rIns="0" bIns="0">
            <a:spAutoFit/>
          </a:bodyPr>
          <a:lstStyle>
            <a:lvl1pPr>
              <a:defRPr sz="3500" b="1" i="0">
                <a:solidFill>
                  <a:srgbClr val="EF3824"/>
                </a:solidFill>
                <a:latin typeface="Lato Black"/>
                <a:cs typeface="Lato Black"/>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9/28/2024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850" b="1" i="0">
                <a:solidFill>
                  <a:srgbClr val="EF3824"/>
                </a:solidFill>
                <a:latin typeface="Lato Black"/>
                <a:cs typeface="Lato Black"/>
              </a:defRPr>
            </a:lvl1pPr>
          </a:lstStyle>
          <a:p>
            <a:endParaRPr/>
          </a:p>
        </p:txBody>
      </p:sp>
      <p:sp>
        <p:nvSpPr>
          <p:cNvPr id="3" name="Holder 3"/>
          <p:cNvSpPr>
            <a:spLocks noGrp="1"/>
          </p:cNvSpPr>
          <p:nvPr>
            <p:ph type="body" idx="1"/>
          </p:nvPr>
        </p:nvSpPr>
        <p:spPr/>
        <p:txBody>
          <a:bodyPr lIns="0" tIns="0" rIns="0" bIns="0"/>
          <a:lstStyle>
            <a:lvl1pPr>
              <a:defRPr sz="3500" b="1" i="0">
                <a:solidFill>
                  <a:srgbClr val="EF3824"/>
                </a:solidFill>
                <a:latin typeface="Lato Black"/>
                <a:cs typeface="Lato Black"/>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9/28/2024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850" b="1" i="0">
                <a:solidFill>
                  <a:srgbClr val="EF3824"/>
                </a:solidFill>
                <a:latin typeface="Lato Black"/>
                <a:cs typeface="Lato Black"/>
              </a:defRPr>
            </a:lvl1pPr>
          </a:lstStyle>
          <a:p>
            <a:endParaRPr/>
          </a:p>
        </p:txBody>
      </p:sp>
      <p:sp>
        <p:nvSpPr>
          <p:cNvPr id="3" name="Holder 3"/>
          <p:cNvSpPr>
            <a:spLocks noGrp="1"/>
          </p:cNvSpPr>
          <p:nvPr>
            <p:ph sz="half" idx="2"/>
          </p:nvPr>
        </p:nvSpPr>
        <p:spPr>
          <a:xfrm>
            <a:off x="640080" y="1682496"/>
            <a:ext cx="5568696" cy="4828032"/>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592824" y="1682496"/>
            <a:ext cx="5568696" cy="4828032"/>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9/28/2024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850" b="1" i="0">
                <a:solidFill>
                  <a:srgbClr val="EF3824"/>
                </a:solidFill>
                <a:latin typeface="Lato Black"/>
                <a:cs typeface="Lato Black"/>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9/28/2024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9/28/2024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All Blank – Whit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516048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44500" y="442094"/>
            <a:ext cx="11912600" cy="938530"/>
          </a:xfrm>
          <a:prstGeom prst="rect">
            <a:avLst/>
          </a:prstGeom>
        </p:spPr>
        <p:txBody>
          <a:bodyPr wrap="square" lIns="0" tIns="0" rIns="0" bIns="0">
            <a:spAutoFit/>
          </a:bodyPr>
          <a:lstStyle>
            <a:lvl1pPr>
              <a:defRPr sz="4850" b="1" i="0">
                <a:solidFill>
                  <a:srgbClr val="EF3824"/>
                </a:solidFill>
                <a:latin typeface="Lato Black"/>
                <a:cs typeface="Lato Black"/>
              </a:defRPr>
            </a:lvl1pPr>
          </a:lstStyle>
          <a:p>
            <a:endParaRPr/>
          </a:p>
        </p:txBody>
      </p:sp>
      <p:sp>
        <p:nvSpPr>
          <p:cNvPr id="3" name="Holder 3"/>
          <p:cNvSpPr>
            <a:spLocks noGrp="1"/>
          </p:cNvSpPr>
          <p:nvPr>
            <p:ph type="body" idx="1"/>
          </p:nvPr>
        </p:nvSpPr>
        <p:spPr>
          <a:xfrm>
            <a:off x="1212596" y="1484898"/>
            <a:ext cx="10376407" cy="4601210"/>
          </a:xfrm>
          <a:prstGeom prst="rect">
            <a:avLst/>
          </a:prstGeom>
        </p:spPr>
        <p:txBody>
          <a:bodyPr wrap="square" lIns="0" tIns="0" rIns="0" bIns="0">
            <a:spAutoFit/>
          </a:bodyPr>
          <a:lstStyle>
            <a:lvl1pPr>
              <a:defRPr sz="3500" b="1" i="0">
                <a:solidFill>
                  <a:srgbClr val="EF3824"/>
                </a:solidFill>
                <a:latin typeface="Lato Black"/>
                <a:cs typeface="Lato Black"/>
              </a:defRPr>
            </a:lvl1pPr>
          </a:lstStyle>
          <a:p>
            <a:endParaRPr/>
          </a:p>
        </p:txBody>
      </p:sp>
      <p:sp>
        <p:nvSpPr>
          <p:cNvPr id="4" name="Holder 4"/>
          <p:cNvSpPr>
            <a:spLocks noGrp="1"/>
          </p:cNvSpPr>
          <p:nvPr>
            <p:ph type="ftr" sz="quarter" idx="5"/>
          </p:nvPr>
        </p:nvSpPr>
        <p:spPr>
          <a:xfrm>
            <a:off x="4352544" y="6803136"/>
            <a:ext cx="4096512" cy="36576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40080" y="6803136"/>
            <a:ext cx="2944368" cy="36576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9/28/2024</a:t>
            </a:fld>
            <a:endParaRPr lang="en-US"/>
          </a:p>
        </p:txBody>
      </p:sp>
      <p:sp>
        <p:nvSpPr>
          <p:cNvPr id="6" name="Holder 6"/>
          <p:cNvSpPr>
            <a:spLocks noGrp="1"/>
          </p:cNvSpPr>
          <p:nvPr>
            <p:ph type="sldNum" sz="quarter" idx="7"/>
          </p:nvPr>
        </p:nvSpPr>
        <p:spPr>
          <a:xfrm>
            <a:off x="9217152" y="6803136"/>
            <a:ext cx="2944368" cy="36576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employerportal.aarp.org/age-inclusive-workforce/practice-age-inclusive-management/managing-mixed-aged-teams-guide"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hyperlink" Target="https://videos.aarp.org/detail/video/6314388966112/a-guide-to-managing-mixed-aged-teams"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www.oecd-ilibrary.org/docserver/59752153-en.pdf?expires=1636142224&amp;id=id&amp;accname=guest&amp;check"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hyperlink" Target="https://ideas.repec.org/p/iso/educat/0093.html"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hyperlink" Target="http://repec.business.uzh.ch/RePEc/iso/leadinghouse/0093_lhwpaper.pdf"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news.gallup.com/businessjournal/182792/managers-account-variance-employee-engagement.aspx"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www.urban.org/research/publication/how-secure-employment-older-ages" TargetMode="External"/><Relationship Id="rId5" Type="http://schemas.openxmlformats.org/officeDocument/2006/relationships/hyperlink" Target="https://www.fisherphillips.com/news-insights/age-is-more-than-a-number-trends-in-workforce-composition-ageism-and-efforts-to-address-the-elephant-in-the-room.html" TargetMode="External"/><Relationship Id="rId4" Type="http://schemas.openxmlformats.org/officeDocument/2006/relationships/hyperlink" Target="https://www.aarp.org/research/topics/economics/info-2018/multicultural-work-jobs.html"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www.aarp.org/intergenER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www.gallup.com/workplace/357104/ways-managers-stop-employee-turnover.aspx" TargetMode="External"/><Relationship Id="rId5" Type="http://schemas.openxmlformats.org/officeDocument/2006/relationships/hyperlink" Target="https://www.valuepenguin.com/news/majority-workers-would-leave-job-becuase-of-manager" TargetMode="External"/><Relationship Id="rId4" Type="http://schemas.openxmlformats.org/officeDocument/2006/relationships/hyperlink" Target="https://www.gallup.com/workplace/215384/gallup-manager-team-leader-development.aspx"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www.gallup.com/workplace/357104/ways-managers-stop-employee-turnover.aspx" TargetMode="External"/><Relationship Id="rId5" Type="http://schemas.openxmlformats.org/officeDocument/2006/relationships/hyperlink" Target="https://www.valuepenguin.com/news/majority-workers-would-leave-job-becuase-of-manager" TargetMode="External"/><Relationship Id="rId4" Type="http://schemas.openxmlformats.org/officeDocument/2006/relationships/hyperlink" Target="https://www.gallup.com/workplace/215384/gallup-manager-team-leader-development.aspx"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s://www.gallup.com/workplace/357104/ways-managers-stop-employee-turnover.aspx" TargetMode="External"/><Relationship Id="rId5" Type="http://schemas.openxmlformats.org/officeDocument/2006/relationships/hyperlink" Target="https://www.valuepenguin.com/news/majority-workers-would-leave-job-becuase-of-manager" TargetMode="External"/><Relationship Id="rId4" Type="http://schemas.openxmlformats.org/officeDocument/2006/relationships/hyperlink" Target="https://www.gallup.com/workplace/215384/gallup-manager-team-leader-development.aspx"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employerportal.aarp.org/age-inclusive-workforce/practice-age-inclusive-management/managing-mixed-aged-teams-guide"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3" Type="http://schemas.openxmlformats.org/officeDocument/2006/relationships/hyperlink" Target="https://employerportal.aarp.org/age-inclusive-workforce/practice-age-inclusive-management/managing-mixed-aged-teams-guide"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7.pn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employerportal.aarp.org/age-inclusive-workforce/practice-age-inclusive-management/managing-mixed-aged-teams-guide"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7.png"/><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employerportal.aarp.org/age-inclusive-workforce/practice-age-inclusive-management/managing-mixed-aged-teams-guide"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7.png"/><Relationship Id="rId4" Type="http://schemas.openxmlformats.org/officeDocument/2006/relationships/image" Target="../media/image34.png"/></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hyperlink" Target="https://www.forbes.com/sites/serenitygibbons/2019/08/27/how-to-encourage-inclusivity-on-your-team/?sh=3dd0d27d5a38" TargetMode="External"/><Relationship Id="rId4" Type="http://schemas.openxmlformats.org/officeDocument/2006/relationships/image" Target="../media/image42.png"/></Relationships>
</file>

<file path=ppt/slides/_rels/slide43.xml.rels><?xml version="1.0" encoding="UTF-8" standalone="yes"?>
<Relationships xmlns="http://schemas.openxmlformats.org/package/2006/relationships"><Relationship Id="rId3" Type="http://schemas.openxmlformats.org/officeDocument/2006/relationships/hyperlink" Target="https://employerportal.aarp.org/age-inclusive-workforce/practice-age-inclusive-management/managing-mixed-aged-teams-guide"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4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46.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47.xml.rels><?xml version="1.0" encoding="UTF-8" standalone="yes"?>
<Relationships xmlns="http://schemas.openxmlformats.org/package/2006/relationships"><Relationship Id="rId3" Type="http://schemas.openxmlformats.org/officeDocument/2006/relationships/hyperlink" Target="https://aarpresearch.qualtrics.com/jfe/form/SV_6nkTYFpWEmeEI3s"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4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49.xml.rels><?xml version="1.0" encoding="UTF-8" standalone="yes"?>
<Relationships xmlns="http://schemas.openxmlformats.org/package/2006/relationships"><Relationship Id="rId3" Type="http://schemas.microsoft.com/office/2018/10/relationships/comments" Target="../comments/modernComment_141_7934639.xml"/><Relationship Id="rId2" Type="http://schemas.openxmlformats.org/officeDocument/2006/relationships/notesSlide" Target="../notesSlides/notesSlide40.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52.jpeg"/></Relationships>
</file>

<file path=ppt/slides/_rels/slide5.xml.rels><?xml version="1.0" encoding="UTF-8" standalone="yes"?>
<Relationships xmlns="http://schemas.openxmlformats.org/package/2006/relationships"><Relationship Id="rId3" Type="http://schemas.openxmlformats.org/officeDocument/2006/relationships/hyperlink" Target="https://employerportal.aarp.org/age-inclusive-workforce/practice-age-inclusive-management/managing-mixed-aged-teams-guide"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hyperlink" Target="https://aarpresearch.qualtrics.com/jfe/form/SV_6nkTYFpWEmeEI3s"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hyperlink" Target="https://aarpresearch.qualtrics.com/jfe/form/SV_4SdIGU3zkKfEgUC"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https://aarpresearch.qualtrics.com/jfe/form/SV_6nkTYFpWEmeEI3s"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54.jpeg"/><Relationship Id="rId4" Type="http://schemas.openxmlformats.org/officeDocument/2006/relationships/hyperlink" Target="https://aarpresearch.qualtrics.com/jfe/form/SV_4SdIGU3zkKfEgUC" TargetMode="External"/></Relationships>
</file>

<file path=ppt/slides/_rels/slide52.xml.rels><?xml version="1.0" encoding="UTF-8" standalone="yes"?>
<Relationships xmlns="http://schemas.openxmlformats.org/package/2006/relationships"><Relationship Id="rId3" Type="http://schemas.openxmlformats.org/officeDocument/2006/relationships/hyperlink" Target="https://aarpresearch.qualtrics.com/jfe/form/SV_6nkTYFpWEmeEI3s"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55.jpeg"/><Relationship Id="rId4" Type="http://schemas.openxmlformats.org/officeDocument/2006/relationships/hyperlink" Target="https://aarpresearch.qualtrics.com/jfe/form/SV_4SdIGU3zkKfEgUC"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https://aarpresearch.qualtrics.com/jfe/form/SV_4SdIGU3zkKfEgUC"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hyperlink" Target="https://employerportal.aarp.org/generations/" TargetMode="External"/><Relationship Id="rId4" Type="http://schemas.openxmlformats.org/officeDocument/2006/relationships/image" Target="../media/image56.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0">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ext Placeholder 5">
            <a:extLst>
              <a:ext uri="{FF2B5EF4-FFF2-40B4-BE49-F238E27FC236}">
                <a16:creationId xmlns:a16="http://schemas.microsoft.com/office/drawing/2014/main" id="{77E47AC7-61B3-DD4F-9F50-D880FA6D3E01}"/>
              </a:ext>
            </a:extLst>
          </p:cNvPr>
          <p:cNvSpPr txBox="1">
            <a:spLocks/>
          </p:cNvSpPr>
          <p:nvPr/>
        </p:nvSpPr>
        <p:spPr>
          <a:xfrm>
            <a:off x="315217" y="681095"/>
            <a:ext cx="11861190" cy="432986"/>
          </a:xfrm>
          <a:prstGeom prst="rect">
            <a:avLst/>
          </a:prstGeom>
        </p:spPr>
        <p:txBody>
          <a:bodyPr vert="horz" lIns="128016" tIns="64008" rIns="128016" bIns="64008"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Calibri" panose="020F050202020403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Calibri" panose="020F050202020403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Calibri" panose="020F050202020403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Calibri" panose="020F050202020403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Calibri" panose="020F050202020403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360" b="1" dirty="0">
                <a:solidFill>
                  <a:srgbClr val="EF3824"/>
                </a:solidFill>
                <a:latin typeface="Lato" panose="020F0502020204030203" pitchFamily="34" charset="0"/>
                <a:ea typeface="Lato" panose="020F0502020204030203" pitchFamily="34" charset="0"/>
                <a:cs typeface="Lato" panose="020F0502020204030203" pitchFamily="34" charset="0"/>
              </a:rPr>
              <a:t>Facilitator Instructions: Leading Mixed-Age Teams</a:t>
            </a:r>
          </a:p>
        </p:txBody>
      </p:sp>
      <p:sp>
        <p:nvSpPr>
          <p:cNvPr id="4" name="TextBox 3">
            <a:extLst>
              <a:ext uri="{FF2B5EF4-FFF2-40B4-BE49-F238E27FC236}">
                <a16:creationId xmlns:a16="http://schemas.microsoft.com/office/drawing/2014/main" id="{FE1169F2-8BE9-4024-8F88-EFB9F863DFBE}"/>
              </a:ext>
            </a:extLst>
          </p:cNvPr>
          <p:cNvSpPr txBox="1"/>
          <p:nvPr/>
        </p:nvSpPr>
        <p:spPr>
          <a:xfrm>
            <a:off x="315216" y="1359769"/>
            <a:ext cx="12089444" cy="5041380"/>
          </a:xfrm>
          <a:prstGeom prst="rect">
            <a:avLst/>
          </a:prstGeom>
          <a:noFill/>
        </p:spPr>
        <p:txBody>
          <a:bodyPr rot="0" spcFirstLastPara="0" vertOverflow="overflow" horzOverflow="overflow" vert="horz" wrap="square" lIns="128016" tIns="64008" rIns="128016" bIns="64008" numCol="1" spcCol="0" rtlCol="0" fromWordArt="0" anchor="t" anchorCtr="0" forceAA="0" compatLnSpc="1">
            <a:prstTxWarp prst="textNoShape">
              <a:avLst/>
            </a:prstTxWarp>
            <a:spAutoFit/>
          </a:bodyPr>
          <a:lstStyle/>
          <a:p>
            <a:pPr>
              <a:spcBef>
                <a:spcPct val="20000"/>
              </a:spcBef>
            </a:pPr>
            <a:r>
              <a:rPr lang="en-US" sz="1200" b="1" dirty="0">
                <a:solidFill>
                  <a:srgbClr val="EF3824"/>
                </a:solidFill>
                <a:latin typeface="Lato" panose="020F0502020204030203" pitchFamily="34" charset="0"/>
                <a:ea typeface="Lato" panose="020F0502020204030203" pitchFamily="34" charset="0"/>
                <a:cs typeface="Lato" panose="020F0502020204030203" pitchFamily="34" charset="0"/>
              </a:rPr>
              <a:t>Learning Objectives: </a:t>
            </a:r>
            <a:endParaRPr lang="en-US" sz="1200" dirty="0">
              <a:solidFill>
                <a:srgbClr val="EF3824"/>
              </a:solidFill>
              <a:latin typeface="Lato" panose="020F0502020204030203" pitchFamily="34" charset="0"/>
              <a:ea typeface="Lato" panose="020F0502020204030203" pitchFamily="34" charset="0"/>
              <a:cs typeface="Lato" panose="020F0502020204030203" pitchFamily="34" charset="0"/>
            </a:endParaRPr>
          </a:p>
          <a:p>
            <a:pPr marL="228600" indent="-228600">
              <a:spcBef>
                <a:spcPct val="20000"/>
              </a:spcBef>
              <a:buFont typeface="+mj-lt"/>
              <a:buAutoNum type="arabicPeriod"/>
            </a:pPr>
            <a:r>
              <a:rPr lang="en-US" sz="1200" dirty="0">
                <a:latin typeface="Lato" panose="020F0502020204030203" pitchFamily="34" charset="0"/>
                <a:ea typeface="Lato" panose="020F0502020204030203" pitchFamily="34" charset="0"/>
                <a:cs typeface="Lato" panose="020F0502020204030203" pitchFamily="34" charset="0"/>
              </a:rPr>
              <a:t>Help people managers anticipate and address the dynamics of leading a mixed-age team, so that team members of all ages can thrive professionally under the manager’s leadership and their team operates at its highest performance.  </a:t>
            </a:r>
          </a:p>
          <a:p>
            <a:pPr marL="228600" indent="-228600">
              <a:spcBef>
                <a:spcPct val="20000"/>
              </a:spcBef>
              <a:buFont typeface="+mj-lt"/>
              <a:buAutoNum type="arabicPeriod"/>
            </a:pPr>
            <a:r>
              <a:rPr lang="en-US" sz="1200" dirty="0">
                <a:latin typeface="Lato" panose="020F0502020204030203" pitchFamily="34" charset="0"/>
                <a:ea typeface="Lato" panose="020F0502020204030203" pitchFamily="34" charset="0"/>
                <a:cs typeface="Lato" panose="020F0502020204030203" pitchFamily="34" charset="0"/>
              </a:rPr>
              <a:t>Provide a series of experiments each attendee can use to make their team more age-inclusive for all. </a:t>
            </a:r>
          </a:p>
          <a:p>
            <a:pPr marL="228600" indent="-228600">
              <a:spcBef>
                <a:spcPct val="20000"/>
              </a:spcBef>
              <a:buFont typeface="+mj-lt"/>
              <a:buAutoNum type="arabicPeriod"/>
            </a:pPr>
            <a:r>
              <a:rPr lang="en-US" sz="1200" dirty="0">
                <a:latin typeface="Lato" panose="020F0502020204030203" pitchFamily="34" charset="0"/>
                <a:ea typeface="Lato" panose="020F0502020204030203" pitchFamily="34" charset="0"/>
                <a:cs typeface="Lato" panose="020F0502020204030203" pitchFamily="34" charset="0"/>
              </a:rPr>
              <a:t>Identify AARP as a “go-to” organization for information and resources on mixed-age teams for </a:t>
            </a:r>
            <a:r>
              <a:rPr lang="en-US" sz="1200" i="1" dirty="0">
                <a:latin typeface="Lato" panose="020F0502020204030203" pitchFamily="34" charset="0"/>
                <a:ea typeface="Lato" panose="020F0502020204030203" pitchFamily="34" charset="0"/>
                <a:cs typeface="Lato" panose="020F0502020204030203" pitchFamily="34" charset="0"/>
              </a:rPr>
              <a:t>both</a:t>
            </a:r>
            <a:r>
              <a:rPr lang="en-US" sz="1200" dirty="0">
                <a:latin typeface="Lato" panose="020F0502020204030203" pitchFamily="34" charset="0"/>
                <a:ea typeface="Lato" panose="020F0502020204030203" pitchFamily="34" charset="0"/>
                <a:cs typeface="Lato" panose="020F0502020204030203" pitchFamily="34" charset="0"/>
              </a:rPr>
              <a:t> employers and employees. </a:t>
            </a:r>
          </a:p>
          <a:p>
            <a:endParaRPr lang="en-US" sz="1200" b="1" spc="-70" dirty="0">
              <a:solidFill>
                <a:srgbClr val="EF3824"/>
              </a:solidFill>
              <a:latin typeface="Lato" panose="020F0502020204030203" pitchFamily="34" charset="0"/>
              <a:ea typeface="Lato" panose="020F0502020204030203" pitchFamily="34" charset="0"/>
              <a:cs typeface="Lato" panose="020F0502020204030203" pitchFamily="34" charset="0"/>
            </a:endParaRPr>
          </a:p>
          <a:p>
            <a:r>
              <a:rPr lang="en-US" sz="1200" b="1" spc="-70" dirty="0">
                <a:solidFill>
                  <a:srgbClr val="EF3824"/>
                </a:solidFill>
                <a:latin typeface="Lato" panose="020F0502020204030203" pitchFamily="34" charset="0"/>
                <a:ea typeface="Lato" panose="020F0502020204030203" pitchFamily="34" charset="0"/>
                <a:cs typeface="Lato" panose="020F0502020204030203" pitchFamily="34" charset="0"/>
              </a:rPr>
              <a:t>Facilitator preparation: </a:t>
            </a:r>
          </a:p>
          <a:p>
            <a:pPr marL="285750" indent="-285750">
              <a:buFont typeface="Arial" panose="020B0604020202020204" pitchFamily="34" charset="0"/>
              <a:buChar char="•"/>
            </a:pPr>
            <a:r>
              <a:rPr lang="en-US" sz="1200" spc="-70" dirty="0">
                <a:solidFill>
                  <a:srgbClr val="141313"/>
                </a:solidFill>
                <a:latin typeface="Lato" panose="020F0502020204030203" pitchFamily="34" charset="0"/>
                <a:ea typeface="Lato" panose="020F0502020204030203" pitchFamily="34" charset="0"/>
                <a:cs typeface="Lato" panose="020F0502020204030203" pitchFamily="34" charset="0"/>
              </a:rPr>
              <a:t>Review the full </a:t>
            </a:r>
            <a:r>
              <a:rPr lang="en-US" sz="1200" i="1" spc="-70" dirty="0">
                <a:solidFill>
                  <a:srgbClr val="141313"/>
                </a:solidFill>
                <a:latin typeface="Lato" panose="020F0502020204030203" pitchFamily="34" charset="0"/>
                <a:ea typeface="Lato" panose="020F0502020204030203" pitchFamily="34" charset="0"/>
                <a:cs typeface="Lato" panose="020F0502020204030203" pitchFamily="34" charset="0"/>
              </a:rPr>
              <a:t>Manager Toolkit: Leading Mixed Age Teams </a:t>
            </a:r>
            <a:r>
              <a:rPr lang="en-US" sz="1200" spc="-70" dirty="0">
                <a:solidFill>
                  <a:srgbClr val="141313"/>
                </a:solidFill>
                <a:latin typeface="Lato" panose="020F0502020204030203" pitchFamily="34" charset="0"/>
                <a:ea typeface="Lato" panose="020F0502020204030203" pitchFamily="34" charset="0"/>
                <a:cs typeface="Lato" panose="020F0502020204030203" pitchFamily="34" charset="0"/>
              </a:rPr>
              <a:t>at</a:t>
            </a:r>
            <a:r>
              <a:rPr lang="en-US" sz="1200" spc="-70" dirty="0">
                <a:solidFill>
                  <a:schemeClr val="tx1"/>
                </a:solidFill>
                <a:latin typeface="Lato" panose="020F0502020204030203" pitchFamily="34" charset="0"/>
                <a:ea typeface="Lato" panose="020F0502020204030203" pitchFamily="34" charset="0"/>
                <a:cs typeface="Lato" panose="020F0502020204030203" pitchFamily="34" charset="0"/>
              </a:rPr>
              <a:t> </a:t>
            </a:r>
            <a:r>
              <a:rPr lang="en-US" sz="1200" spc="-70" dirty="0">
                <a:solidFill>
                  <a:schemeClr val="tx1"/>
                </a:solidFill>
                <a:latin typeface="Lato" panose="020F0502020204030203" pitchFamily="34" charset="0"/>
                <a:ea typeface="Lato" panose="020F0502020204030203" pitchFamily="34" charset="0"/>
                <a:cs typeface="Lato" panose="020F0502020204030203" pitchFamily="34" charset="0"/>
                <a:hlinkClick r:id="rId3">
                  <a:extLst>
                    <a:ext uri="{A12FA001-AC4F-418D-AE19-62706E023703}">
                      <ahyp:hlinkClr xmlns:ahyp="http://schemas.microsoft.com/office/drawing/2018/hyperlinkcolor" val="tx"/>
                    </a:ext>
                  </a:extLst>
                </a:hlinkClick>
              </a:rPr>
              <a:t>https://employerportal.aarp.org/age-inclusive-workforce/practice-age-inclusive-management/managing-mixed-aged-teams-guide</a:t>
            </a:r>
            <a:r>
              <a:rPr lang="en-US" sz="1200" spc="-70" dirty="0">
                <a:solidFill>
                  <a:schemeClr val="tx1"/>
                </a:solidFill>
                <a:latin typeface="Lato" panose="020F0502020204030203" pitchFamily="34" charset="0"/>
                <a:ea typeface="Lato" panose="020F0502020204030203" pitchFamily="34" charset="0"/>
                <a:cs typeface="Lato" panose="020F0502020204030203" pitchFamily="34" charset="0"/>
              </a:rPr>
              <a:t> </a:t>
            </a:r>
          </a:p>
          <a:p>
            <a:pPr marL="285750" indent="-285750">
              <a:buFont typeface="Arial" panose="020B0604020202020204" pitchFamily="34" charset="0"/>
              <a:buChar char="•"/>
            </a:pPr>
            <a:r>
              <a:rPr lang="en-US" sz="1200" spc="-70" dirty="0">
                <a:solidFill>
                  <a:schemeClr val="tx1"/>
                </a:solidFill>
                <a:latin typeface="Lato" panose="020F0502020204030203" pitchFamily="34" charset="0"/>
                <a:ea typeface="Lato" panose="020F0502020204030203" pitchFamily="34" charset="0"/>
                <a:cs typeface="Lato" panose="020F0502020204030203" pitchFamily="34" charset="0"/>
              </a:rPr>
              <a:t>(Optional, may require creation of a free AARP log in) Review a video that discusses the toolkit at </a:t>
            </a:r>
            <a:r>
              <a:rPr lang="en-US" sz="1200" spc="-70" dirty="0">
                <a:solidFill>
                  <a:schemeClr val="tx1"/>
                </a:solidFill>
                <a:latin typeface="Lato" panose="020F0502020204030203" pitchFamily="34" charset="0"/>
                <a:ea typeface="Lato" panose="020F0502020204030203" pitchFamily="34" charset="0"/>
                <a:cs typeface="Lato" panose="020F0502020204030203" pitchFamily="34" charset="0"/>
                <a:hlinkClick r:id="rId4">
                  <a:extLst>
                    <a:ext uri="{A12FA001-AC4F-418D-AE19-62706E023703}">
                      <ahyp:hlinkClr xmlns:ahyp="http://schemas.microsoft.com/office/drawing/2018/hyperlinkcolor" val="tx"/>
                    </a:ext>
                  </a:extLst>
                </a:hlinkClick>
              </a:rPr>
              <a:t>https://videos.aarp.org/detail/video/6314388966112/a-guide-to-managing-mixed-aged-teams</a:t>
            </a:r>
            <a:endParaRPr lang="en-US" sz="1200" b="1" dirty="0">
              <a:solidFill>
                <a:schemeClr val="tx1"/>
              </a:solidFill>
              <a:latin typeface="Lato" panose="020F0502020204030203" pitchFamily="34" charset="0"/>
              <a:ea typeface="Lato" panose="020F0502020204030203" pitchFamily="34" charset="0"/>
              <a:cs typeface="Lato" panose="020F0502020204030203" pitchFamily="34" charset="0"/>
            </a:endParaRPr>
          </a:p>
          <a:p>
            <a:endParaRPr lang="en-US" sz="1200" b="1" dirty="0">
              <a:solidFill>
                <a:srgbClr val="EF3824"/>
              </a:solidFill>
              <a:latin typeface="Lato" panose="020F0502020204030203" pitchFamily="34" charset="0"/>
              <a:ea typeface="Lato" panose="020F0502020204030203" pitchFamily="34" charset="0"/>
              <a:cs typeface="Lato" panose="020F0502020204030203" pitchFamily="34" charset="0"/>
            </a:endParaRPr>
          </a:p>
          <a:p>
            <a:r>
              <a:rPr lang="en-US" sz="1200" b="1" dirty="0">
                <a:solidFill>
                  <a:srgbClr val="EF3824"/>
                </a:solidFill>
                <a:latin typeface="Lato" panose="020F0502020204030203" pitchFamily="34" charset="0"/>
                <a:ea typeface="Lato" panose="020F0502020204030203" pitchFamily="34" charset="0"/>
                <a:cs typeface="Lato" panose="020F0502020204030203" pitchFamily="34" charset="0"/>
              </a:rPr>
              <a:t>Event overview:</a:t>
            </a:r>
            <a:endParaRPr lang="en-US" sz="1200" dirty="0">
              <a:solidFill>
                <a:srgbClr val="EF3824"/>
              </a:solidFill>
              <a:latin typeface="Lato" panose="020F0502020204030203" pitchFamily="34" charset="0"/>
              <a:ea typeface="Lato" panose="020F0502020204030203" pitchFamily="34" charset="0"/>
              <a:cs typeface="Lato" panose="020F0502020204030203" pitchFamily="34" charset="0"/>
            </a:endParaRPr>
          </a:p>
          <a:p>
            <a:pPr lvl="2" indent="-239363">
              <a:buFont typeface="Arial"/>
              <a:buChar char="•"/>
            </a:pPr>
            <a:r>
              <a:rPr lang="en-US" sz="1200" b="1" dirty="0">
                <a:latin typeface="Lato" panose="020F0502020204030203" pitchFamily="34" charset="0"/>
                <a:ea typeface="Lato" panose="020F0502020204030203" pitchFamily="34" charset="0"/>
                <a:cs typeface="Lato" panose="020F0502020204030203" pitchFamily="34" charset="0"/>
              </a:rPr>
              <a:t>Ideal number of participants: </a:t>
            </a:r>
            <a:r>
              <a:rPr lang="en-US" sz="1200" dirty="0">
                <a:latin typeface="Lato" panose="020F0502020204030203" pitchFamily="34" charset="0"/>
                <a:ea typeface="Lato" panose="020F0502020204030203" pitchFamily="34" charset="0"/>
                <a:cs typeface="Lato" panose="020F0502020204030203" pitchFamily="34" charset="0"/>
              </a:rPr>
              <a:t>5 minimum - unlimited </a:t>
            </a:r>
          </a:p>
          <a:p>
            <a:pPr lvl="2" indent="-239363">
              <a:buFont typeface="Arial"/>
              <a:buChar char="•"/>
            </a:pPr>
            <a:r>
              <a:rPr lang="en-US" sz="1200" b="1" dirty="0">
                <a:latin typeface="Lato" panose="020F0502020204030203" pitchFamily="34" charset="0"/>
                <a:ea typeface="Lato" panose="020F0502020204030203" pitchFamily="34" charset="0"/>
                <a:cs typeface="Lato" panose="020F0502020204030203" pitchFamily="34" charset="0"/>
              </a:rPr>
              <a:t>Target Audience: </a:t>
            </a:r>
            <a:r>
              <a:rPr lang="en-US" sz="1200" dirty="0">
                <a:latin typeface="Lato" panose="020F0502020204030203" pitchFamily="34" charset="0"/>
                <a:ea typeface="Lato" panose="020F0502020204030203" pitchFamily="34" charset="0"/>
                <a:cs typeface="Lato" panose="020F0502020204030203" pitchFamily="34" charset="0"/>
              </a:rPr>
              <a:t>All employees who are </a:t>
            </a:r>
            <a:r>
              <a:rPr lang="en-US" sz="1200" spc="-70" dirty="0">
                <a:solidFill>
                  <a:srgbClr val="000000"/>
                </a:solidFill>
                <a:latin typeface="Lato" panose="020F0502020204030203" pitchFamily="34" charset="0"/>
                <a:ea typeface="Lato" panose="020F0502020204030203" pitchFamily="34" charset="0"/>
                <a:cs typeface="Lato" panose="020F0502020204030203" pitchFamily="34" charset="0"/>
              </a:rPr>
              <a:t>managers of other team members– and “managers of managers.” </a:t>
            </a:r>
          </a:p>
          <a:p>
            <a:pPr lvl="2" indent="-239363">
              <a:buFont typeface="Arial"/>
              <a:buChar char="•"/>
            </a:pPr>
            <a:r>
              <a:rPr lang="en-US" sz="1200" b="1" spc="-70" dirty="0">
                <a:solidFill>
                  <a:srgbClr val="000000"/>
                </a:solidFill>
                <a:latin typeface="Lato" panose="020F0502020204030203" pitchFamily="34" charset="0"/>
                <a:ea typeface="Lato" panose="020F0502020204030203" pitchFamily="34" charset="0"/>
                <a:cs typeface="Lato" panose="020F0502020204030203" pitchFamily="34" charset="0"/>
              </a:rPr>
              <a:t>Potential “hooks” in existing manager training: </a:t>
            </a:r>
            <a:r>
              <a:rPr lang="en-US" sz="1200" spc="-70" dirty="0">
                <a:solidFill>
                  <a:srgbClr val="000000"/>
                </a:solidFill>
                <a:latin typeface="Lato" panose="020F0502020204030203" pitchFamily="34" charset="0"/>
                <a:ea typeface="Lato" panose="020F0502020204030203" pitchFamily="34" charset="0"/>
                <a:cs typeface="Lato" panose="020F0502020204030203" pitchFamily="34" charset="0"/>
              </a:rPr>
              <a:t>Can be incorporated into standard employee onboarding for those who will have direct reports, regular annual manager training, division/ team trainings, professional development plans, and libraries of available learning and development offerings.</a:t>
            </a:r>
          </a:p>
          <a:p>
            <a:pPr lvl="2" indent="-239363">
              <a:buFont typeface="Arial"/>
              <a:buChar char="•"/>
            </a:pPr>
            <a:r>
              <a:rPr lang="en-US" sz="1200" b="1" dirty="0">
                <a:latin typeface="Lato" panose="020F0502020204030203" pitchFamily="34" charset="0"/>
                <a:ea typeface="Lato" panose="020F0502020204030203" pitchFamily="34" charset="0"/>
                <a:cs typeface="Lato" panose="020F0502020204030203" pitchFamily="34" charset="0"/>
              </a:rPr>
              <a:t>Venue/Event Time Considerations: </a:t>
            </a:r>
            <a:r>
              <a:rPr lang="en-US" sz="1200" spc="-70" dirty="0">
                <a:solidFill>
                  <a:srgbClr val="000000"/>
                </a:solidFill>
                <a:latin typeface="Lato" panose="020F0502020204030203" pitchFamily="34" charset="0"/>
                <a:ea typeface="Lato" panose="020F0502020204030203" pitchFamily="34" charset="0"/>
                <a:cs typeface="Lato" panose="020F0502020204030203" pitchFamily="34" charset="0"/>
              </a:rPr>
              <a:t>T</a:t>
            </a:r>
            <a:r>
              <a:rPr lang="en-US" sz="1200" dirty="0">
                <a:latin typeface="Lato" panose="020F0502020204030203" pitchFamily="34" charset="0"/>
                <a:ea typeface="Lato" panose="020F0502020204030203" pitchFamily="34" charset="0"/>
                <a:cs typeface="Lato" panose="020F0502020204030203" pitchFamily="34" charset="0"/>
              </a:rPr>
              <a:t>his can be delivered virtually on the technology platform chosen and provided by the employer host or in person.  Employer host may consider the maximum size or natural “grouping” of participants and choose to host the workshop multiple times. </a:t>
            </a:r>
          </a:p>
          <a:p>
            <a:pPr lvl="2" indent="-239363">
              <a:buFont typeface="Arial"/>
              <a:buChar char="•"/>
            </a:pPr>
            <a:r>
              <a:rPr lang="en-US" sz="1200" b="1" spc="-70" dirty="0">
                <a:solidFill>
                  <a:srgbClr val="000000"/>
                </a:solidFill>
                <a:latin typeface="Lato" panose="020F0502020204030203" pitchFamily="34" charset="0"/>
                <a:ea typeface="Lato" panose="020F0502020204030203" pitchFamily="34" charset="0"/>
                <a:cs typeface="Lato" panose="020F0502020204030203" pitchFamily="34" charset="0"/>
              </a:rPr>
              <a:t>Handouts: </a:t>
            </a:r>
            <a:r>
              <a:rPr lang="en-US" sz="1200" spc="-70" dirty="0">
                <a:solidFill>
                  <a:srgbClr val="000000"/>
                </a:solidFill>
                <a:latin typeface="Lato" panose="020F0502020204030203" pitchFamily="34" charset="0"/>
                <a:ea typeface="Lato" panose="020F0502020204030203" pitchFamily="34" charset="0"/>
                <a:cs typeface="Lato" panose="020F0502020204030203" pitchFamily="34" charset="0"/>
              </a:rPr>
              <a:t>No physical handouts are required, but facilitators can choose to print the worksheets from the toolkit if they are facilitating in person.  All resources are provided in slides at the end of the presentation. </a:t>
            </a:r>
          </a:p>
          <a:p>
            <a:pPr lvl="2" indent="-239363">
              <a:buFont typeface="Arial"/>
              <a:buChar char="•"/>
            </a:pPr>
            <a:r>
              <a:rPr lang="en-US" sz="1200" b="1" spc="-70" dirty="0">
                <a:solidFill>
                  <a:srgbClr val="000000"/>
                </a:solidFill>
                <a:latin typeface="Lato" panose="020F0502020204030203" pitchFamily="34" charset="0"/>
                <a:ea typeface="Lato" panose="020F0502020204030203" pitchFamily="34" charset="0"/>
                <a:cs typeface="Lato" panose="020F0502020204030203" pitchFamily="34" charset="0"/>
              </a:rPr>
              <a:t>Recording: </a:t>
            </a:r>
            <a:r>
              <a:rPr lang="en-US" sz="1200" spc="-70" dirty="0">
                <a:solidFill>
                  <a:srgbClr val="000000"/>
                </a:solidFill>
                <a:latin typeface="Lato" panose="020F0502020204030203" pitchFamily="34" charset="0"/>
                <a:ea typeface="Lato" panose="020F0502020204030203" pitchFamily="34" charset="0"/>
                <a:cs typeface="Lato" panose="020F0502020204030203" pitchFamily="34" charset="0"/>
              </a:rPr>
              <a:t>We do not recommend recording this session, as the knowledge that the session is recorded will likely limit the openness of discussion among the participants. </a:t>
            </a:r>
            <a:r>
              <a:rPr lang="en-US" sz="1200" spc="-70" dirty="0" err="1">
                <a:solidFill>
                  <a:srgbClr val="000000"/>
                </a:solidFill>
                <a:latin typeface="Lato" panose="020F0502020204030203" pitchFamily="34" charset="0"/>
                <a:ea typeface="Lato" panose="020F0502020204030203" pitchFamily="34" charset="0"/>
                <a:cs typeface="Lato" panose="020F0502020204030203" pitchFamily="34" charset="0"/>
              </a:rPr>
              <a:t>Inistead</a:t>
            </a:r>
            <a:r>
              <a:rPr lang="en-US" sz="1200" spc="-70" dirty="0">
                <a:solidFill>
                  <a:srgbClr val="000000"/>
                </a:solidFill>
                <a:latin typeface="Lato" panose="020F0502020204030203" pitchFamily="34" charset="0"/>
                <a:ea typeface="Lato" panose="020F0502020204030203" pitchFamily="34" charset="0"/>
                <a:cs typeface="Lato" panose="020F0502020204030203" pitchFamily="34" charset="0"/>
              </a:rPr>
              <a:t>, offer the workshop in a series of options so that all people managers can find a time to participate live in one session. </a:t>
            </a:r>
          </a:p>
          <a:p>
            <a:pPr lvl="2" indent="-239363">
              <a:buFont typeface="Arial"/>
              <a:buChar char="•"/>
            </a:pPr>
            <a:r>
              <a:rPr lang="en-US" sz="1200" b="1" spc="-70" dirty="0">
                <a:solidFill>
                  <a:srgbClr val="000000"/>
                </a:solidFill>
                <a:latin typeface="Lato" panose="020F0502020204030203" pitchFamily="34" charset="0"/>
                <a:ea typeface="Lato" panose="020F0502020204030203" pitchFamily="34" charset="0"/>
                <a:cs typeface="Lato" panose="020F0502020204030203" pitchFamily="34" charset="0"/>
              </a:rPr>
              <a:t>Complementary Content: </a:t>
            </a:r>
            <a:r>
              <a:rPr lang="en-US" sz="1200" spc="-70" dirty="0">
                <a:solidFill>
                  <a:srgbClr val="000000"/>
                </a:solidFill>
                <a:latin typeface="Lato" panose="020F0502020204030203" pitchFamily="34" charset="0"/>
                <a:ea typeface="Lato" panose="020F0502020204030203" pitchFamily="34" charset="0"/>
                <a:cs typeface="Lato" panose="020F0502020204030203" pitchFamily="34" charset="0"/>
              </a:rPr>
              <a:t>See links in facilitator preparation, and share those directly with participants after the session.</a:t>
            </a:r>
          </a:p>
          <a:p>
            <a:endParaRPr lang="en-US" sz="1200" b="1" spc="-70" dirty="0">
              <a:solidFill>
                <a:srgbClr val="EF3824"/>
              </a:solidFill>
              <a:latin typeface="Lato" panose="020F0502020204030203" pitchFamily="34" charset="0"/>
              <a:ea typeface="Lato" panose="020F0502020204030203" pitchFamily="34" charset="0"/>
              <a:cs typeface="Lato" panose="020F0502020204030203" pitchFamily="34" charset="0"/>
            </a:endParaRPr>
          </a:p>
          <a:p>
            <a:r>
              <a:rPr lang="en-US" sz="1200" b="1" spc="-70" dirty="0">
                <a:solidFill>
                  <a:srgbClr val="EF3824"/>
                </a:solidFill>
                <a:latin typeface="Lato" panose="020F0502020204030203" pitchFamily="34" charset="0"/>
                <a:ea typeface="Lato" panose="020F0502020204030203" pitchFamily="34" charset="0"/>
                <a:cs typeface="Lato" panose="020F0502020204030203" pitchFamily="34" charset="0"/>
              </a:rPr>
              <a:t>About this Presentation: </a:t>
            </a:r>
            <a:endParaRPr lang="en-US" sz="1200" spc="-70" dirty="0">
              <a:solidFill>
                <a:srgbClr val="EF3824"/>
              </a:solidFill>
              <a:latin typeface="Lato" panose="020F0502020204030203" pitchFamily="34" charset="0"/>
              <a:ea typeface="Lato" panose="020F0502020204030203" pitchFamily="34" charset="0"/>
              <a:cs typeface="Lato" panose="020F0502020204030203" pitchFamily="34" charset="0"/>
            </a:endParaRPr>
          </a:p>
          <a:p>
            <a:pPr lvl="1" indent="-239363">
              <a:buFont typeface="Arial"/>
              <a:buChar char="•"/>
            </a:pPr>
            <a:r>
              <a:rPr lang="en-US" sz="1200" spc="-70" dirty="0">
                <a:solidFill>
                  <a:srgbClr val="141313"/>
                </a:solidFill>
                <a:latin typeface="Lato" panose="020F0502020204030203" pitchFamily="34" charset="0"/>
                <a:ea typeface="Lato" panose="020F0502020204030203" pitchFamily="34" charset="0"/>
                <a:cs typeface="Lato" panose="020F0502020204030203" pitchFamily="34" charset="0"/>
              </a:rPr>
              <a:t>This presentation is designed to be flexibly delivered in a 90-minute timeframe, including time to gather, take breaks and wrap up. </a:t>
            </a:r>
          </a:p>
          <a:p>
            <a:pPr lvl="1" indent="-239363">
              <a:buFont typeface="Arial"/>
              <a:buChar char="•"/>
            </a:pPr>
            <a:r>
              <a:rPr lang="en-US" sz="1200" spc="-70" dirty="0">
                <a:solidFill>
                  <a:srgbClr val="141313"/>
                </a:solidFill>
                <a:latin typeface="Lato" panose="020F0502020204030203" pitchFamily="34" charset="0"/>
                <a:ea typeface="Lato" panose="020F0502020204030203" pitchFamily="34" charset="0"/>
                <a:cs typeface="Lato" panose="020F0502020204030203" pitchFamily="34" charset="0"/>
              </a:rPr>
              <a:t>Please download your own copy, hide the presenter bio slides you will not be using, update your own speaker bio slide, and modify speaker notes as needed for the purposes of your event. </a:t>
            </a:r>
          </a:p>
        </p:txBody>
      </p:sp>
    </p:spTree>
    <p:extLst>
      <p:ext uri="{BB962C8B-B14F-4D97-AF65-F5344CB8AC3E}">
        <p14:creationId xmlns:p14="http://schemas.microsoft.com/office/powerpoint/2010/main" val="3716833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2344400" cy="7315200"/>
            <a:chOff x="0" y="0"/>
            <a:chExt cx="12344400" cy="7315200"/>
          </a:xfrm>
        </p:grpSpPr>
        <p:sp>
          <p:nvSpPr>
            <p:cNvPr id="3" name="object 3"/>
            <p:cNvSpPr/>
            <p:nvPr/>
          </p:nvSpPr>
          <p:spPr>
            <a:xfrm>
              <a:off x="0" y="0"/>
              <a:ext cx="3543300" cy="7315200"/>
            </a:xfrm>
            <a:custGeom>
              <a:avLst/>
              <a:gdLst/>
              <a:ahLst/>
              <a:cxnLst/>
              <a:rect l="l" t="t" r="r" b="b"/>
              <a:pathLst>
                <a:path w="3543300" h="7315200">
                  <a:moveTo>
                    <a:pt x="3543300" y="0"/>
                  </a:moveTo>
                  <a:lnTo>
                    <a:pt x="0" y="0"/>
                  </a:lnTo>
                  <a:lnTo>
                    <a:pt x="0" y="7315200"/>
                  </a:lnTo>
                  <a:lnTo>
                    <a:pt x="3543300" y="7315200"/>
                  </a:lnTo>
                  <a:lnTo>
                    <a:pt x="3543300" y="0"/>
                  </a:lnTo>
                  <a:close/>
                </a:path>
              </a:pathLst>
            </a:custGeom>
            <a:solidFill>
              <a:srgbClr val="EF3824"/>
            </a:solidFill>
          </p:spPr>
          <p:txBody>
            <a:bodyPr wrap="square" lIns="0" tIns="0" rIns="0" bIns="0" rtlCol="0"/>
            <a:lstStyle/>
            <a:p>
              <a:endParaRPr/>
            </a:p>
          </p:txBody>
        </p:sp>
        <p:sp>
          <p:nvSpPr>
            <p:cNvPr id="4" name="object 4"/>
            <p:cNvSpPr/>
            <p:nvPr/>
          </p:nvSpPr>
          <p:spPr>
            <a:xfrm>
              <a:off x="603504" y="457200"/>
              <a:ext cx="11741150" cy="6400800"/>
            </a:xfrm>
            <a:custGeom>
              <a:avLst/>
              <a:gdLst/>
              <a:ahLst/>
              <a:cxnLst/>
              <a:rect l="l" t="t" r="r" b="b"/>
              <a:pathLst>
                <a:path w="11741150" h="6400800">
                  <a:moveTo>
                    <a:pt x="11740896" y="0"/>
                  </a:moveTo>
                  <a:lnTo>
                    <a:pt x="342900" y="0"/>
                  </a:lnTo>
                  <a:lnTo>
                    <a:pt x="296369" y="3130"/>
                  </a:lnTo>
                  <a:lnTo>
                    <a:pt x="251742" y="12248"/>
                  </a:lnTo>
                  <a:lnTo>
                    <a:pt x="209426" y="26946"/>
                  </a:lnTo>
                  <a:lnTo>
                    <a:pt x="169830" y="46815"/>
                  </a:lnTo>
                  <a:lnTo>
                    <a:pt x="133362" y="71446"/>
                  </a:lnTo>
                  <a:lnTo>
                    <a:pt x="100431" y="100431"/>
                  </a:lnTo>
                  <a:lnTo>
                    <a:pt x="71446" y="133362"/>
                  </a:lnTo>
                  <a:lnTo>
                    <a:pt x="46815" y="169830"/>
                  </a:lnTo>
                  <a:lnTo>
                    <a:pt x="26946" y="209426"/>
                  </a:lnTo>
                  <a:lnTo>
                    <a:pt x="12248" y="251742"/>
                  </a:lnTo>
                  <a:lnTo>
                    <a:pt x="3130" y="296369"/>
                  </a:lnTo>
                  <a:lnTo>
                    <a:pt x="0" y="342900"/>
                  </a:lnTo>
                  <a:lnTo>
                    <a:pt x="0" y="6057900"/>
                  </a:lnTo>
                  <a:lnTo>
                    <a:pt x="3130" y="6104430"/>
                  </a:lnTo>
                  <a:lnTo>
                    <a:pt x="12248" y="6149057"/>
                  </a:lnTo>
                  <a:lnTo>
                    <a:pt x="26946" y="6191373"/>
                  </a:lnTo>
                  <a:lnTo>
                    <a:pt x="46815" y="6230969"/>
                  </a:lnTo>
                  <a:lnTo>
                    <a:pt x="71446" y="6267437"/>
                  </a:lnTo>
                  <a:lnTo>
                    <a:pt x="100431" y="6300368"/>
                  </a:lnTo>
                  <a:lnTo>
                    <a:pt x="133362" y="6329353"/>
                  </a:lnTo>
                  <a:lnTo>
                    <a:pt x="169830" y="6353984"/>
                  </a:lnTo>
                  <a:lnTo>
                    <a:pt x="209426" y="6373853"/>
                  </a:lnTo>
                  <a:lnTo>
                    <a:pt x="251742" y="6388551"/>
                  </a:lnTo>
                  <a:lnTo>
                    <a:pt x="296369" y="6397669"/>
                  </a:lnTo>
                  <a:lnTo>
                    <a:pt x="342900" y="6400800"/>
                  </a:lnTo>
                  <a:lnTo>
                    <a:pt x="11740896" y="6400800"/>
                  </a:lnTo>
                  <a:lnTo>
                    <a:pt x="11740896" y="0"/>
                  </a:lnTo>
                  <a:close/>
                </a:path>
              </a:pathLst>
            </a:custGeom>
            <a:solidFill>
              <a:srgbClr val="E6E7E8"/>
            </a:solidFill>
          </p:spPr>
          <p:txBody>
            <a:bodyPr wrap="square" lIns="0" tIns="0" rIns="0" bIns="0" rtlCol="0"/>
            <a:lstStyle/>
            <a:p>
              <a:endParaRPr/>
            </a:p>
          </p:txBody>
        </p:sp>
      </p:grpSp>
      <p:sp>
        <p:nvSpPr>
          <p:cNvPr id="5" name="object 5"/>
          <p:cNvSpPr txBox="1">
            <a:spLocks noGrp="1"/>
          </p:cNvSpPr>
          <p:nvPr>
            <p:ph type="title"/>
          </p:nvPr>
        </p:nvSpPr>
        <p:spPr>
          <a:xfrm>
            <a:off x="444500" y="442094"/>
            <a:ext cx="12052300" cy="917419"/>
          </a:xfrm>
          <a:prstGeom prst="rect">
            <a:avLst/>
          </a:prstGeom>
        </p:spPr>
        <p:txBody>
          <a:bodyPr vert="horz" wrap="square" lIns="0" tIns="359906" rIns="0" bIns="0" rtlCol="0">
            <a:spAutoFit/>
          </a:bodyPr>
          <a:lstStyle/>
          <a:p>
            <a:pPr marL="780415">
              <a:lnSpc>
                <a:spcPct val="100000"/>
              </a:lnSpc>
              <a:spcBef>
                <a:spcPts val="100"/>
              </a:spcBef>
            </a:pPr>
            <a:r>
              <a:rPr lang="en-US" sz="3600" spc="50" dirty="0"/>
              <a:t>Strategic value of a mixed-age teams</a:t>
            </a:r>
            <a:endParaRPr sz="3600" dirty="0"/>
          </a:p>
        </p:txBody>
      </p:sp>
      <p:sp>
        <p:nvSpPr>
          <p:cNvPr id="6" name="object 6"/>
          <p:cNvSpPr txBox="1">
            <a:spLocks noGrp="1"/>
          </p:cNvSpPr>
          <p:nvPr>
            <p:ph type="body" idx="1"/>
          </p:nvPr>
        </p:nvSpPr>
        <p:spPr>
          <a:xfrm>
            <a:off x="1219201" y="2438400"/>
            <a:ext cx="5334000" cy="1806392"/>
          </a:xfrm>
          <a:prstGeom prst="rect">
            <a:avLst/>
          </a:prstGeom>
        </p:spPr>
        <p:txBody>
          <a:bodyPr vert="horz" wrap="square" lIns="0" tIns="45720" rIns="0" bIns="0" rtlCol="0">
            <a:spAutoFit/>
          </a:bodyPr>
          <a:lstStyle/>
          <a:p>
            <a:pPr marL="12700" marR="5080">
              <a:lnSpc>
                <a:spcPts val="2800"/>
              </a:lnSpc>
              <a:spcBef>
                <a:spcPts val="100"/>
              </a:spcBef>
            </a:pPr>
            <a:r>
              <a:rPr lang="en-US" sz="2000" b="0" dirty="0">
                <a:solidFill>
                  <a:schemeClr val="tx1"/>
                </a:solidFill>
                <a:latin typeface="Lato"/>
                <a:cs typeface="Lato"/>
              </a:rPr>
              <a:t>“Employers who can successfully combine the talents and diverse outlooks of their employees — whatever their age — generally find that their workforce is enriched and more productive as a result,” according to the OECD.”</a:t>
            </a:r>
            <a:r>
              <a:rPr lang="en-US" sz="2000" b="0" baseline="30000" dirty="0">
                <a:solidFill>
                  <a:schemeClr val="tx1"/>
                </a:solidFill>
                <a:latin typeface="Lato"/>
                <a:cs typeface="Lato"/>
              </a:rPr>
              <a:t>2</a:t>
            </a:r>
            <a:endParaRPr lang="en-US" sz="2000" b="0" dirty="0">
              <a:solidFill>
                <a:schemeClr val="tx1"/>
              </a:solidFill>
              <a:latin typeface="Lato"/>
              <a:cs typeface="Lato"/>
            </a:endParaRPr>
          </a:p>
        </p:txBody>
      </p:sp>
      <p:sp>
        <p:nvSpPr>
          <p:cNvPr id="9" name="object 6">
            <a:extLst>
              <a:ext uri="{FF2B5EF4-FFF2-40B4-BE49-F238E27FC236}">
                <a16:creationId xmlns:a16="http://schemas.microsoft.com/office/drawing/2014/main" id="{ECE982EA-C384-FE27-7AB1-8925019469A6}"/>
              </a:ext>
            </a:extLst>
          </p:cNvPr>
          <p:cNvSpPr txBox="1"/>
          <p:nvPr/>
        </p:nvSpPr>
        <p:spPr>
          <a:xfrm>
            <a:off x="3810000" y="6950352"/>
            <a:ext cx="8547100" cy="315471"/>
          </a:xfrm>
          <a:prstGeom prst="rect">
            <a:avLst/>
          </a:prstGeom>
        </p:spPr>
        <p:txBody>
          <a:bodyPr vert="horz" wrap="square" lIns="0" tIns="12700" rIns="0" bIns="0" rtlCol="0">
            <a:spAutoFit/>
          </a:bodyPr>
          <a:lstStyle/>
          <a:p>
            <a:pPr marL="12700">
              <a:spcBef>
                <a:spcPts val="100"/>
              </a:spcBef>
            </a:pPr>
            <a:r>
              <a:rPr lang="en-US" sz="600" b="1" dirty="0">
                <a:solidFill>
                  <a:srgbClr val="231F20"/>
                </a:solidFill>
                <a:latin typeface="Lato"/>
                <a:cs typeface="Lato"/>
              </a:rPr>
              <a:t>Sources: 1 AARP Global Employer Survey 2020</a:t>
            </a:r>
            <a:endParaRPr lang="en-US" sz="600" b="1" dirty="0">
              <a:solidFill>
                <a:schemeClr val="tx1"/>
              </a:solidFill>
              <a:latin typeface="Lato"/>
              <a:cs typeface="Lato"/>
            </a:endParaRPr>
          </a:p>
          <a:p>
            <a:pPr marL="12700">
              <a:spcBef>
                <a:spcPts val="100"/>
              </a:spcBef>
            </a:pPr>
            <a:r>
              <a:rPr lang="en-US" sz="600" b="1" dirty="0">
                <a:solidFill>
                  <a:schemeClr val="tx1"/>
                </a:solidFill>
                <a:latin typeface="Lato"/>
                <a:cs typeface="Lato"/>
              </a:rPr>
              <a:t>2 </a:t>
            </a:r>
            <a:r>
              <a:rPr lang="en-US" sz="600" b="1" dirty="0">
                <a:solidFill>
                  <a:schemeClr val="tx1"/>
                </a:solidFill>
                <a:latin typeface="Lato"/>
                <a:cs typeface="Lato"/>
                <a:hlinkClick r:id="rId3">
                  <a:extLst>
                    <a:ext uri="{A12FA001-AC4F-418D-AE19-62706E023703}">
                      <ahyp:hlinkClr xmlns:ahyp="http://schemas.microsoft.com/office/drawing/2018/hyperlinkcolor" val="tx"/>
                    </a:ext>
                  </a:extLst>
                </a:hlinkClick>
              </a:rPr>
              <a:t>https://www.oecd-ilibrary.org/docserver/59752153-en.pdf?expires=1636142224&amp;id=id&amp;accname=guest&amp;check</a:t>
            </a:r>
            <a:r>
              <a:rPr lang="en-US" sz="600" b="1" dirty="0">
                <a:solidFill>
                  <a:schemeClr val="tx1"/>
                </a:solidFill>
                <a:latin typeface="Lato"/>
                <a:cs typeface="Lato"/>
              </a:rPr>
              <a:t> </a:t>
            </a:r>
          </a:p>
          <a:p>
            <a:pPr marL="12700">
              <a:spcBef>
                <a:spcPts val="100"/>
              </a:spcBef>
            </a:pPr>
            <a:r>
              <a:rPr lang="en-US" sz="600" b="1" dirty="0">
                <a:solidFill>
                  <a:schemeClr val="tx1"/>
                </a:solidFill>
                <a:latin typeface="Lato"/>
                <a:cs typeface="Lato"/>
              </a:rPr>
              <a:t>3 </a:t>
            </a:r>
            <a:r>
              <a:rPr lang="en-US" sz="600" b="1" dirty="0">
                <a:solidFill>
                  <a:schemeClr val="tx1"/>
                </a:solidFill>
                <a:latin typeface="Lato"/>
                <a:cs typeface="Lato"/>
                <a:hlinkClick r:id="rId3">
                  <a:extLst>
                    <a:ext uri="{A12FA001-AC4F-418D-AE19-62706E023703}">
                      <ahyp:hlinkClr xmlns:ahyp="http://schemas.microsoft.com/office/drawing/2018/hyperlinkcolor" val="tx"/>
                    </a:ext>
                  </a:extLst>
                </a:hlinkClick>
              </a:rPr>
              <a:t>https://www.oecd-ilibrary.org/docserver/59752153-en.pdf?expires=1636142224&amp;id=id&amp;accname=guest&amp;check</a:t>
            </a:r>
            <a:r>
              <a:rPr lang="en-US" sz="600" b="1" dirty="0">
                <a:solidFill>
                  <a:schemeClr val="tx1"/>
                </a:solidFill>
                <a:latin typeface="Lato"/>
                <a:cs typeface="Lato"/>
              </a:rPr>
              <a:t>  </a:t>
            </a:r>
            <a:endParaRPr sz="600" dirty="0">
              <a:solidFill>
                <a:schemeClr val="tx1"/>
              </a:solidFill>
              <a:latin typeface="Lato"/>
              <a:cs typeface="Lato"/>
            </a:endParaRPr>
          </a:p>
        </p:txBody>
      </p:sp>
      <p:pic>
        <p:nvPicPr>
          <p:cNvPr id="8" name="Picture 7" descr="A group of people standing together&#10;&#10;Description automatically generated">
            <a:extLst>
              <a:ext uri="{FF2B5EF4-FFF2-40B4-BE49-F238E27FC236}">
                <a16:creationId xmlns:a16="http://schemas.microsoft.com/office/drawing/2014/main" id="{556E3FCF-DCCD-A468-B1D9-AA2CB79899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78947" y="4376907"/>
            <a:ext cx="4387850" cy="2389709"/>
          </a:xfrm>
          <a:prstGeom prst="rect">
            <a:avLst/>
          </a:prstGeom>
        </p:spPr>
      </p:pic>
      <p:sp>
        <p:nvSpPr>
          <p:cNvPr id="12" name="object 6">
            <a:extLst>
              <a:ext uri="{FF2B5EF4-FFF2-40B4-BE49-F238E27FC236}">
                <a16:creationId xmlns:a16="http://schemas.microsoft.com/office/drawing/2014/main" id="{01860B7F-46CE-EE8D-BAA1-B064E80E736F}"/>
              </a:ext>
            </a:extLst>
          </p:cNvPr>
          <p:cNvSpPr txBox="1">
            <a:spLocks/>
          </p:cNvSpPr>
          <p:nvPr/>
        </p:nvSpPr>
        <p:spPr>
          <a:xfrm>
            <a:off x="1243209" y="1628797"/>
            <a:ext cx="10674476" cy="477054"/>
          </a:xfrm>
          <a:prstGeom prst="rect">
            <a:avLst/>
          </a:prstGeom>
        </p:spPr>
        <p:txBody>
          <a:bodyPr vert="horz" wrap="square" lIns="0" tIns="45720" rIns="0" bIns="0" rtlCol="0">
            <a:spAutoFit/>
          </a:bodyPr>
          <a:lstStyle>
            <a:lvl1pPr marL="0">
              <a:defRPr sz="3500" b="1" i="0">
                <a:solidFill>
                  <a:srgbClr val="EF3824"/>
                </a:solidFill>
                <a:latin typeface="Lato Black"/>
                <a:ea typeface="+mn-ea"/>
                <a:cs typeface="Lato Black"/>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12700">
              <a:spcBef>
                <a:spcPts val="360"/>
              </a:spcBef>
              <a:spcAft>
                <a:spcPts val="600"/>
              </a:spcAft>
            </a:pPr>
            <a:r>
              <a:rPr lang="en-US" sz="2800" dirty="0">
                <a:latin typeface="Lato"/>
                <a:cs typeface="Lato"/>
              </a:rPr>
              <a:t>A value creation strategy hiding in plain sight</a:t>
            </a:r>
            <a:endParaRPr lang="en-US" sz="2000" b="0" dirty="0">
              <a:solidFill>
                <a:srgbClr val="231F20"/>
              </a:solidFill>
              <a:latin typeface="Lato"/>
              <a:cs typeface="Lato"/>
            </a:endParaRPr>
          </a:p>
        </p:txBody>
      </p:sp>
      <p:sp>
        <p:nvSpPr>
          <p:cNvPr id="19" name="object 6">
            <a:extLst>
              <a:ext uri="{FF2B5EF4-FFF2-40B4-BE49-F238E27FC236}">
                <a16:creationId xmlns:a16="http://schemas.microsoft.com/office/drawing/2014/main" id="{F948B1F9-7BA3-C570-1798-7877D29B5123}"/>
              </a:ext>
            </a:extLst>
          </p:cNvPr>
          <p:cNvSpPr txBox="1">
            <a:spLocks/>
          </p:cNvSpPr>
          <p:nvPr/>
        </p:nvSpPr>
        <p:spPr>
          <a:xfrm>
            <a:off x="7696200" y="2453252"/>
            <a:ext cx="3810000" cy="1806392"/>
          </a:xfrm>
          <a:prstGeom prst="rect">
            <a:avLst/>
          </a:prstGeom>
        </p:spPr>
        <p:txBody>
          <a:bodyPr vert="horz" wrap="square" lIns="0" tIns="45720" rIns="0" bIns="0" rtlCol="0">
            <a:spAutoFit/>
          </a:bodyPr>
          <a:lstStyle>
            <a:lvl1pPr marL="0">
              <a:defRPr sz="3500" b="1" i="0">
                <a:solidFill>
                  <a:srgbClr val="EF3824"/>
                </a:solidFill>
                <a:latin typeface="Lato Black"/>
                <a:ea typeface="+mn-ea"/>
                <a:cs typeface="Lato Black"/>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12700" marR="5080">
              <a:lnSpc>
                <a:spcPts val="2800"/>
              </a:lnSpc>
              <a:spcBef>
                <a:spcPts val="100"/>
              </a:spcBef>
            </a:pPr>
            <a:r>
              <a:rPr lang="en-US" sz="2000" b="0" dirty="0">
                <a:solidFill>
                  <a:schemeClr val="tx1"/>
                </a:solidFill>
                <a:latin typeface="Lato"/>
                <a:cs typeface="Lato"/>
              </a:rPr>
              <a:t>“Reaping these benefits will require putting in place tailored support at all ages and strengthening collaboration between generations.”</a:t>
            </a:r>
            <a:r>
              <a:rPr lang="en-US" sz="2000" b="0" baseline="30000" dirty="0">
                <a:solidFill>
                  <a:schemeClr val="tx1"/>
                </a:solidFill>
                <a:latin typeface="Lato"/>
                <a:cs typeface="Lato"/>
              </a:rPr>
              <a:t>3</a:t>
            </a:r>
          </a:p>
        </p:txBody>
      </p:sp>
    </p:spTree>
    <p:extLst>
      <p:ext uri="{BB962C8B-B14F-4D97-AF65-F5344CB8AC3E}">
        <p14:creationId xmlns:p14="http://schemas.microsoft.com/office/powerpoint/2010/main" val="20568480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2344400" cy="7315200"/>
            <a:chOff x="0" y="0"/>
            <a:chExt cx="12344400" cy="7315200"/>
          </a:xfrm>
        </p:grpSpPr>
        <p:sp>
          <p:nvSpPr>
            <p:cNvPr id="3" name="object 3"/>
            <p:cNvSpPr/>
            <p:nvPr/>
          </p:nvSpPr>
          <p:spPr>
            <a:xfrm>
              <a:off x="0" y="0"/>
              <a:ext cx="3543300" cy="7315200"/>
            </a:xfrm>
            <a:custGeom>
              <a:avLst/>
              <a:gdLst/>
              <a:ahLst/>
              <a:cxnLst/>
              <a:rect l="l" t="t" r="r" b="b"/>
              <a:pathLst>
                <a:path w="3543300" h="7315200">
                  <a:moveTo>
                    <a:pt x="3543300" y="0"/>
                  </a:moveTo>
                  <a:lnTo>
                    <a:pt x="0" y="0"/>
                  </a:lnTo>
                  <a:lnTo>
                    <a:pt x="0" y="7315200"/>
                  </a:lnTo>
                  <a:lnTo>
                    <a:pt x="3543300" y="7315200"/>
                  </a:lnTo>
                  <a:lnTo>
                    <a:pt x="3543300" y="0"/>
                  </a:lnTo>
                  <a:close/>
                </a:path>
              </a:pathLst>
            </a:custGeom>
            <a:solidFill>
              <a:srgbClr val="EF3824"/>
            </a:solidFill>
          </p:spPr>
          <p:txBody>
            <a:bodyPr wrap="square" lIns="0" tIns="0" rIns="0" bIns="0" rtlCol="0"/>
            <a:lstStyle/>
            <a:p>
              <a:endParaRPr/>
            </a:p>
          </p:txBody>
        </p:sp>
        <p:sp>
          <p:nvSpPr>
            <p:cNvPr id="4" name="object 4"/>
            <p:cNvSpPr/>
            <p:nvPr/>
          </p:nvSpPr>
          <p:spPr>
            <a:xfrm>
              <a:off x="603504" y="457200"/>
              <a:ext cx="11741150" cy="6400800"/>
            </a:xfrm>
            <a:custGeom>
              <a:avLst/>
              <a:gdLst/>
              <a:ahLst/>
              <a:cxnLst/>
              <a:rect l="l" t="t" r="r" b="b"/>
              <a:pathLst>
                <a:path w="11741150" h="6400800">
                  <a:moveTo>
                    <a:pt x="11740896" y="0"/>
                  </a:moveTo>
                  <a:lnTo>
                    <a:pt x="342900" y="0"/>
                  </a:lnTo>
                  <a:lnTo>
                    <a:pt x="296369" y="3130"/>
                  </a:lnTo>
                  <a:lnTo>
                    <a:pt x="251742" y="12248"/>
                  </a:lnTo>
                  <a:lnTo>
                    <a:pt x="209426" y="26946"/>
                  </a:lnTo>
                  <a:lnTo>
                    <a:pt x="169830" y="46815"/>
                  </a:lnTo>
                  <a:lnTo>
                    <a:pt x="133362" y="71446"/>
                  </a:lnTo>
                  <a:lnTo>
                    <a:pt x="100431" y="100431"/>
                  </a:lnTo>
                  <a:lnTo>
                    <a:pt x="71446" y="133362"/>
                  </a:lnTo>
                  <a:lnTo>
                    <a:pt x="46815" y="169830"/>
                  </a:lnTo>
                  <a:lnTo>
                    <a:pt x="26946" y="209426"/>
                  </a:lnTo>
                  <a:lnTo>
                    <a:pt x="12248" y="251742"/>
                  </a:lnTo>
                  <a:lnTo>
                    <a:pt x="3130" y="296369"/>
                  </a:lnTo>
                  <a:lnTo>
                    <a:pt x="0" y="342900"/>
                  </a:lnTo>
                  <a:lnTo>
                    <a:pt x="0" y="6057900"/>
                  </a:lnTo>
                  <a:lnTo>
                    <a:pt x="3130" y="6104430"/>
                  </a:lnTo>
                  <a:lnTo>
                    <a:pt x="12248" y="6149057"/>
                  </a:lnTo>
                  <a:lnTo>
                    <a:pt x="26946" y="6191373"/>
                  </a:lnTo>
                  <a:lnTo>
                    <a:pt x="46815" y="6230969"/>
                  </a:lnTo>
                  <a:lnTo>
                    <a:pt x="71446" y="6267437"/>
                  </a:lnTo>
                  <a:lnTo>
                    <a:pt x="100431" y="6300368"/>
                  </a:lnTo>
                  <a:lnTo>
                    <a:pt x="133362" y="6329353"/>
                  </a:lnTo>
                  <a:lnTo>
                    <a:pt x="169830" y="6353984"/>
                  </a:lnTo>
                  <a:lnTo>
                    <a:pt x="209426" y="6373853"/>
                  </a:lnTo>
                  <a:lnTo>
                    <a:pt x="251742" y="6388551"/>
                  </a:lnTo>
                  <a:lnTo>
                    <a:pt x="296369" y="6397669"/>
                  </a:lnTo>
                  <a:lnTo>
                    <a:pt x="342900" y="6400800"/>
                  </a:lnTo>
                  <a:lnTo>
                    <a:pt x="11740896" y="6400800"/>
                  </a:lnTo>
                  <a:lnTo>
                    <a:pt x="11740896" y="0"/>
                  </a:lnTo>
                  <a:close/>
                </a:path>
              </a:pathLst>
            </a:custGeom>
            <a:solidFill>
              <a:srgbClr val="E6E7E8"/>
            </a:solidFill>
          </p:spPr>
          <p:txBody>
            <a:bodyPr wrap="square" lIns="0" tIns="0" rIns="0" bIns="0" rtlCol="0"/>
            <a:lstStyle/>
            <a:p>
              <a:endParaRPr/>
            </a:p>
          </p:txBody>
        </p:sp>
      </p:grpSp>
      <p:sp>
        <p:nvSpPr>
          <p:cNvPr id="5" name="object 5"/>
          <p:cNvSpPr txBox="1">
            <a:spLocks noGrp="1"/>
          </p:cNvSpPr>
          <p:nvPr>
            <p:ph type="title"/>
          </p:nvPr>
        </p:nvSpPr>
        <p:spPr>
          <a:prstGeom prst="rect">
            <a:avLst/>
          </a:prstGeom>
        </p:spPr>
        <p:txBody>
          <a:bodyPr vert="horz" wrap="square" lIns="0" tIns="359906" rIns="0" bIns="0" rtlCol="0">
            <a:spAutoFit/>
          </a:bodyPr>
          <a:lstStyle/>
          <a:p>
            <a:pPr marL="780415">
              <a:lnSpc>
                <a:spcPct val="100000"/>
              </a:lnSpc>
              <a:spcBef>
                <a:spcPts val="100"/>
              </a:spcBef>
            </a:pPr>
            <a:r>
              <a:rPr lang="en-US" sz="3600" spc="50" dirty="0"/>
              <a:t>The business case for mixed-age teams</a:t>
            </a:r>
            <a:endParaRPr sz="3600" dirty="0"/>
          </a:p>
        </p:txBody>
      </p:sp>
      <p:sp>
        <p:nvSpPr>
          <p:cNvPr id="6" name="object 6"/>
          <p:cNvSpPr txBox="1">
            <a:spLocks noGrp="1"/>
          </p:cNvSpPr>
          <p:nvPr>
            <p:ph type="body" idx="1"/>
          </p:nvPr>
        </p:nvSpPr>
        <p:spPr>
          <a:xfrm>
            <a:off x="1212597" y="1484898"/>
            <a:ext cx="6712203" cy="4507131"/>
          </a:xfrm>
          <a:prstGeom prst="rect">
            <a:avLst/>
          </a:prstGeom>
        </p:spPr>
        <p:txBody>
          <a:bodyPr vert="horz" wrap="square" lIns="0" tIns="45720" rIns="0" bIns="0" rtlCol="0">
            <a:spAutoFit/>
          </a:bodyPr>
          <a:lstStyle/>
          <a:p>
            <a:pPr marL="12700">
              <a:lnSpc>
                <a:spcPct val="100000"/>
              </a:lnSpc>
              <a:spcBef>
                <a:spcPts val="360"/>
              </a:spcBef>
              <a:spcAft>
                <a:spcPts val="600"/>
              </a:spcAft>
            </a:pPr>
            <a:r>
              <a:rPr lang="en-US" sz="2800" dirty="0">
                <a:latin typeface="Lato"/>
                <a:cs typeface="Lato"/>
              </a:rPr>
              <a:t>Age diversity improves team performance</a:t>
            </a:r>
            <a:endParaRPr sz="2800" dirty="0">
              <a:latin typeface="Lato"/>
              <a:cs typeface="Lato"/>
            </a:endParaRPr>
          </a:p>
          <a:p>
            <a:pPr marL="12700" marR="5080">
              <a:lnSpc>
                <a:spcPts val="2800"/>
              </a:lnSpc>
              <a:spcBef>
                <a:spcPts val="100"/>
              </a:spcBef>
            </a:pPr>
            <a:r>
              <a:rPr lang="en-US" sz="2000" b="0" dirty="0">
                <a:solidFill>
                  <a:srgbClr val="231F20"/>
                </a:solidFill>
                <a:latin typeface="Lato"/>
                <a:cs typeface="Lato"/>
              </a:rPr>
              <a:t>Research has shown that mixed-age teams perform better than homogenous-aged teams:</a:t>
            </a:r>
          </a:p>
          <a:p>
            <a:pPr marL="355600" marR="5080" indent="-342900">
              <a:lnSpc>
                <a:spcPts val="2800"/>
              </a:lnSpc>
              <a:spcBef>
                <a:spcPts val="100"/>
              </a:spcBef>
              <a:buFont typeface="Wingdings" panose="05000000000000000000" pitchFamily="2" charset="2"/>
              <a:buChar char="§"/>
            </a:pPr>
            <a:r>
              <a:rPr lang="en-US" sz="2000" b="0" dirty="0">
                <a:solidFill>
                  <a:srgbClr val="231F20"/>
                </a:solidFill>
                <a:latin typeface="Lato"/>
                <a:cs typeface="Lato"/>
              </a:rPr>
              <a:t>In companies that utilized mixed-age work teams, the relative productivity of both older </a:t>
            </a:r>
            <a:r>
              <a:rPr lang="en-US" sz="2000" b="0" i="1" dirty="0">
                <a:solidFill>
                  <a:srgbClr val="231F20"/>
                </a:solidFill>
                <a:latin typeface="Lato"/>
                <a:cs typeface="Lato"/>
              </a:rPr>
              <a:t>and</a:t>
            </a:r>
            <a:r>
              <a:rPr lang="en-US" sz="2000" b="0" dirty="0">
                <a:solidFill>
                  <a:srgbClr val="231F20"/>
                </a:solidFill>
                <a:latin typeface="Lato"/>
                <a:cs typeface="Lato"/>
              </a:rPr>
              <a:t> younger workers was higher than in companies that did not use mixed-age teams.</a:t>
            </a:r>
          </a:p>
          <a:p>
            <a:pPr marL="355600" marR="5080" indent="-342900" algn="l">
              <a:lnSpc>
                <a:spcPts val="2800"/>
              </a:lnSpc>
              <a:spcBef>
                <a:spcPts val="100"/>
              </a:spcBef>
              <a:buFont typeface="Wingdings" panose="05000000000000000000" pitchFamily="2" charset="2"/>
              <a:buChar char="§"/>
            </a:pPr>
            <a:r>
              <a:rPr lang="en-US" sz="2000" b="0" i="0" dirty="0">
                <a:solidFill>
                  <a:srgbClr val="222222"/>
                </a:solidFill>
                <a:effectLst/>
                <a:latin typeface="Lato" panose="020F0502020204030203" pitchFamily="34" charset="0"/>
                <a:ea typeface="Lato" panose="020F0502020204030203" pitchFamily="34" charset="0"/>
                <a:cs typeface="Lato" panose="020F0502020204030203" pitchFamily="34" charset="0"/>
              </a:rPr>
              <a:t>When the task “entails dealing with strategic and complex decision-making with vaguely defined problems in a dynamic setting…increased age diversity can lead to enhanced group discussions, better analysis and superior problem-solving.”</a:t>
            </a:r>
            <a:endParaRPr lang="en-US" sz="2000" b="0" dirty="0">
              <a:solidFill>
                <a:srgbClr val="231F20"/>
              </a:solidFill>
              <a:latin typeface="Lato" panose="020F0502020204030203" pitchFamily="34" charset="0"/>
              <a:ea typeface="Lato" panose="020F0502020204030203" pitchFamily="34" charset="0"/>
              <a:cs typeface="Lato" panose="020F0502020204030203" pitchFamily="34" charset="0"/>
            </a:endParaRPr>
          </a:p>
        </p:txBody>
      </p:sp>
      <p:sp>
        <p:nvSpPr>
          <p:cNvPr id="9" name="object 6">
            <a:extLst>
              <a:ext uri="{FF2B5EF4-FFF2-40B4-BE49-F238E27FC236}">
                <a16:creationId xmlns:a16="http://schemas.microsoft.com/office/drawing/2014/main" id="{ECE982EA-C384-FE27-7AB1-8925019469A6}"/>
              </a:ext>
            </a:extLst>
          </p:cNvPr>
          <p:cNvSpPr txBox="1"/>
          <p:nvPr/>
        </p:nvSpPr>
        <p:spPr>
          <a:xfrm>
            <a:off x="3810000" y="6950352"/>
            <a:ext cx="8547100" cy="407804"/>
          </a:xfrm>
          <a:prstGeom prst="rect">
            <a:avLst/>
          </a:prstGeom>
        </p:spPr>
        <p:txBody>
          <a:bodyPr vert="horz" wrap="square" lIns="0" tIns="12700" rIns="0" bIns="0" rtlCol="0">
            <a:spAutoFit/>
          </a:bodyPr>
          <a:lstStyle/>
          <a:p>
            <a:pPr marL="12700">
              <a:spcBef>
                <a:spcPts val="100"/>
              </a:spcBef>
            </a:pPr>
            <a:r>
              <a:rPr lang="en-US" sz="600" b="1" dirty="0">
                <a:solidFill>
                  <a:srgbClr val="231F20"/>
                </a:solidFill>
                <a:latin typeface="Lato" panose="020F0502020204030203" pitchFamily="34" charset="0"/>
                <a:ea typeface="Lato" panose="020F0502020204030203" pitchFamily="34" charset="0"/>
                <a:cs typeface="Lato" panose="020F0502020204030203" pitchFamily="34" charset="0"/>
              </a:rPr>
              <a:t>Courtesy Getty Images</a:t>
            </a:r>
          </a:p>
          <a:p>
            <a:pPr marL="12700" algn="l">
              <a:spcBef>
                <a:spcPts val="100"/>
              </a:spcBef>
            </a:pPr>
            <a:r>
              <a:rPr lang="en-US" sz="600" b="1" dirty="0">
                <a:solidFill>
                  <a:srgbClr val="231F20"/>
                </a:solidFill>
                <a:latin typeface="Lato" panose="020F0502020204030203" pitchFamily="34" charset="0"/>
                <a:ea typeface="Lato" panose="020F0502020204030203" pitchFamily="34" charset="0"/>
                <a:cs typeface="Lato" panose="020F0502020204030203" pitchFamily="34" charset="0"/>
              </a:rPr>
              <a:t>Sources: Human Resource Management Journal, vol. 23, Issue 3, (2013); Personnel Psychology, 67, (2014); </a:t>
            </a:r>
            <a:r>
              <a:rPr lang="en-US" sz="600" b="1" dirty="0" err="1">
                <a:solidFill>
                  <a:srgbClr val="231F20"/>
                </a:solidFill>
                <a:latin typeface="Lato" panose="020F0502020204030203" pitchFamily="34" charset="0"/>
                <a:ea typeface="Lato" panose="020F0502020204030203" pitchFamily="34" charset="0"/>
                <a:cs typeface="Lato" panose="020F0502020204030203" pitchFamily="34" charset="0"/>
              </a:rPr>
              <a:t>Labour</a:t>
            </a:r>
            <a:r>
              <a:rPr lang="en-US" sz="600" b="1" dirty="0">
                <a:solidFill>
                  <a:srgbClr val="231F20"/>
                </a:solidFill>
                <a:latin typeface="Lato" panose="020F0502020204030203" pitchFamily="34" charset="0"/>
                <a:ea typeface="Lato" panose="020F0502020204030203" pitchFamily="34" charset="0"/>
                <a:cs typeface="Lato" panose="020F0502020204030203" pitchFamily="34" charset="0"/>
              </a:rPr>
              <a:t> Economics, 22, (2013); Journal of Applied Psychology, 93, (2008). </a:t>
            </a:r>
            <a:r>
              <a:rPr lang="en-US" sz="600" b="0" i="0" dirty="0">
                <a:solidFill>
                  <a:schemeClr val="tx1"/>
                </a:solidFill>
                <a:effectLst/>
                <a:latin typeface="Lato" panose="020F0502020204030203" pitchFamily="34" charset="0"/>
                <a:ea typeface="Lato" panose="020F0502020204030203" pitchFamily="34" charset="0"/>
                <a:cs typeface="Lato" panose="020F0502020204030203" pitchFamily="34" charset="0"/>
                <a:hlinkClick r:id="rId3">
                  <a:extLst>
                    <a:ext uri="{A12FA001-AC4F-418D-AE19-62706E023703}">
                      <ahyp:hlinkClr xmlns:ahyp="http://schemas.microsoft.com/office/drawing/2018/hyperlinkcolor" val="tx"/>
                    </a:ext>
                  </a:extLst>
                </a:hlinkClick>
              </a:rPr>
              <a:t>https://ideas.repec.org/p/iso/educat/0093.html</a:t>
            </a:r>
            <a:r>
              <a:rPr lang="en-US" sz="600" b="0" i="0" dirty="0">
                <a:solidFill>
                  <a:schemeClr val="tx1"/>
                </a:solidFill>
                <a:effectLst/>
                <a:latin typeface="Lato" panose="020F0502020204030203" pitchFamily="34" charset="0"/>
                <a:ea typeface="Lato" panose="020F0502020204030203" pitchFamily="34" charset="0"/>
                <a:cs typeface="Lato" panose="020F0502020204030203" pitchFamily="34" charset="0"/>
              </a:rPr>
              <a:t>  </a:t>
            </a:r>
            <a:r>
              <a:rPr lang="en-US" sz="600" b="0" i="0" dirty="0">
                <a:solidFill>
                  <a:schemeClr val="tx1"/>
                </a:solidFill>
                <a:effectLst/>
                <a:latin typeface="Lato" panose="020F0502020204030203" pitchFamily="34" charset="0"/>
                <a:ea typeface="Lato" panose="020F0502020204030203" pitchFamily="34" charset="0"/>
                <a:cs typeface="Lato" panose="020F0502020204030203" pitchFamily="34" charset="0"/>
                <a:hlinkClick r:id="rId4">
                  <a:extLst>
                    <a:ext uri="{A12FA001-AC4F-418D-AE19-62706E023703}">
                      <ahyp:hlinkClr xmlns:ahyp="http://schemas.microsoft.com/office/drawing/2018/hyperlinkcolor" val="tx"/>
                    </a:ext>
                  </a:extLst>
                </a:hlinkClick>
              </a:rPr>
              <a:t>http://repec.business.uzh.ch/RePEc/iso/leadinghouse/0093_lhwpaper.pdf</a:t>
            </a:r>
            <a:r>
              <a:rPr lang="en-US" sz="600" b="0" i="0" dirty="0">
                <a:solidFill>
                  <a:schemeClr val="tx1"/>
                </a:solidFill>
                <a:effectLst/>
                <a:latin typeface="Lato" panose="020F0502020204030203" pitchFamily="34" charset="0"/>
                <a:ea typeface="Lato" panose="020F0502020204030203" pitchFamily="34" charset="0"/>
                <a:cs typeface="Lato" panose="020F0502020204030203" pitchFamily="34" charset="0"/>
              </a:rPr>
              <a:t>  </a:t>
            </a:r>
          </a:p>
          <a:p>
            <a:pPr marL="12700">
              <a:spcBef>
                <a:spcPts val="100"/>
              </a:spcBef>
            </a:pPr>
            <a:r>
              <a:rPr lang="en-US" sz="600" b="1" dirty="0">
                <a:solidFill>
                  <a:srgbClr val="231F20"/>
                </a:solidFill>
                <a:latin typeface="Lato"/>
                <a:cs typeface="Lato"/>
              </a:rPr>
              <a:t> </a:t>
            </a:r>
          </a:p>
        </p:txBody>
      </p:sp>
      <p:pic>
        <p:nvPicPr>
          <p:cNvPr id="10" name="Picture 9" descr="A group of people in a wheelchair&#10;&#10;Description automatically generated">
            <a:extLst>
              <a:ext uri="{FF2B5EF4-FFF2-40B4-BE49-F238E27FC236}">
                <a16:creationId xmlns:a16="http://schemas.microsoft.com/office/drawing/2014/main" id="{97045E17-E3C6-8794-8945-CDB8B9B897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56761" y="3124200"/>
            <a:ext cx="4474129" cy="3657600"/>
          </a:xfrm>
          <a:prstGeom prst="rect">
            <a:avLst/>
          </a:prstGeom>
        </p:spPr>
      </p:pic>
    </p:spTree>
    <p:extLst>
      <p:ext uri="{BB962C8B-B14F-4D97-AF65-F5344CB8AC3E}">
        <p14:creationId xmlns:p14="http://schemas.microsoft.com/office/powerpoint/2010/main" val="42096043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4800600" cy="7315200"/>
          </a:xfrm>
          <a:custGeom>
            <a:avLst/>
            <a:gdLst/>
            <a:ahLst/>
            <a:cxnLst/>
            <a:rect l="l" t="t" r="r" b="b"/>
            <a:pathLst>
              <a:path w="4800600" h="7315200">
                <a:moveTo>
                  <a:pt x="4800600" y="0"/>
                </a:moveTo>
                <a:lnTo>
                  <a:pt x="0" y="0"/>
                </a:lnTo>
                <a:lnTo>
                  <a:pt x="0" y="7315200"/>
                </a:lnTo>
                <a:lnTo>
                  <a:pt x="4800600" y="7315200"/>
                </a:lnTo>
                <a:lnTo>
                  <a:pt x="4800600" y="0"/>
                </a:lnTo>
                <a:close/>
              </a:path>
            </a:pathLst>
          </a:custGeom>
          <a:solidFill>
            <a:srgbClr val="40AEAD"/>
          </a:solidFill>
        </p:spPr>
        <p:txBody>
          <a:bodyPr wrap="square" lIns="0" tIns="0" rIns="0" bIns="0" rtlCol="0"/>
          <a:lstStyle/>
          <a:p>
            <a:endParaRPr/>
          </a:p>
        </p:txBody>
      </p:sp>
      <p:sp>
        <p:nvSpPr>
          <p:cNvPr id="3" name="object 3"/>
          <p:cNvSpPr/>
          <p:nvPr/>
        </p:nvSpPr>
        <p:spPr>
          <a:xfrm>
            <a:off x="5143500" y="2095500"/>
            <a:ext cx="7658100" cy="2857500"/>
          </a:xfrm>
          <a:custGeom>
            <a:avLst/>
            <a:gdLst/>
            <a:ahLst/>
            <a:cxnLst/>
            <a:rect l="l" t="t" r="r" b="b"/>
            <a:pathLst>
              <a:path w="7658100" h="2857500">
                <a:moveTo>
                  <a:pt x="7658100" y="0"/>
                </a:moveTo>
                <a:lnTo>
                  <a:pt x="628650" y="0"/>
                </a:lnTo>
                <a:lnTo>
                  <a:pt x="581733" y="1724"/>
                </a:lnTo>
                <a:lnTo>
                  <a:pt x="535752" y="6816"/>
                </a:lnTo>
                <a:lnTo>
                  <a:pt x="490830" y="15154"/>
                </a:lnTo>
                <a:lnTo>
                  <a:pt x="447088" y="26616"/>
                </a:lnTo>
                <a:lnTo>
                  <a:pt x="404646" y="41081"/>
                </a:lnTo>
                <a:lnTo>
                  <a:pt x="363627" y="58428"/>
                </a:lnTo>
                <a:lnTo>
                  <a:pt x="324152" y="78534"/>
                </a:lnTo>
                <a:lnTo>
                  <a:pt x="286344" y="101279"/>
                </a:lnTo>
                <a:lnTo>
                  <a:pt x="250322" y="126541"/>
                </a:lnTo>
                <a:lnTo>
                  <a:pt x="216209" y="154197"/>
                </a:lnTo>
                <a:lnTo>
                  <a:pt x="184127" y="184127"/>
                </a:lnTo>
                <a:lnTo>
                  <a:pt x="154197" y="216209"/>
                </a:lnTo>
                <a:lnTo>
                  <a:pt x="126541" y="250322"/>
                </a:lnTo>
                <a:lnTo>
                  <a:pt x="101279" y="286344"/>
                </a:lnTo>
                <a:lnTo>
                  <a:pt x="78534" y="324152"/>
                </a:lnTo>
                <a:lnTo>
                  <a:pt x="58428" y="363627"/>
                </a:lnTo>
                <a:lnTo>
                  <a:pt x="41081" y="404646"/>
                </a:lnTo>
                <a:lnTo>
                  <a:pt x="26616" y="447088"/>
                </a:lnTo>
                <a:lnTo>
                  <a:pt x="15154" y="490830"/>
                </a:lnTo>
                <a:lnTo>
                  <a:pt x="6816" y="535752"/>
                </a:lnTo>
                <a:lnTo>
                  <a:pt x="1724" y="581733"/>
                </a:lnTo>
                <a:lnTo>
                  <a:pt x="0" y="628650"/>
                </a:lnTo>
                <a:lnTo>
                  <a:pt x="0" y="2857500"/>
                </a:lnTo>
                <a:lnTo>
                  <a:pt x="7658100" y="2857500"/>
                </a:lnTo>
                <a:lnTo>
                  <a:pt x="7658100" y="0"/>
                </a:lnTo>
                <a:close/>
              </a:path>
            </a:pathLst>
          </a:custGeom>
          <a:solidFill>
            <a:srgbClr val="E6E7E8"/>
          </a:solidFill>
        </p:spPr>
        <p:txBody>
          <a:bodyPr wrap="square" lIns="0" tIns="0" rIns="0" bIns="0" rtlCol="0"/>
          <a:lstStyle/>
          <a:p>
            <a:endParaRPr/>
          </a:p>
        </p:txBody>
      </p:sp>
      <p:sp>
        <p:nvSpPr>
          <p:cNvPr id="5" name="object 5"/>
          <p:cNvSpPr txBox="1"/>
          <p:nvPr/>
        </p:nvSpPr>
        <p:spPr>
          <a:xfrm>
            <a:off x="5782309" y="2379596"/>
            <a:ext cx="6104891" cy="2269852"/>
          </a:xfrm>
          <a:prstGeom prst="rect">
            <a:avLst/>
          </a:prstGeom>
        </p:spPr>
        <p:txBody>
          <a:bodyPr vert="horz" wrap="square" lIns="0" tIns="12700" rIns="0" bIns="0" rtlCol="0">
            <a:spAutoFit/>
          </a:bodyPr>
          <a:lstStyle/>
          <a:p>
            <a:pPr marL="12700" marR="5080">
              <a:lnSpc>
                <a:spcPct val="100000"/>
              </a:lnSpc>
              <a:spcBef>
                <a:spcPts val="100"/>
              </a:spcBef>
            </a:pPr>
            <a:r>
              <a:rPr lang="en-US" sz="2800" b="1" dirty="0">
                <a:solidFill>
                  <a:srgbClr val="EF3824"/>
                </a:solidFill>
                <a:latin typeface="Lato Black"/>
                <a:cs typeface="Lato Black"/>
              </a:rPr>
              <a:t>Where do you think </a:t>
            </a:r>
            <a:r>
              <a:rPr lang="en-US" sz="2800" b="1" u="sng" dirty="0">
                <a:solidFill>
                  <a:srgbClr val="EF3824"/>
                </a:solidFill>
                <a:latin typeface="Lato Black"/>
                <a:cs typeface="Lato Black"/>
              </a:rPr>
              <a:t>our organization</a:t>
            </a:r>
            <a:r>
              <a:rPr lang="en-US" sz="2800" b="1" dirty="0">
                <a:solidFill>
                  <a:srgbClr val="EF3824"/>
                </a:solidFill>
                <a:latin typeface="Lato Black"/>
                <a:cs typeface="Lato Black"/>
              </a:rPr>
              <a:t> is in our potential to fully leverage mixed-age teams?</a:t>
            </a:r>
            <a:endParaRPr lang="en-US" sz="1600" dirty="0">
              <a:solidFill>
                <a:srgbClr val="231F20"/>
              </a:solidFill>
              <a:latin typeface="Lato"/>
              <a:cs typeface="Lato"/>
            </a:endParaRPr>
          </a:p>
          <a:p>
            <a:pPr marL="12700" marR="118110">
              <a:lnSpc>
                <a:spcPct val="100000"/>
              </a:lnSpc>
              <a:spcBef>
                <a:spcPts val="2620"/>
              </a:spcBef>
              <a:tabLst>
                <a:tab pos="2858770" algn="l"/>
              </a:tabLst>
            </a:pPr>
            <a:r>
              <a:rPr lang="en-US" sz="1600" dirty="0">
                <a:solidFill>
                  <a:srgbClr val="231F20"/>
                </a:solidFill>
                <a:latin typeface="Lato"/>
                <a:cs typeface="Lato"/>
              </a:rPr>
              <a:t>1 (newly exploring) </a:t>
            </a:r>
            <a:r>
              <a:rPr lang="en-US" sz="1600" dirty="0">
                <a:solidFill>
                  <a:srgbClr val="231F20"/>
                </a:solidFill>
                <a:latin typeface="Lato"/>
                <a:cs typeface="Lato"/>
                <a:sym typeface="Wingdings" panose="05000000000000000000" pitchFamily="2" charset="2"/>
              </a:rPr>
              <a:t> 10 (consistent organization-wide action)</a:t>
            </a:r>
            <a:endParaRPr lang="en-US" sz="1600" dirty="0">
              <a:latin typeface="Lato"/>
              <a:cs typeface="Lato"/>
            </a:endParaRPr>
          </a:p>
          <a:p>
            <a:pPr>
              <a:lnSpc>
                <a:spcPct val="100000"/>
              </a:lnSpc>
            </a:pPr>
            <a:endParaRPr sz="2500" dirty="0">
              <a:latin typeface="Lato"/>
              <a:cs typeface="Lato"/>
            </a:endParaRPr>
          </a:p>
        </p:txBody>
      </p:sp>
      <p:sp>
        <p:nvSpPr>
          <p:cNvPr id="6" name="object 6"/>
          <p:cNvSpPr txBox="1">
            <a:spLocks noGrp="1"/>
          </p:cNvSpPr>
          <p:nvPr>
            <p:ph type="title"/>
          </p:nvPr>
        </p:nvSpPr>
        <p:spPr>
          <a:xfrm>
            <a:off x="444500" y="447221"/>
            <a:ext cx="2202180" cy="566181"/>
          </a:xfrm>
          <a:prstGeom prst="rect">
            <a:avLst/>
          </a:prstGeom>
        </p:spPr>
        <p:txBody>
          <a:bodyPr vert="horz" wrap="square" lIns="0" tIns="12065" rIns="0" bIns="0" rtlCol="0">
            <a:spAutoFit/>
          </a:bodyPr>
          <a:lstStyle/>
          <a:p>
            <a:pPr marL="12700">
              <a:lnSpc>
                <a:spcPct val="100000"/>
              </a:lnSpc>
              <a:spcBef>
                <a:spcPts val="95"/>
              </a:spcBef>
            </a:pPr>
            <a:r>
              <a:rPr sz="3600" spc="-30" dirty="0">
                <a:solidFill>
                  <a:srgbClr val="FFFFFF"/>
                </a:solidFill>
                <a:latin typeface="Lato Black" panose="020F0502020204030203" pitchFamily="34" charset="0"/>
                <a:ea typeface="Lato Black" panose="020F0502020204030203" pitchFamily="34" charset="0"/>
                <a:cs typeface="Lato Black" panose="020F0502020204030203" pitchFamily="34" charset="0"/>
              </a:rPr>
              <a:t>Reflect</a:t>
            </a:r>
            <a:endParaRPr sz="3600" dirty="0">
              <a:latin typeface="Lato Black" panose="020F0502020204030203" pitchFamily="34" charset="0"/>
              <a:ea typeface="Lato Black" panose="020F0502020204030203" pitchFamily="34" charset="0"/>
              <a:cs typeface="Lato Black" panose="020F0502020204030203" pitchFamily="34" charset="0"/>
            </a:endParaRPr>
          </a:p>
        </p:txBody>
      </p:sp>
      <p:pic>
        <p:nvPicPr>
          <p:cNvPr id="4" name="Picture 3" descr="A white and black logo&#10;&#10;Description automatically generated">
            <a:extLst>
              <a:ext uri="{FF2B5EF4-FFF2-40B4-BE49-F238E27FC236}">
                <a16:creationId xmlns:a16="http://schemas.microsoft.com/office/drawing/2014/main" id="{A6F81FE8-F4F6-D4E5-B5F4-7411F30451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3847" y="2535552"/>
            <a:ext cx="3012211" cy="2244096"/>
          </a:xfrm>
          <a:prstGeom prst="rect">
            <a:avLst/>
          </a:prstGeom>
        </p:spPr>
      </p:pic>
    </p:spTree>
    <p:extLst>
      <p:ext uri="{BB962C8B-B14F-4D97-AF65-F5344CB8AC3E}">
        <p14:creationId xmlns:p14="http://schemas.microsoft.com/office/powerpoint/2010/main" val="2332449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4800600" cy="7315200"/>
          </a:xfrm>
          <a:custGeom>
            <a:avLst/>
            <a:gdLst/>
            <a:ahLst/>
            <a:cxnLst/>
            <a:rect l="l" t="t" r="r" b="b"/>
            <a:pathLst>
              <a:path w="4800600" h="7315200">
                <a:moveTo>
                  <a:pt x="4800600" y="0"/>
                </a:moveTo>
                <a:lnTo>
                  <a:pt x="0" y="0"/>
                </a:lnTo>
                <a:lnTo>
                  <a:pt x="0" y="7315200"/>
                </a:lnTo>
                <a:lnTo>
                  <a:pt x="4800600" y="7315200"/>
                </a:lnTo>
                <a:lnTo>
                  <a:pt x="4800600" y="0"/>
                </a:lnTo>
                <a:close/>
              </a:path>
            </a:pathLst>
          </a:custGeom>
          <a:solidFill>
            <a:srgbClr val="40AEAD"/>
          </a:solidFill>
        </p:spPr>
        <p:txBody>
          <a:bodyPr wrap="square" lIns="0" tIns="0" rIns="0" bIns="0" rtlCol="0"/>
          <a:lstStyle/>
          <a:p>
            <a:endParaRPr/>
          </a:p>
        </p:txBody>
      </p:sp>
      <p:sp>
        <p:nvSpPr>
          <p:cNvPr id="3" name="object 3"/>
          <p:cNvSpPr/>
          <p:nvPr/>
        </p:nvSpPr>
        <p:spPr>
          <a:xfrm>
            <a:off x="5143500" y="2095500"/>
            <a:ext cx="7658100" cy="2857500"/>
          </a:xfrm>
          <a:custGeom>
            <a:avLst/>
            <a:gdLst/>
            <a:ahLst/>
            <a:cxnLst/>
            <a:rect l="l" t="t" r="r" b="b"/>
            <a:pathLst>
              <a:path w="7658100" h="2857500">
                <a:moveTo>
                  <a:pt x="7658100" y="0"/>
                </a:moveTo>
                <a:lnTo>
                  <a:pt x="628650" y="0"/>
                </a:lnTo>
                <a:lnTo>
                  <a:pt x="581733" y="1724"/>
                </a:lnTo>
                <a:lnTo>
                  <a:pt x="535752" y="6816"/>
                </a:lnTo>
                <a:lnTo>
                  <a:pt x="490830" y="15154"/>
                </a:lnTo>
                <a:lnTo>
                  <a:pt x="447088" y="26616"/>
                </a:lnTo>
                <a:lnTo>
                  <a:pt x="404646" y="41081"/>
                </a:lnTo>
                <a:lnTo>
                  <a:pt x="363627" y="58428"/>
                </a:lnTo>
                <a:lnTo>
                  <a:pt x="324152" y="78534"/>
                </a:lnTo>
                <a:lnTo>
                  <a:pt x="286344" y="101279"/>
                </a:lnTo>
                <a:lnTo>
                  <a:pt x="250322" y="126541"/>
                </a:lnTo>
                <a:lnTo>
                  <a:pt x="216209" y="154197"/>
                </a:lnTo>
                <a:lnTo>
                  <a:pt x="184127" y="184127"/>
                </a:lnTo>
                <a:lnTo>
                  <a:pt x="154197" y="216209"/>
                </a:lnTo>
                <a:lnTo>
                  <a:pt x="126541" y="250322"/>
                </a:lnTo>
                <a:lnTo>
                  <a:pt x="101279" y="286344"/>
                </a:lnTo>
                <a:lnTo>
                  <a:pt x="78534" y="324152"/>
                </a:lnTo>
                <a:lnTo>
                  <a:pt x="58428" y="363627"/>
                </a:lnTo>
                <a:lnTo>
                  <a:pt x="41081" y="404646"/>
                </a:lnTo>
                <a:lnTo>
                  <a:pt x="26616" y="447088"/>
                </a:lnTo>
                <a:lnTo>
                  <a:pt x="15154" y="490830"/>
                </a:lnTo>
                <a:lnTo>
                  <a:pt x="6816" y="535752"/>
                </a:lnTo>
                <a:lnTo>
                  <a:pt x="1724" y="581733"/>
                </a:lnTo>
                <a:lnTo>
                  <a:pt x="0" y="628650"/>
                </a:lnTo>
                <a:lnTo>
                  <a:pt x="0" y="2857500"/>
                </a:lnTo>
                <a:lnTo>
                  <a:pt x="7658100" y="2857500"/>
                </a:lnTo>
                <a:lnTo>
                  <a:pt x="7658100" y="0"/>
                </a:lnTo>
                <a:close/>
              </a:path>
            </a:pathLst>
          </a:custGeom>
          <a:solidFill>
            <a:srgbClr val="E6E7E8"/>
          </a:solidFill>
        </p:spPr>
        <p:txBody>
          <a:bodyPr wrap="square" lIns="0" tIns="0" rIns="0" bIns="0" rtlCol="0"/>
          <a:lstStyle/>
          <a:p>
            <a:endParaRPr/>
          </a:p>
        </p:txBody>
      </p:sp>
      <p:sp>
        <p:nvSpPr>
          <p:cNvPr id="5" name="object 5"/>
          <p:cNvSpPr txBox="1"/>
          <p:nvPr/>
        </p:nvSpPr>
        <p:spPr>
          <a:xfrm>
            <a:off x="5782309" y="2379596"/>
            <a:ext cx="5952491" cy="2269852"/>
          </a:xfrm>
          <a:prstGeom prst="rect">
            <a:avLst/>
          </a:prstGeom>
        </p:spPr>
        <p:txBody>
          <a:bodyPr vert="horz" wrap="square" lIns="0" tIns="12700" rIns="0" bIns="0" rtlCol="0">
            <a:spAutoFit/>
          </a:bodyPr>
          <a:lstStyle/>
          <a:p>
            <a:pPr marL="12700" marR="5080">
              <a:lnSpc>
                <a:spcPct val="100000"/>
              </a:lnSpc>
              <a:spcBef>
                <a:spcPts val="100"/>
              </a:spcBef>
            </a:pPr>
            <a:r>
              <a:rPr lang="en-US" sz="2800" b="1" dirty="0">
                <a:solidFill>
                  <a:srgbClr val="EF3824"/>
                </a:solidFill>
                <a:latin typeface="Lato Black"/>
                <a:cs typeface="Lato Black"/>
              </a:rPr>
              <a:t>Where do you think </a:t>
            </a:r>
            <a:r>
              <a:rPr lang="en-US" sz="2800" b="1" u="sng" dirty="0">
                <a:solidFill>
                  <a:srgbClr val="EF3824"/>
                </a:solidFill>
                <a:latin typeface="Lato Black"/>
                <a:cs typeface="Lato Black"/>
              </a:rPr>
              <a:t>your team </a:t>
            </a:r>
            <a:r>
              <a:rPr lang="en-US" sz="2800" b="1" dirty="0">
                <a:solidFill>
                  <a:srgbClr val="EF3824"/>
                </a:solidFill>
                <a:latin typeface="Lato Black"/>
                <a:cs typeface="Lato Black"/>
              </a:rPr>
              <a:t>is in our potential to fully leverage mixed-age teams?</a:t>
            </a:r>
            <a:endParaRPr lang="en-US" sz="1600" dirty="0">
              <a:solidFill>
                <a:srgbClr val="231F20"/>
              </a:solidFill>
              <a:latin typeface="Lato"/>
              <a:cs typeface="Lato"/>
            </a:endParaRPr>
          </a:p>
          <a:p>
            <a:pPr marL="12700" marR="118110">
              <a:lnSpc>
                <a:spcPct val="100000"/>
              </a:lnSpc>
              <a:spcBef>
                <a:spcPts val="2620"/>
              </a:spcBef>
              <a:tabLst>
                <a:tab pos="2858770" algn="l"/>
              </a:tabLst>
            </a:pPr>
            <a:r>
              <a:rPr lang="en-US" sz="1600" dirty="0">
                <a:solidFill>
                  <a:srgbClr val="231F20"/>
                </a:solidFill>
                <a:latin typeface="Lato"/>
                <a:cs typeface="Lato"/>
              </a:rPr>
              <a:t>1 (newly exploring) </a:t>
            </a:r>
            <a:r>
              <a:rPr lang="en-US" sz="1600" dirty="0">
                <a:solidFill>
                  <a:srgbClr val="231F20"/>
                </a:solidFill>
                <a:latin typeface="Lato"/>
                <a:cs typeface="Lato"/>
                <a:sym typeface="Wingdings" panose="05000000000000000000" pitchFamily="2" charset="2"/>
              </a:rPr>
              <a:t> 10 (consistent organization-wide action)</a:t>
            </a:r>
            <a:endParaRPr lang="en-US" sz="1600" dirty="0">
              <a:latin typeface="Lato"/>
              <a:cs typeface="Lato"/>
            </a:endParaRPr>
          </a:p>
          <a:p>
            <a:pPr>
              <a:lnSpc>
                <a:spcPct val="100000"/>
              </a:lnSpc>
            </a:pPr>
            <a:endParaRPr sz="2500" dirty="0">
              <a:latin typeface="Lato"/>
              <a:cs typeface="Lato"/>
            </a:endParaRPr>
          </a:p>
        </p:txBody>
      </p:sp>
      <p:sp>
        <p:nvSpPr>
          <p:cNvPr id="6" name="object 6"/>
          <p:cNvSpPr txBox="1">
            <a:spLocks noGrp="1"/>
          </p:cNvSpPr>
          <p:nvPr>
            <p:ph type="title"/>
          </p:nvPr>
        </p:nvSpPr>
        <p:spPr>
          <a:xfrm>
            <a:off x="444500" y="447221"/>
            <a:ext cx="2202180" cy="566181"/>
          </a:xfrm>
          <a:prstGeom prst="rect">
            <a:avLst/>
          </a:prstGeom>
        </p:spPr>
        <p:txBody>
          <a:bodyPr vert="horz" wrap="square" lIns="0" tIns="12065" rIns="0" bIns="0" rtlCol="0">
            <a:spAutoFit/>
          </a:bodyPr>
          <a:lstStyle/>
          <a:p>
            <a:pPr marL="12700">
              <a:lnSpc>
                <a:spcPct val="100000"/>
              </a:lnSpc>
              <a:spcBef>
                <a:spcPts val="95"/>
              </a:spcBef>
            </a:pPr>
            <a:r>
              <a:rPr sz="3600" spc="-30" dirty="0">
                <a:solidFill>
                  <a:srgbClr val="FFFFFF"/>
                </a:solidFill>
                <a:latin typeface="Lato Black" panose="020F0502020204030203" pitchFamily="34" charset="0"/>
                <a:ea typeface="Lato Black" panose="020F0502020204030203" pitchFamily="34" charset="0"/>
                <a:cs typeface="Lato Black" panose="020F0502020204030203" pitchFamily="34" charset="0"/>
              </a:rPr>
              <a:t>Reflect</a:t>
            </a:r>
            <a:endParaRPr sz="3600" dirty="0">
              <a:latin typeface="Lato Black" panose="020F0502020204030203" pitchFamily="34" charset="0"/>
              <a:ea typeface="Lato Black" panose="020F0502020204030203" pitchFamily="34" charset="0"/>
              <a:cs typeface="Lato Black" panose="020F0502020204030203" pitchFamily="34" charset="0"/>
            </a:endParaRPr>
          </a:p>
        </p:txBody>
      </p:sp>
      <p:pic>
        <p:nvPicPr>
          <p:cNvPr id="4" name="Picture 3" descr="A white and black logo&#10;&#10;Description automatically generated">
            <a:extLst>
              <a:ext uri="{FF2B5EF4-FFF2-40B4-BE49-F238E27FC236}">
                <a16:creationId xmlns:a16="http://schemas.microsoft.com/office/drawing/2014/main" id="{156FA6C8-01C6-77BE-72A2-8D5DA6F5DB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3847" y="2535552"/>
            <a:ext cx="3012211" cy="2244096"/>
          </a:xfrm>
          <a:prstGeom prst="rect">
            <a:avLst/>
          </a:prstGeom>
        </p:spPr>
      </p:pic>
    </p:spTree>
    <p:extLst>
      <p:ext uri="{BB962C8B-B14F-4D97-AF65-F5344CB8AC3E}">
        <p14:creationId xmlns:p14="http://schemas.microsoft.com/office/powerpoint/2010/main" val="18171802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457200"/>
            <a:ext cx="5297805" cy="6400800"/>
          </a:xfrm>
          <a:custGeom>
            <a:avLst/>
            <a:gdLst/>
            <a:ahLst/>
            <a:cxnLst/>
            <a:rect l="l" t="t" r="r" b="b"/>
            <a:pathLst>
              <a:path w="5297805" h="6400800">
                <a:moveTo>
                  <a:pt x="4954353" y="0"/>
                </a:moveTo>
                <a:lnTo>
                  <a:pt x="0" y="0"/>
                </a:lnTo>
                <a:lnTo>
                  <a:pt x="0" y="6400800"/>
                </a:lnTo>
                <a:lnTo>
                  <a:pt x="4954353" y="6400800"/>
                </a:lnTo>
                <a:lnTo>
                  <a:pt x="5000884" y="6397669"/>
                </a:lnTo>
                <a:lnTo>
                  <a:pt x="5045511" y="6388551"/>
                </a:lnTo>
                <a:lnTo>
                  <a:pt x="5087827" y="6373853"/>
                </a:lnTo>
                <a:lnTo>
                  <a:pt x="5127423" y="6353984"/>
                </a:lnTo>
                <a:lnTo>
                  <a:pt x="5163891" y="6329353"/>
                </a:lnTo>
                <a:lnTo>
                  <a:pt x="5196822" y="6300368"/>
                </a:lnTo>
                <a:lnTo>
                  <a:pt x="5225807" y="6267437"/>
                </a:lnTo>
                <a:lnTo>
                  <a:pt x="5250438" y="6230969"/>
                </a:lnTo>
                <a:lnTo>
                  <a:pt x="5270307" y="6191373"/>
                </a:lnTo>
                <a:lnTo>
                  <a:pt x="5285005" y="6149057"/>
                </a:lnTo>
                <a:lnTo>
                  <a:pt x="5294123" y="6104430"/>
                </a:lnTo>
                <a:lnTo>
                  <a:pt x="5297253" y="6057900"/>
                </a:lnTo>
                <a:lnTo>
                  <a:pt x="5297253" y="342900"/>
                </a:lnTo>
                <a:lnTo>
                  <a:pt x="5294123" y="296369"/>
                </a:lnTo>
                <a:lnTo>
                  <a:pt x="5285005" y="251742"/>
                </a:lnTo>
                <a:lnTo>
                  <a:pt x="5270307" y="209426"/>
                </a:lnTo>
                <a:lnTo>
                  <a:pt x="5250438" y="169830"/>
                </a:lnTo>
                <a:lnTo>
                  <a:pt x="5225807" y="133362"/>
                </a:lnTo>
                <a:lnTo>
                  <a:pt x="5196822" y="100431"/>
                </a:lnTo>
                <a:lnTo>
                  <a:pt x="5163891" y="71446"/>
                </a:lnTo>
                <a:lnTo>
                  <a:pt x="5127423" y="46815"/>
                </a:lnTo>
                <a:lnTo>
                  <a:pt x="5087827" y="26946"/>
                </a:lnTo>
                <a:lnTo>
                  <a:pt x="5045511" y="12248"/>
                </a:lnTo>
                <a:lnTo>
                  <a:pt x="5000884" y="3130"/>
                </a:lnTo>
                <a:lnTo>
                  <a:pt x="4954353" y="0"/>
                </a:lnTo>
                <a:close/>
              </a:path>
            </a:pathLst>
          </a:custGeom>
          <a:solidFill>
            <a:srgbClr val="E6E7E8"/>
          </a:solidFill>
        </p:spPr>
        <p:txBody>
          <a:bodyPr wrap="square" lIns="0" tIns="0" rIns="0" bIns="0" rtlCol="0"/>
          <a:lstStyle/>
          <a:p>
            <a:endParaRPr/>
          </a:p>
        </p:txBody>
      </p:sp>
      <p:sp>
        <p:nvSpPr>
          <p:cNvPr id="3" name="object 3"/>
          <p:cNvSpPr txBox="1">
            <a:spLocks noGrp="1"/>
          </p:cNvSpPr>
          <p:nvPr>
            <p:ph type="title"/>
          </p:nvPr>
        </p:nvSpPr>
        <p:spPr>
          <a:xfrm>
            <a:off x="6400800" y="442094"/>
            <a:ext cx="5956300" cy="565539"/>
          </a:xfrm>
          <a:prstGeom prst="rect">
            <a:avLst/>
          </a:prstGeom>
        </p:spPr>
        <p:txBody>
          <a:bodyPr vert="horz" wrap="square" lIns="0" tIns="11430" rIns="0" bIns="0" rtlCol="0">
            <a:spAutoFit/>
          </a:bodyPr>
          <a:lstStyle/>
          <a:p>
            <a:pPr marL="12700">
              <a:lnSpc>
                <a:spcPct val="100000"/>
              </a:lnSpc>
              <a:spcBef>
                <a:spcPts val="90"/>
              </a:spcBef>
            </a:pPr>
            <a:r>
              <a:rPr sz="3600" spc="95" dirty="0"/>
              <a:t>Agenda</a:t>
            </a:r>
            <a:endParaRPr sz="3600" dirty="0"/>
          </a:p>
        </p:txBody>
      </p:sp>
      <p:sp>
        <p:nvSpPr>
          <p:cNvPr id="4" name="object 4"/>
          <p:cNvSpPr txBox="1"/>
          <p:nvPr/>
        </p:nvSpPr>
        <p:spPr>
          <a:xfrm>
            <a:off x="6248401" y="1519224"/>
            <a:ext cx="762000" cy="4140749"/>
          </a:xfrm>
          <a:prstGeom prst="rect">
            <a:avLst/>
          </a:prstGeom>
        </p:spPr>
        <p:txBody>
          <a:bodyPr vert="horz" wrap="square" lIns="0" tIns="96520" rIns="0" bIns="0" rtlCol="0" anchor="t">
            <a:spAutoFit/>
          </a:bodyPr>
          <a:lstStyle/>
          <a:p>
            <a:pPr marL="478155" marR="267335" indent="-466090">
              <a:lnSpc>
                <a:spcPct val="87400"/>
              </a:lnSpc>
              <a:spcBef>
                <a:spcPts val="760"/>
              </a:spcBef>
              <a:buFont typeface="Lato Black"/>
              <a:buAutoNum type="arabicPlain"/>
              <a:tabLst>
                <a:tab pos="781685" algn="l"/>
              </a:tabLst>
            </a:pPr>
            <a:r>
              <a:rPr lang="en-US" sz="6450" baseline="3875" dirty="0">
                <a:solidFill>
                  <a:srgbClr val="EF3824"/>
                </a:solidFill>
                <a:latin typeface="Lato Thin"/>
                <a:cs typeface="Lato Thin"/>
              </a:rPr>
              <a:t>|</a:t>
            </a:r>
            <a:r>
              <a:rPr lang="en-US" sz="2800" spc="165" baseline="3875" dirty="0">
                <a:solidFill>
                  <a:srgbClr val="EF3824"/>
                </a:solidFill>
                <a:latin typeface="Lato Thin"/>
                <a:cs typeface="Lato Thin"/>
              </a:rPr>
              <a:t> </a:t>
            </a:r>
            <a:endParaRPr sz="2000" dirty="0">
              <a:latin typeface="Lato"/>
              <a:cs typeface="Lato"/>
            </a:endParaRPr>
          </a:p>
          <a:p>
            <a:pPr marL="478790" indent="-466090">
              <a:lnSpc>
                <a:spcPct val="100000"/>
              </a:lnSpc>
              <a:spcBef>
                <a:spcPts val="1580"/>
              </a:spcBef>
              <a:buFont typeface="Lato Black"/>
              <a:buAutoNum type="arabicPlain"/>
              <a:tabLst>
                <a:tab pos="478790" algn="l"/>
              </a:tabLst>
            </a:pPr>
            <a:r>
              <a:rPr sz="6450" baseline="3875" dirty="0">
                <a:solidFill>
                  <a:srgbClr val="EF3824"/>
                </a:solidFill>
                <a:latin typeface="Lato Thin"/>
                <a:cs typeface="Lato Thin"/>
              </a:rPr>
              <a:t>|</a:t>
            </a:r>
            <a:r>
              <a:rPr sz="6450" spc="270" baseline="3875" dirty="0">
                <a:solidFill>
                  <a:srgbClr val="EF3824"/>
                </a:solidFill>
                <a:latin typeface="Lato Thin"/>
                <a:cs typeface="Lato Thin"/>
              </a:rPr>
              <a:t> </a:t>
            </a:r>
            <a:r>
              <a:rPr lang="en-US" sz="2000" dirty="0">
                <a:solidFill>
                  <a:srgbClr val="231F20"/>
                </a:solidFill>
                <a:latin typeface="Lato"/>
                <a:cs typeface="Lato"/>
              </a:rPr>
              <a:t> </a:t>
            </a:r>
            <a:endParaRPr sz="2000" dirty="0">
              <a:latin typeface="Lato"/>
              <a:cs typeface="Lato"/>
            </a:endParaRPr>
          </a:p>
          <a:p>
            <a:pPr marL="478790" indent="-466090">
              <a:lnSpc>
                <a:spcPct val="100000"/>
              </a:lnSpc>
              <a:spcBef>
                <a:spcPts val="1585"/>
              </a:spcBef>
              <a:buFont typeface="Lato Black"/>
              <a:buAutoNum type="arabicPlain"/>
              <a:tabLst>
                <a:tab pos="478790" algn="l"/>
              </a:tabLst>
            </a:pPr>
            <a:r>
              <a:rPr sz="6450" baseline="3875" dirty="0">
                <a:solidFill>
                  <a:srgbClr val="EF3824"/>
                </a:solidFill>
                <a:latin typeface="Lato Thin"/>
                <a:cs typeface="Lato Thin"/>
              </a:rPr>
              <a:t>|</a:t>
            </a:r>
            <a:endParaRPr lang="en-US" sz="6450" spc="262" baseline="3875" dirty="0">
              <a:solidFill>
                <a:srgbClr val="EF3824"/>
              </a:solidFill>
              <a:latin typeface="Lato Thin"/>
              <a:cs typeface="Lato Thin"/>
            </a:endParaRPr>
          </a:p>
          <a:p>
            <a:pPr marL="478790" indent="-466090">
              <a:lnSpc>
                <a:spcPct val="100000"/>
              </a:lnSpc>
              <a:spcBef>
                <a:spcPts val="1585"/>
              </a:spcBef>
              <a:buFont typeface="Lato Black"/>
              <a:buAutoNum type="arabicPlain"/>
              <a:tabLst>
                <a:tab pos="478790" algn="l"/>
              </a:tabLst>
            </a:pPr>
            <a:r>
              <a:rPr lang="en-US" sz="6450" spc="262" baseline="3875" dirty="0">
                <a:solidFill>
                  <a:srgbClr val="EF3824"/>
                </a:solidFill>
                <a:latin typeface="Lato Thin"/>
                <a:cs typeface="Lato Thin"/>
              </a:rPr>
              <a:t>|</a:t>
            </a:r>
          </a:p>
          <a:p>
            <a:pPr marL="478790" indent="-466090">
              <a:lnSpc>
                <a:spcPct val="100000"/>
              </a:lnSpc>
              <a:spcBef>
                <a:spcPts val="1585"/>
              </a:spcBef>
              <a:buFont typeface="Lato Black"/>
              <a:buAutoNum type="arabicPlain"/>
              <a:tabLst>
                <a:tab pos="478790" algn="l"/>
              </a:tabLst>
            </a:pPr>
            <a:r>
              <a:rPr lang="en-US" sz="6450" spc="262" baseline="3875" dirty="0">
                <a:solidFill>
                  <a:srgbClr val="EF3824"/>
                </a:solidFill>
                <a:latin typeface="Lato Thin"/>
                <a:cs typeface="Lato Thin"/>
              </a:rPr>
              <a:t>|</a:t>
            </a:r>
          </a:p>
        </p:txBody>
      </p:sp>
      <p:sp>
        <p:nvSpPr>
          <p:cNvPr id="9" name="TextBox 8">
            <a:extLst>
              <a:ext uri="{FF2B5EF4-FFF2-40B4-BE49-F238E27FC236}">
                <a16:creationId xmlns:a16="http://schemas.microsoft.com/office/drawing/2014/main" id="{B0B81F7B-0A01-4E1C-2725-20D61DE67881}"/>
              </a:ext>
            </a:extLst>
          </p:cNvPr>
          <p:cNvSpPr txBox="1"/>
          <p:nvPr/>
        </p:nvSpPr>
        <p:spPr>
          <a:xfrm>
            <a:off x="6858000" y="1519224"/>
            <a:ext cx="4953000" cy="678908"/>
          </a:xfrm>
          <a:prstGeom prst="rect">
            <a:avLst/>
          </a:prstGeom>
          <a:noFill/>
        </p:spPr>
        <p:txBody>
          <a:bodyPr wrap="square" anchor="ctr">
            <a:noAutofit/>
          </a:bodyPr>
          <a:lstStyle/>
          <a:p>
            <a:r>
              <a:rPr lang="en-US" sz="2000" spc="-10" dirty="0">
                <a:solidFill>
                  <a:schemeClr val="tx1"/>
                </a:solidFill>
                <a:latin typeface="Lato"/>
                <a:cs typeface="Lato"/>
              </a:rPr>
              <a:t>How do mixed-age teams drive organizational performance?</a:t>
            </a:r>
            <a:endParaRPr lang="en-US" sz="2000" dirty="0">
              <a:solidFill>
                <a:schemeClr val="tx1"/>
              </a:solidFill>
            </a:endParaRPr>
          </a:p>
        </p:txBody>
      </p:sp>
      <p:sp>
        <p:nvSpPr>
          <p:cNvPr id="10" name="TextBox 9">
            <a:extLst>
              <a:ext uri="{FF2B5EF4-FFF2-40B4-BE49-F238E27FC236}">
                <a16:creationId xmlns:a16="http://schemas.microsoft.com/office/drawing/2014/main" id="{76CCBB46-BAFE-5384-BA45-42479FAC2A6B}"/>
              </a:ext>
            </a:extLst>
          </p:cNvPr>
          <p:cNvSpPr txBox="1"/>
          <p:nvPr/>
        </p:nvSpPr>
        <p:spPr>
          <a:xfrm>
            <a:off x="6835815" y="2370269"/>
            <a:ext cx="4953000" cy="678908"/>
          </a:xfrm>
          <a:prstGeom prst="rect">
            <a:avLst/>
          </a:prstGeom>
          <a:noFill/>
        </p:spPr>
        <p:txBody>
          <a:bodyPr wrap="square" anchor="ctr">
            <a:noAutofit/>
          </a:bodyPr>
          <a:lstStyle/>
          <a:p>
            <a:r>
              <a:rPr lang="en-US" sz="2000" spc="-10" dirty="0">
                <a:solidFill>
                  <a:srgbClr val="EF3824"/>
                </a:solidFill>
                <a:latin typeface="Lato"/>
                <a:cs typeface="Lato"/>
              </a:rPr>
              <a:t>Why is the manager role key to creating an age-inclusive workforce?</a:t>
            </a:r>
            <a:endParaRPr lang="en-US" sz="2000" dirty="0">
              <a:solidFill>
                <a:srgbClr val="EF3824"/>
              </a:solidFill>
            </a:endParaRPr>
          </a:p>
        </p:txBody>
      </p:sp>
      <p:sp>
        <p:nvSpPr>
          <p:cNvPr id="11" name="TextBox 10">
            <a:extLst>
              <a:ext uri="{FF2B5EF4-FFF2-40B4-BE49-F238E27FC236}">
                <a16:creationId xmlns:a16="http://schemas.microsoft.com/office/drawing/2014/main" id="{0FDCB7DB-CA83-6420-59FA-21BD020AC4DD}"/>
              </a:ext>
            </a:extLst>
          </p:cNvPr>
          <p:cNvSpPr txBox="1"/>
          <p:nvPr/>
        </p:nvSpPr>
        <p:spPr>
          <a:xfrm>
            <a:off x="6894171" y="3190777"/>
            <a:ext cx="4953000" cy="678908"/>
          </a:xfrm>
          <a:prstGeom prst="rect">
            <a:avLst/>
          </a:prstGeom>
          <a:noFill/>
        </p:spPr>
        <p:txBody>
          <a:bodyPr wrap="square" anchor="ctr">
            <a:noAutofit/>
          </a:bodyPr>
          <a:lstStyle/>
          <a:p>
            <a:r>
              <a:rPr lang="en-US" sz="2000" spc="-10" dirty="0">
                <a:solidFill>
                  <a:srgbClr val="231F20"/>
                </a:solidFill>
                <a:latin typeface="Lato"/>
                <a:cs typeface="Lato"/>
              </a:rPr>
              <a:t>Gut check</a:t>
            </a:r>
            <a:endParaRPr lang="en-US" sz="2000" dirty="0"/>
          </a:p>
        </p:txBody>
      </p:sp>
      <p:sp>
        <p:nvSpPr>
          <p:cNvPr id="12" name="TextBox 11">
            <a:extLst>
              <a:ext uri="{FF2B5EF4-FFF2-40B4-BE49-F238E27FC236}">
                <a16:creationId xmlns:a16="http://schemas.microsoft.com/office/drawing/2014/main" id="{57A485FF-FE04-1F0F-BD62-6C93C7496A9A}"/>
              </a:ext>
            </a:extLst>
          </p:cNvPr>
          <p:cNvSpPr txBox="1"/>
          <p:nvPr/>
        </p:nvSpPr>
        <p:spPr>
          <a:xfrm>
            <a:off x="6892241" y="4085921"/>
            <a:ext cx="4953000" cy="678908"/>
          </a:xfrm>
          <a:prstGeom prst="rect">
            <a:avLst/>
          </a:prstGeom>
          <a:noFill/>
        </p:spPr>
        <p:txBody>
          <a:bodyPr wrap="square" anchor="ctr">
            <a:noAutofit/>
          </a:bodyPr>
          <a:lstStyle/>
          <a:p>
            <a:r>
              <a:rPr lang="en-US" sz="2000" spc="-10" dirty="0">
                <a:solidFill>
                  <a:srgbClr val="231F20"/>
                </a:solidFill>
                <a:latin typeface="Lato"/>
                <a:cs typeface="Lato"/>
              </a:rPr>
              <a:t>What can I do as a manager?</a:t>
            </a:r>
            <a:endParaRPr lang="en-US" sz="2000" dirty="0"/>
          </a:p>
        </p:txBody>
      </p:sp>
      <p:sp>
        <p:nvSpPr>
          <p:cNvPr id="13" name="TextBox 12">
            <a:extLst>
              <a:ext uri="{FF2B5EF4-FFF2-40B4-BE49-F238E27FC236}">
                <a16:creationId xmlns:a16="http://schemas.microsoft.com/office/drawing/2014/main" id="{520BCE27-FF6C-5EA1-5298-85E08BD6AD91}"/>
              </a:ext>
            </a:extLst>
          </p:cNvPr>
          <p:cNvSpPr txBox="1"/>
          <p:nvPr/>
        </p:nvSpPr>
        <p:spPr>
          <a:xfrm>
            <a:off x="6934200" y="4936966"/>
            <a:ext cx="4953000" cy="678908"/>
          </a:xfrm>
          <a:prstGeom prst="rect">
            <a:avLst/>
          </a:prstGeom>
          <a:noFill/>
        </p:spPr>
        <p:txBody>
          <a:bodyPr wrap="square" anchor="ctr">
            <a:noAutofit/>
          </a:bodyPr>
          <a:lstStyle/>
          <a:p>
            <a:r>
              <a:rPr lang="en-US" sz="2000" spc="-10" dirty="0">
                <a:solidFill>
                  <a:srgbClr val="231F20"/>
                </a:solidFill>
                <a:latin typeface="Lato"/>
                <a:cs typeface="Lato"/>
              </a:rPr>
              <a:t>Q&amp;A and resources to use and share</a:t>
            </a:r>
            <a:endParaRPr lang="en-US" sz="2000" dirty="0"/>
          </a:p>
        </p:txBody>
      </p:sp>
      <p:sp>
        <p:nvSpPr>
          <p:cNvPr id="14" name="object 6">
            <a:extLst>
              <a:ext uri="{FF2B5EF4-FFF2-40B4-BE49-F238E27FC236}">
                <a16:creationId xmlns:a16="http://schemas.microsoft.com/office/drawing/2014/main" id="{E4A7982C-154A-F151-8895-F9F4107318BE}"/>
              </a:ext>
            </a:extLst>
          </p:cNvPr>
          <p:cNvSpPr txBox="1"/>
          <p:nvPr/>
        </p:nvSpPr>
        <p:spPr>
          <a:xfrm>
            <a:off x="381000" y="6950572"/>
            <a:ext cx="12039600" cy="105157"/>
          </a:xfrm>
          <a:prstGeom prst="rect">
            <a:avLst/>
          </a:prstGeom>
        </p:spPr>
        <p:txBody>
          <a:bodyPr vert="horz" wrap="square" lIns="0" tIns="12700" rIns="0" bIns="0" rtlCol="0">
            <a:spAutoFit/>
          </a:bodyPr>
          <a:lstStyle/>
          <a:p>
            <a:pPr marL="12700">
              <a:spcBef>
                <a:spcPts val="100"/>
              </a:spcBef>
            </a:pPr>
            <a:r>
              <a:rPr lang="en-US" sz="600" b="1" dirty="0">
                <a:solidFill>
                  <a:srgbClr val="231F20"/>
                </a:solidFill>
                <a:latin typeface="Lato"/>
                <a:cs typeface="Lato"/>
              </a:rPr>
              <a:t>Courtesy Getty Images</a:t>
            </a:r>
          </a:p>
        </p:txBody>
      </p:sp>
      <p:pic>
        <p:nvPicPr>
          <p:cNvPr id="15" name="object 5">
            <a:extLst>
              <a:ext uri="{FF2B5EF4-FFF2-40B4-BE49-F238E27FC236}">
                <a16:creationId xmlns:a16="http://schemas.microsoft.com/office/drawing/2014/main" id="{675DDDBB-7876-E96D-8502-A16B4D01A482}"/>
              </a:ext>
            </a:extLst>
          </p:cNvPr>
          <p:cNvPicPr/>
          <p:nvPr/>
        </p:nvPicPr>
        <p:blipFill>
          <a:blip r:embed="rId2">
            <a:extLst>
              <a:ext uri="{28A0092B-C50C-407E-A947-70E740481C1C}">
                <a14:useLocalDpi xmlns:a14="http://schemas.microsoft.com/office/drawing/2010/main" val="0"/>
              </a:ext>
            </a:extLst>
          </a:blip>
          <a:srcRect l="32053" r="-1"/>
          <a:stretch/>
        </p:blipFill>
        <p:spPr>
          <a:xfrm>
            <a:off x="0" y="1519224"/>
            <a:ext cx="5297805" cy="4514085"/>
          </a:xfrm>
          <a:prstGeom prst="rect">
            <a:avLst/>
          </a:prstGeom>
        </p:spPr>
      </p:pic>
    </p:spTree>
    <p:extLst>
      <p:ext uri="{BB962C8B-B14F-4D97-AF65-F5344CB8AC3E}">
        <p14:creationId xmlns:p14="http://schemas.microsoft.com/office/powerpoint/2010/main" val="39713555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0" y="0"/>
            <a:ext cx="4206240" cy="7315200"/>
          </a:xfrm>
          <a:custGeom>
            <a:avLst/>
            <a:gdLst/>
            <a:ahLst/>
            <a:cxnLst/>
            <a:rect l="l" t="t" r="r" b="b"/>
            <a:pathLst>
              <a:path w="4206240" h="7315200">
                <a:moveTo>
                  <a:pt x="4206240" y="0"/>
                </a:moveTo>
                <a:lnTo>
                  <a:pt x="0" y="0"/>
                </a:lnTo>
                <a:lnTo>
                  <a:pt x="0" y="7315200"/>
                </a:lnTo>
                <a:lnTo>
                  <a:pt x="4206240" y="7315200"/>
                </a:lnTo>
                <a:lnTo>
                  <a:pt x="4206240" y="0"/>
                </a:lnTo>
                <a:close/>
              </a:path>
            </a:pathLst>
          </a:custGeom>
          <a:solidFill>
            <a:srgbClr val="EF3824"/>
          </a:solidFill>
        </p:spPr>
        <p:txBody>
          <a:bodyPr wrap="square" lIns="0" tIns="0" rIns="0" bIns="0" rtlCol="0"/>
          <a:lstStyle/>
          <a:p>
            <a:endParaRPr/>
          </a:p>
        </p:txBody>
      </p:sp>
      <p:sp>
        <p:nvSpPr>
          <p:cNvPr id="4" name="object 4"/>
          <p:cNvSpPr/>
          <p:nvPr/>
        </p:nvSpPr>
        <p:spPr>
          <a:xfrm>
            <a:off x="868680" y="698498"/>
            <a:ext cx="11741150" cy="4572635"/>
          </a:xfrm>
          <a:custGeom>
            <a:avLst/>
            <a:gdLst/>
            <a:ahLst/>
            <a:cxnLst/>
            <a:rect l="l" t="t" r="r" b="b"/>
            <a:pathLst>
              <a:path w="11741150" h="4572635">
                <a:moveTo>
                  <a:pt x="11740896" y="0"/>
                </a:moveTo>
                <a:lnTo>
                  <a:pt x="342900" y="0"/>
                </a:lnTo>
                <a:lnTo>
                  <a:pt x="296369" y="3130"/>
                </a:lnTo>
                <a:lnTo>
                  <a:pt x="251742" y="12248"/>
                </a:lnTo>
                <a:lnTo>
                  <a:pt x="209426" y="26946"/>
                </a:lnTo>
                <a:lnTo>
                  <a:pt x="169830" y="46815"/>
                </a:lnTo>
                <a:lnTo>
                  <a:pt x="133362" y="71446"/>
                </a:lnTo>
                <a:lnTo>
                  <a:pt x="100431" y="100431"/>
                </a:lnTo>
                <a:lnTo>
                  <a:pt x="71446" y="133362"/>
                </a:lnTo>
                <a:lnTo>
                  <a:pt x="46815" y="169830"/>
                </a:lnTo>
                <a:lnTo>
                  <a:pt x="26946" y="209426"/>
                </a:lnTo>
                <a:lnTo>
                  <a:pt x="12248" y="251742"/>
                </a:lnTo>
                <a:lnTo>
                  <a:pt x="3130" y="296369"/>
                </a:lnTo>
                <a:lnTo>
                  <a:pt x="0" y="342900"/>
                </a:lnTo>
                <a:lnTo>
                  <a:pt x="0" y="4229455"/>
                </a:lnTo>
                <a:lnTo>
                  <a:pt x="3130" y="4275985"/>
                </a:lnTo>
                <a:lnTo>
                  <a:pt x="12248" y="4320613"/>
                </a:lnTo>
                <a:lnTo>
                  <a:pt x="26946" y="4362929"/>
                </a:lnTo>
                <a:lnTo>
                  <a:pt x="46815" y="4402525"/>
                </a:lnTo>
                <a:lnTo>
                  <a:pt x="71446" y="4438993"/>
                </a:lnTo>
                <a:lnTo>
                  <a:pt x="100431" y="4471924"/>
                </a:lnTo>
                <a:lnTo>
                  <a:pt x="133362" y="4500909"/>
                </a:lnTo>
                <a:lnTo>
                  <a:pt x="169830" y="4525540"/>
                </a:lnTo>
                <a:lnTo>
                  <a:pt x="209426" y="4545409"/>
                </a:lnTo>
                <a:lnTo>
                  <a:pt x="251742" y="4560107"/>
                </a:lnTo>
                <a:lnTo>
                  <a:pt x="296369" y="4569225"/>
                </a:lnTo>
                <a:lnTo>
                  <a:pt x="342900" y="4572355"/>
                </a:lnTo>
                <a:lnTo>
                  <a:pt x="11740896" y="4572355"/>
                </a:lnTo>
                <a:lnTo>
                  <a:pt x="11740896" y="0"/>
                </a:lnTo>
                <a:close/>
              </a:path>
            </a:pathLst>
          </a:custGeom>
          <a:solidFill>
            <a:srgbClr val="FFFFFF"/>
          </a:solidFill>
        </p:spPr>
        <p:txBody>
          <a:bodyPr wrap="square" lIns="0" tIns="0" rIns="0" bIns="0" rtlCol="0"/>
          <a:lstStyle/>
          <a:p>
            <a:endParaRPr/>
          </a:p>
        </p:txBody>
      </p:sp>
      <p:pic>
        <p:nvPicPr>
          <p:cNvPr id="5" name="object 5"/>
          <p:cNvPicPr/>
          <p:nvPr/>
        </p:nvPicPr>
        <p:blipFill>
          <a:blip r:embed="rId3">
            <a:extLst>
              <a:ext uri="{28A0092B-C50C-407E-A947-70E740481C1C}">
                <a14:useLocalDpi xmlns:a14="http://schemas.microsoft.com/office/drawing/2010/main" val="0"/>
              </a:ext>
            </a:extLst>
          </a:blip>
          <a:srcRect b="4615"/>
          <a:stretch/>
        </p:blipFill>
        <p:spPr>
          <a:xfrm>
            <a:off x="-37094" y="2209800"/>
            <a:ext cx="4243336" cy="4724400"/>
          </a:xfrm>
          <a:prstGeom prst="rect">
            <a:avLst/>
          </a:prstGeom>
          <a:solidFill>
            <a:schemeClr val="bg1">
              <a:lumMod val="95000"/>
            </a:schemeClr>
          </a:solidFill>
        </p:spPr>
      </p:pic>
      <p:sp>
        <p:nvSpPr>
          <p:cNvPr id="6" name="object 6"/>
          <p:cNvSpPr txBox="1">
            <a:spLocks noGrp="1"/>
          </p:cNvSpPr>
          <p:nvPr>
            <p:ph type="title"/>
          </p:nvPr>
        </p:nvSpPr>
        <p:spPr>
          <a:xfrm>
            <a:off x="1230630" y="1305858"/>
            <a:ext cx="11017250" cy="570669"/>
          </a:xfrm>
          <a:prstGeom prst="rect">
            <a:avLst/>
          </a:prstGeom>
        </p:spPr>
        <p:txBody>
          <a:bodyPr vert="horz" wrap="square" lIns="0" tIns="16510" rIns="0" bIns="0" rtlCol="0">
            <a:spAutoFit/>
          </a:bodyPr>
          <a:lstStyle/>
          <a:p>
            <a:pPr marL="12700">
              <a:lnSpc>
                <a:spcPct val="100000"/>
              </a:lnSpc>
              <a:spcBef>
                <a:spcPts val="130"/>
              </a:spcBef>
            </a:pPr>
            <a:r>
              <a:rPr lang="en-US" sz="3600" dirty="0"/>
              <a:t>Why are managers the key?</a:t>
            </a:r>
            <a:endParaRPr sz="3600" dirty="0"/>
          </a:p>
        </p:txBody>
      </p:sp>
      <p:sp>
        <p:nvSpPr>
          <p:cNvPr id="7" name="object 7"/>
          <p:cNvSpPr txBox="1"/>
          <p:nvPr/>
        </p:nvSpPr>
        <p:spPr>
          <a:xfrm>
            <a:off x="4801615" y="2381092"/>
            <a:ext cx="7314185" cy="4213974"/>
          </a:xfrm>
          <a:prstGeom prst="rect">
            <a:avLst/>
          </a:prstGeom>
        </p:spPr>
        <p:txBody>
          <a:bodyPr vert="horz" wrap="square" lIns="0" tIns="12700" rIns="0" bIns="0" rtlCol="0">
            <a:spAutoFit/>
          </a:bodyPr>
          <a:lstStyle/>
          <a:p>
            <a:pPr marL="12700">
              <a:lnSpc>
                <a:spcPct val="100000"/>
              </a:lnSpc>
              <a:spcBef>
                <a:spcPts val="100"/>
              </a:spcBef>
              <a:spcAft>
                <a:spcPts val="600"/>
              </a:spcAft>
            </a:pPr>
            <a:r>
              <a:rPr lang="en-US" sz="2800" b="1" dirty="0">
                <a:solidFill>
                  <a:srgbClr val="EF3824"/>
                </a:solidFill>
                <a:latin typeface="Lato"/>
                <a:cs typeface="Lato"/>
              </a:rPr>
              <a:t>1. An outsize effect on employee engagement</a:t>
            </a:r>
            <a:endParaRPr sz="2800" dirty="0">
              <a:latin typeface="Lato"/>
              <a:cs typeface="Lato"/>
            </a:endParaRPr>
          </a:p>
          <a:p>
            <a:pPr marL="12700" marR="107314">
              <a:lnSpc>
                <a:spcPct val="100000"/>
              </a:lnSpc>
            </a:pPr>
            <a:endParaRPr lang="en-US" sz="2000" spc="-10" dirty="0">
              <a:solidFill>
                <a:srgbClr val="231F20"/>
              </a:solidFill>
              <a:latin typeface="Lato"/>
              <a:cs typeface="Lato"/>
            </a:endParaRPr>
          </a:p>
          <a:p>
            <a:pPr marL="12700" marR="107314">
              <a:lnSpc>
                <a:spcPct val="100000"/>
              </a:lnSpc>
            </a:pPr>
            <a:r>
              <a:rPr lang="en-US" sz="2000" spc="-10" dirty="0">
                <a:solidFill>
                  <a:srgbClr val="231F20"/>
                </a:solidFill>
                <a:latin typeface="Lato"/>
                <a:cs typeface="Lato"/>
              </a:rPr>
              <a:t>Both positive and negative! Managers account for 70% of the variance in employee engagement.</a:t>
            </a:r>
            <a:r>
              <a:rPr lang="en-US" sz="2000" spc="-10" baseline="30000" dirty="0">
                <a:solidFill>
                  <a:srgbClr val="231F20"/>
                </a:solidFill>
                <a:latin typeface="Lato"/>
                <a:cs typeface="Lato"/>
              </a:rPr>
              <a:t>1</a:t>
            </a:r>
          </a:p>
          <a:p>
            <a:pPr marL="12700" marR="107314">
              <a:lnSpc>
                <a:spcPct val="100000"/>
              </a:lnSpc>
            </a:pPr>
            <a:endParaRPr lang="en-US" sz="2000" spc="-10" dirty="0">
              <a:solidFill>
                <a:srgbClr val="231F20"/>
              </a:solidFill>
              <a:latin typeface="Lato"/>
              <a:cs typeface="Lato"/>
            </a:endParaRPr>
          </a:p>
          <a:p>
            <a:pPr marL="12700" marR="107314">
              <a:lnSpc>
                <a:spcPct val="100000"/>
              </a:lnSpc>
            </a:pPr>
            <a:r>
              <a:rPr lang="en-US" sz="2000" spc="-10" dirty="0">
                <a:solidFill>
                  <a:srgbClr val="231F20"/>
                </a:solidFill>
                <a:latin typeface="Lato"/>
                <a:cs typeface="Lato"/>
              </a:rPr>
              <a:t>Research shows many employees see or experience age bias, but few report it. This puts the onus on managers to notice and interrupt age bias in their own team and in the broader teams with whom their direct reports work. </a:t>
            </a:r>
          </a:p>
          <a:p>
            <a:pPr marL="12700" marR="107314">
              <a:lnSpc>
                <a:spcPct val="100000"/>
              </a:lnSpc>
            </a:pPr>
            <a:endParaRPr lang="en-US" sz="2000" spc="-10" dirty="0">
              <a:solidFill>
                <a:srgbClr val="231F20"/>
              </a:solidFill>
              <a:latin typeface="Lato"/>
              <a:cs typeface="Lato"/>
            </a:endParaRPr>
          </a:p>
          <a:p>
            <a:pPr marL="12700" marR="107314">
              <a:lnSpc>
                <a:spcPct val="100000"/>
              </a:lnSpc>
            </a:pPr>
            <a:r>
              <a:rPr lang="en-US" sz="2000" spc="-10" dirty="0">
                <a:solidFill>
                  <a:srgbClr val="231F20"/>
                </a:solidFill>
                <a:latin typeface="Lato"/>
                <a:cs typeface="Lato"/>
              </a:rPr>
              <a:t>Managers can increase engagement by building teams where all members see how the skills, experience and perspectives of colleagues of all ages create value.</a:t>
            </a:r>
            <a:endParaRPr sz="2000" dirty="0">
              <a:latin typeface="Lato"/>
              <a:cs typeface="Lato"/>
            </a:endParaRPr>
          </a:p>
        </p:txBody>
      </p:sp>
      <p:sp>
        <p:nvSpPr>
          <p:cNvPr id="8" name="object 6">
            <a:extLst>
              <a:ext uri="{FF2B5EF4-FFF2-40B4-BE49-F238E27FC236}">
                <a16:creationId xmlns:a16="http://schemas.microsoft.com/office/drawing/2014/main" id="{1A69E4BC-F856-1C3B-8ACD-52F69D840C3E}"/>
              </a:ext>
            </a:extLst>
          </p:cNvPr>
          <p:cNvSpPr txBox="1"/>
          <p:nvPr/>
        </p:nvSpPr>
        <p:spPr>
          <a:xfrm>
            <a:off x="4801614" y="6950572"/>
            <a:ext cx="7618985" cy="210314"/>
          </a:xfrm>
          <a:prstGeom prst="rect">
            <a:avLst/>
          </a:prstGeom>
        </p:spPr>
        <p:txBody>
          <a:bodyPr vert="horz" wrap="square" lIns="0" tIns="12700" rIns="0" bIns="0" rtlCol="0">
            <a:spAutoFit/>
          </a:bodyPr>
          <a:lstStyle/>
          <a:p>
            <a:pPr marL="12700">
              <a:spcBef>
                <a:spcPts val="100"/>
              </a:spcBef>
            </a:pPr>
            <a:r>
              <a:rPr lang="en-US" sz="600" b="1" dirty="0">
                <a:solidFill>
                  <a:srgbClr val="231F20"/>
                </a:solidFill>
                <a:latin typeface="Lato"/>
                <a:cs typeface="Lato"/>
              </a:rPr>
              <a:t>Courtesy Getty </a:t>
            </a:r>
            <a:r>
              <a:rPr lang="en-US" sz="600" b="1" dirty="0" err="1">
                <a:solidFill>
                  <a:srgbClr val="231F20"/>
                </a:solidFill>
                <a:latin typeface="Lato"/>
                <a:cs typeface="Lato"/>
              </a:rPr>
              <a:t>Imagess</a:t>
            </a:r>
            <a:endParaRPr lang="en-US" sz="600" b="1" dirty="0">
              <a:solidFill>
                <a:srgbClr val="231F20"/>
              </a:solidFill>
              <a:latin typeface="Lato"/>
              <a:cs typeface="Lato"/>
            </a:endParaRPr>
          </a:p>
          <a:p>
            <a:pPr marL="12700">
              <a:spcBef>
                <a:spcPts val="100"/>
              </a:spcBef>
            </a:pPr>
            <a:r>
              <a:rPr lang="en-US" sz="600" b="1" dirty="0">
                <a:solidFill>
                  <a:schemeClr val="tx1"/>
                </a:solidFill>
                <a:latin typeface="Lato"/>
                <a:cs typeface="Lato"/>
              </a:rPr>
              <a:t>Source 1 </a:t>
            </a:r>
            <a:r>
              <a:rPr lang="en-US" sz="600" b="1" dirty="0">
                <a:solidFill>
                  <a:schemeClr val="tx1"/>
                </a:solidFill>
                <a:latin typeface="Lato"/>
                <a:cs typeface="Lato"/>
                <a:hlinkClick r:id="rId4">
                  <a:extLst>
                    <a:ext uri="{A12FA001-AC4F-418D-AE19-62706E023703}">
                      <ahyp:hlinkClr xmlns:ahyp="http://schemas.microsoft.com/office/drawing/2018/hyperlinkcolor" val="tx"/>
                    </a:ext>
                  </a:extLst>
                </a:hlinkClick>
              </a:rPr>
              <a:t>https://news.gallup.com/businessjournal/182792/managers-account-variance-employee-engagement.aspx</a:t>
            </a:r>
            <a:r>
              <a:rPr lang="en-US" sz="600" b="1" dirty="0">
                <a:solidFill>
                  <a:schemeClr val="tx1"/>
                </a:solidFill>
                <a:latin typeface="Lato"/>
                <a:cs typeface="Lato"/>
              </a:rPr>
              <a:t>   </a:t>
            </a:r>
          </a:p>
        </p:txBody>
      </p:sp>
    </p:spTree>
    <p:extLst>
      <p:ext uri="{BB962C8B-B14F-4D97-AF65-F5344CB8AC3E}">
        <p14:creationId xmlns:p14="http://schemas.microsoft.com/office/powerpoint/2010/main" val="41606263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0" y="0"/>
            <a:ext cx="4206240" cy="7315200"/>
          </a:xfrm>
          <a:custGeom>
            <a:avLst/>
            <a:gdLst/>
            <a:ahLst/>
            <a:cxnLst/>
            <a:rect l="l" t="t" r="r" b="b"/>
            <a:pathLst>
              <a:path w="4206240" h="7315200">
                <a:moveTo>
                  <a:pt x="4206240" y="0"/>
                </a:moveTo>
                <a:lnTo>
                  <a:pt x="0" y="0"/>
                </a:lnTo>
                <a:lnTo>
                  <a:pt x="0" y="7315200"/>
                </a:lnTo>
                <a:lnTo>
                  <a:pt x="4206240" y="7315200"/>
                </a:lnTo>
                <a:lnTo>
                  <a:pt x="4206240" y="0"/>
                </a:lnTo>
                <a:close/>
              </a:path>
            </a:pathLst>
          </a:custGeom>
          <a:solidFill>
            <a:srgbClr val="EF3824"/>
          </a:solidFill>
        </p:spPr>
        <p:txBody>
          <a:bodyPr wrap="square" lIns="0" tIns="0" rIns="0" bIns="0" rtlCol="0"/>
          <a:lstStyle/>
          <a:p>
            <a:endParaRPr/>
          </a:p>
        </p:txBody>
      </p:sp>
      <p:sp>
        <p:nvSpPr>
          <p:cNvPr id="4" name="object 4"/>
          <p:cNvSpPr/>
          <p:nvPr/>
        </p:nvSpPr>
        <p:spPr>
          <a:xfrm>
            <a:off x="868680" y="698498"/>
            <a:ext cx="11741150" cy="4572635"/>
          </a:xfrm>
          <a:custGeom>
            <a:avLst/>
            <a:gdLst/>
            <a:ahLst/>
            <a:cxnLst/>
            <a:rect l="l" t="t" r="r" b="b"/>
            <a:pathLst>
              <a:path w="11741150" h="4572635">
                <a:moveTo>
                  <a:pt x="11740896" y="0"/>
                </a:moveTo>
                <a:lnTo>
                  <a:pt x="342900" y="0"/>
                </a:lnTo>
                <a:lnTo>
                  <a:pt x="296369" y="3130"/>
                </a:lnTo>
                <a:lnTo>
                  <a:pt x="251742" y="12248"/>
                </a:lnTo>
                <a:lnTo>
                  <a:pt x="209426" y="26946"/>
                </a:lnTo>
                <a:lnTo>
                  <a:pt x="169830" y="46815"/>
                </a:lnTo>
                <a:lnTo>
                  <a:pt x="133362" y="71446"/>
                </a:lnTo>
                <a:lnTo>
                  <a:pt x="100431" y="100431"/>
                </a:lnTo>
                <a:lnTo>
                  <a:pt x="71446" y="133362"/>
                </a:lnTo>
                <a:lnTo>
                  <a:pt x="46815" y="169830"/>
                </a:lnTo>
                <a:lnTo>
                  <a:pt x="26946" y="209426"/>
                </a:lnTo>
                <a:lnTo>
                  <a:pt x="12248" y="251742"/>
                </a:lnTo>
                <a:lnTo>
                  <a:pt x="3130" y="296369"/>
                </a:lnTo>
                <a:lnTo>
                  <a:pt x="0" y="342900"/>
                </a:lnTo>
                <a:lnTo>
                  <a:pt x="0" y="4229455"/>
                </a:lnTo>
                <a:lnTo>
                  <a:pt x="3130" y="4275985"/>
                </a:lnTo>
                <a:lnTo>
                  <a:pt x="12248" y="4320613"/>
                </a:lnTo>
                <a:lnTo>
                  <a:pt x="26946" y="4362929"/>
                </a:lnTo>
                <a:lnTo>
                  <a:pt x="46815" y="4402525"/>
                </a:lnTo>
                <a:lnTo>
                  <a:pt x="71446" y="4438993"/>
                </a:lnTo>
                <a:lnTo>
                  <a:pt x="100431" y="4471924"/>
                </a:lnTo>
                <a:lnTo>
                  <a:pt x="133362" y="4500909"/>
                </a:lnTo>
                <a:lnTo>
                  <a:pt x="169830" y="4525540"/>
                </a:lnTo>
                <a:lnTo>
                  <a:pt x="209426" y="4545409"/>
                </a:lnTo>
                <a:lnTo>
                  <a:pt x="251742" y="4560107"/>
                </a:lnTo>
                <a:lnTo>
                  <a:pt x="296369" y="4569225"/>
                </a:lnTo>
                <a:lnTo>
                  <a:pt x="342900" y="4572355"/>
                </a:lnTo>
                <a:lnTo>
                  <a:pt x="11740896" y="4572355"/>
                </a:lnTo>
                <a:lnTo>
                  <a:pt x="11740896" y="0"/>
                </a:lnTo>
                <a:close/>
              </a:path>
            </a:pathLst>
          </a:custGeom>
          <a:solidFill>
            <a:srgbClr val="FFFFFF"/>
          </a:solidFill>
        </p:spPr>
        <p:txBody>
          <a:bodyPr wrap="square" lIns="0" tIns="0" rIns="0" bIns="0" rtlCol="0"/>
          <a:lstStyle/>
          <a:p>
            <a:endParaRPr/>
          </a:p>
        </p:txBody>
      </p:sp>
      <p:pic>
        <p:nvPicPr>
          <p:cNvPr id="5" name="object 5"/>
          <p:cNvPicPr/>
          <p:nvPr/>
        </p:nvPicPr>
        <p:blipFill>
          <a:blip r:embed="rId3">
            <a:extLst>
              <a:ext uri="{28A0092B-C50C-407E-A947-70E740481C1C}">
                <a14:useLocalDpi xmlns:a14="http://schemas.microsoft.com/office/drawing/2010/main" val="0"/>
              </a:ext>
            </a:extLst>
          </a:blip>
          <a:srcRect b="4615"/>
          <a:stretch/>
        </p:blipFill>
        <p:spPr>
          <a:xfrm>
            <a:off x="-37094" y="2209800"/>
            <a:ext cx="4243336" cy="4724400"/>
          </a:xfrm>
          <a:prstGeom prst="rect">
            <a:avLst/>
          </a:prstGeom>
          <a:solidFill>
            <a:schemeClr val="bg1">
              <a:lumMod val="95000"/>
            </a:schemeClr>
          </a:solidFill>
        </p:spPr>
      </p:pic>
      <p:sp>
        <p:nvSpPr>
          <p:cNvPr id="6" name="object 6"/>
          <p:cNvSpPr txBox="1">
            <a:spLocks noGrp="1"/>
          </p:cNvSpPr>
          <p:nvPr>
            <p:ph type="title"/>
          </p:nvPr>
        </p:nvSpPr>
        <p:spPr>
          <a:xfrm>
            <a:off x="1230630" y="1305858"/>
            <a:ext cx="11017250" cy="570669"/>
          </a:xfrm>
          <a:prstGeom prst="rect">
            <a:avLst/>
          </a:prstGeom>
        </p:spPr>
        <p:txBody>
          <a:bodyPr vert="horz" wrap="square" lIns="0" tIns="16510" rIns="0" bIns="0" rtlCol="0">
            <a:spAutoFit/>
          </a:bodyPr>
          <a:lstStyle/>
          <a:p>
            <a:pPr marL="12700">
              <a:lnSpc>
                <a:spcPct val="100000"/>
              </a:lnSpc>
              <a:spcBef>
                <a:spcPts val="130"/>
              </a:spcBef>
            </a:pPr>
            <a:r>
              <a:rPr lang="en-US" sz="3600" dirty="0"/>
              <a:t>Why are managers the key?</a:t>
            </a:r>
            <a:endParaRPr sz="3600" dirty="0"/>
          </a:p>
        </p:txBody>
      </p:sp>
      <p:sp>
        <p:nvSpPr>
          <p:cNvPr id="7" name="object 7"/>
          <p:cNvSpPr txBox="1"/>
          <p:nvPr/>
        </p:nvSpPr>
        <p:spPr>
          <a:xfrm>
            <a:off x="4801615" y="2381092"/>
            <a:ext cx="7314185" cy="4603824"/>
          </a:xfrm>
          <a:prstGeom prst="rect">
            <a:avLst/>
          </a:prstGeom>
        </p:spPr>
        <p:txBody>
          <a:bodyPr vert="horz" wrap="square" lIns="0" tIns="12700" rIns="0" bIns="0" rtlCol="0">
            <a:spAutoFit/>
          </a:bodyPr>
          <a:lstStyle/>
          <a:p>
            <a:pPr marL="12700">
              <a:lnSpc>
                <a:spcPct val="100000"/>
              </a:lnSpc>
              <a:spcBef>
                <a:spcPts val="100"/>
              </a:spcBef>
              <a:spcAft>
                <a:spcPts val="600"/>
              </a:spcAft>
            </a:pPr>
            <a:r>
              <a:rPr lang="en-US" sz="2800" b="1" dirty="0">
                <a:solidFill>
                  <a:srgbClr val="EF3824"/>
                </a:solidFill>
                <a:latin typeface="Lato"/>
                <a:cs typeface="Lato"/>
              </a:rPr>
              <a:t>2. Employees stay mum about their concerns</a:t>
            </a:r>
            <a:endParaRPr sz="2800" dirty="0">
              <a:latin typeface="Lato"/>
              <a:cs typeface="Lato"/>
            </a:endParaRPr>
          </a:p>
          <a:p>
            <a:pPr marL="12700" marR="107314">
              <a:lnSpc>
                <a:spcPct val="100000"/>
              </a:lnSpc>
            </a:pPr>
            <a:r>
              <a:rPr lang="en-US" spc="-10" dirty="0">
                <a:solidFill>
                  <a:srgbClr val="231F20"/>
                </a:solidFill>
                <a:latin typeface="Lato"/>
                <a:cs typeface="Lato"/>
              </a:rPr>
              <a:t>Younger workers may be more inclined to notice age bias but may underreport because they are unaware that many state laws protect workers regardless of age. </a:t>
            </a:r>
          </a:p>
          <a:p>
            <a:pPr marL="12700" marR="107314">
              <a:lnSpc>
                <a:spcPct val="100000"/>
              </a:lnSpc>
            </a:pPr>
            <a:endParaRPr lang="en-US" spc="-10" dirty="0">
              <a:solidFill>
                <a:srgbClr val="231F20"/>
              </a:solidFill>
              <a:latin typeface="Lato"/>
              <a:cs typeface="Lato"/>
            </a:endParaRPr>
          </a:p>
          <a:p>
            <a:pPr marL="12700" marR="107314"/>
            <a:r>
              <a:rPr lang="en-US" spc="-10" dirty="0">
                <a:solidFill>
                  <a:srgbClr val="231F20"/>
                </a:solidFill>
                <a:latin typeface="Lato"/>
                <a:cs typeface="Lato"/>
              </a:rPr>
              <a:t>Among workers age 45+ only 3% have made an official complaint about age discrimination. But 15% have heard negative remarks related to their older age from a colleague or supervisor. And 12% cited being passed up for a promotion or other chance to get ahead.</a:t>
            </a:r>
            <a:r>
              <a:rPr lang="en-US" spc="-10" baseline="30000" dirty="0">
                <a:solidFill>
                  <a:srgbClr val="231F20"/>
                </a:solidFill>
                <a:latin typeface="Lato"/>
                <a:cs typeface="Lato"/>
              </a:rPr>
              <a:t>1</a:t>
            </a:r>
            <a:endParaRPr lang="en-US" spc="-10" dirty="0">
              <a:solidFill>
                <a:srgbClr val="231F20"/>
              </a:solidFill>
              <a:latin typeface="Lato"/>
              <a:cs typeface="Lato"/>
            </a:endParaRPr>
          </a:p>
          <a:p>
            <a:pPr marL="12700" marR="107314"/>
            <a:endParaRPr lang="en-US" spc="-10" dirty="0">
              <a:solidFill>
                <a:srgbClr val="231F20"/>
              </a:solidFill>
              <a:latin typeface="Lato"/>
              <a:cs typeface="Lato"/>
            </a:endParaRPr>
          </a:p>
          <a:p>
            <a:pPr marL="12700" marR="107314"/>
            <a:r>
              <a:rPr lang="en-US" spc="-10" dirty="0">
                <a:solidFill>
                  <a:srgbClr val="231F20"/>
                </a:solidFill>
                <a:latin typeface="Lato"/>
                <a:cs typeface="Lato"/>
              </a:rPr>
              <a:t>Employees underreport age bias because they fear retaliation in the form of reduced roles or uncharacteristically low performance reviews that result in termination.</a:t>
            </a:r>
            <a:r>
              <a:rPr lang="en-US" spc="-10" baseline="30000" dirty="0">
                <a:solidFill>
                  <a:srgbClr val="231F20"/>
                </a:solidFill>
                <a:latin typeface="Lato"/>
                <a:cs typeface="Lato"/>
              </a:rPr>
              <a:t>2</a:t>
            </a:r>
            <a:r>
              <a:rPr lang="en-US" spc="-10" dirty="0">
                <a:solidFill>
                  <a:srgbClr val="231F20"/>
                </a:solidFill>
                <a:latin typeface="Lato"/>
                <a:cs typeface="Lato"/>
              </a:rPr>
              <a:t> Their concern is reasonable. In fact, about half of full-time workers between the ages of 50 and 54 will lose their jobs involuntarily.</a:t>
            </a:r>
            <a:r>
              <a:rPr lang="en-US" spc="-10" baseline="30000" dirty="0">
                <a:solidFill>
                  <a:srgbClr val="231F20"/>
                </a:solidFill>
                <a:latin typeface="Lato"/>
                <a:cs typeface="Lato"/>
              </a:rPr>
              <a:t>3</a:t>
            </a:r>
          </a:p>
          <a:p>
            <a:pPr marL="12700" marR="107314">
              <a:lnSpc>
                <a:spcPct val="100000"/>
              </a:lnSpc>
            </a:pPr>
            <a:endParaRPr lang="en-US" sz="2000" spc="-10" baseline="30000" dirty="0">
              <a:solidFill>
                <a:srgbClr val="231F20"/>
              </a:solidFill>
              <a:latin typeface="Lato"/>
              <a:cs typeface="Lato"/>
            </a:endParaRPr>
          </a:p>
        </p:txBody>
      </p:sp>
      <p:sp>
        <p:nvSpPr>
          <p:cNvPr id="8" name="object 6">
            <a:extLst>
              <a:ext uri="{FF2B5EF4-FFF2-40B4-BE49-F238E27FC236}">
                <a16:creationId xmlns:a16="http://schemas.microsoft.com/office/drawing/2014/main" id="{1A69E4BC-F856-1C3B-8ACD-52F69D840C3E}"/>
              </a:ext>
            </a:extLst>
          </p:cNvPr>
          <p:cNvSpPr txBox="1"/>
          <p:nvPr/>
        </p:nvSpPr>
        <p:spPr>
          <a:xfrm>
            <a:off x="4801614" y="6950572"/>
            <a:ext cx="7618985" cy="302647"/>
          </a:xfrm>
          <a:prstGeom prst="rect">
            <a:avLst/>
          </a:prstGeom>
        </p:spPr>
        <p:txBody>
          <a:bodyPr vert="horz" wrap="square" lIns="0" tIns="12700" rIns="0" bIns="0" rtlCol="0">
            <a:spAutoFit/>
          </a:bodyPr>
          <a:lstStyle/>
          <a:p>
            <a:pPr marL="12700">
              <a:spcBef>
                <a:spcPts val="100"/>
              </a:spcBef>
            </a:pPr>
            <a:r>
              <a:rPr lang="en-US" sz="600" b="1" dirty="0">
                <a:solidFill>
                  <a:srgbClr val="231F20"/>
                </a:solidFill>
                <a:latin typeface="Lato"/>
                <a:cs typeface="Lato"/>
              </a:rPr>
              <a:t>Courtesy Getty </a:t>
            </a:r>
            <a:r>
              <a:rPr lang="en-US" sz="600" b="1" dirty="0" err="1">
                <a:solidFill>
                  <a:srgbClr val="231F20"/>
                </a:solidFill>
                <a:latin typeface="Lato"/>
                <a:cs typeface="Lato"/>
              </a:rPr>
              <a:t>Imagess</a:t>
            </a:r>
            <a:endParaRPr lang="en-US" sz="600" b="1" dirty="0">
              <a:solidFill>
                <a:srgbClr val="231F20"/>
              </a:solidFill>
              <a:latin typeface="Lato"/>
              <a:cs typeface="Lato"/>
            </a:endParaRPr>
          </a:p>
          <a:p>
            <a:pPr marL="12700">
              <a:spcBef>
                <a:spcPts val="100"/>
              </a:spcBef>
            </a:pPr>
            <a:r>
              <a:rPr lang="en-US" sz="600" b="1" dirty="0">
                <a:solidFill>
                  <a:schemeClr val="tx1"/>
                </a:solidFill>
                <a:latin typeface="Lato"/>
                <a:cs typeface="Lato"/>
              </a:rPr>
              <a:t>Source 1 </a:t>
            </a:r>
            <a:r>
              <a:rPr lang="en-US" sz="600" b="1" dirty="0">
                <a:solidFill>
                  <a:schemeClr val="tx1"/>
                </a:solidFill>
                <a:latin typeface="Lato"/>
                <a:cs typeface="Lato"/>
                <a:hlinkClick r:id="rId4">
                  <a:extLst>
                    <a:ext uri="{A12FA001-AC4F-418D-AE19-62706E023703}">
                      <ahyp:hlinkClr xmlns:ahyp="http://schemas.microsoft.com/office/drawing/2018/hyperlinkcolor" val="tx"/>
                    </a:ext>
                  </a:extLst>
                </a:hlinkClick>
              </a:rPr>
              <a:t>https://www.aarp.org/research/topics/economics/info-2018/multicultural-work-jobs.html</a:t>
            </a:r>
            <a:r>
              <a:rPr lang="en-US" sz="600" b="1" dirty="0">
                <a:solidFill>
                  <a:schemeClr val="tx1"/>
                </a:solidFill>
                <a:latin typeface="Lato"/>
                <a:cs typeface="Lato"/>
              </a:rPr>
              <a:t> 2 </a:t>
            </a:r>
            <a:r>
              <a:rPr lang="en-US" sz="600" b="1" dirty="0">
                <a:solidFill>
                  <a:schemeClr val="tx1"/>
                </a:solidFill>
                <a:latin typeface="Lato"/>
                <a:cs typeface="Lato"/>
                <a:hlinkClick r:id="rId5">
                  <a:extLst>
                    <a:ext uri="{A12FA001-AC4F-418D-AE19-62706E023703}">
                      <ahyp:hlinkClr xmlns:ahyp="http://schemas.microsoft.com/office/drawing/2018/hyperlinkcolor" val="tx"/>
                    </a:ext>
                  </a:extLst>
                </a:hlinkClick>
              </a:rPr>
              <a:t>https://www.fisherphillips.com/news-insights/age-is-more-than-a-number-trends-in-workforce-composition-ageism-and-efforts-to-address-the-elephant-in-the-room.html</a:t>
            </a:r>
            <a:r>
              <a:rPr lang="en-US" sz="600" b="1" dirty="0">
                <a:solidFill>
                  <a:schemeClr val="tx1"/>
                </a:solidFill>
                <a:latin typeface="Lato"/>
                <a:cs typeface="Lato"/>
              </a:rPr>
              <a:t> 3 </a:t>
            </a:r>
            <a:r>
              <a:rPr lang="en-US" sz="600" b="1" dirty="0">
                <a:solidFill>
                  <a:schemeClr val="tx1"/>
                </a:solidFill>
                <a:latin typeface="Lato"/>
                <a:cs typeface="Lato"/>
                <a:hlinkClick r:id="rId6">
                  <a:extLst>
                    <a:ext uri="{A12FA001-AC4F-418D-AE19-62706E023703}">
                      <ahyp:hlinkClr xmlns:ahyp="http://schemas.microsoft.com/office/drawing/2018/hyperlinkcolor" val="tx"/>
                    </a:ext>
                  </a:extLst>
                </a:hlinkClick>
              </a:rPr>
              <a:t>https://www.urban.org/research/publication/how-secure-employment-older-ages</a:t>
            </a:r>
            <a:r>
              <a:rPr lang="en-US" sz="600" b="1" dirty="0">
                <a:solidFill>
                  <a:schemeClr val="tx1"/>
                </a:solidFill>
                <a:latin typeface="Lato"/>
                <a:cs typeface="Lato"/>
              </a:rPr>
              <a:t>   </a:t>
            </a:r>
          </a:p>
        </p:txBody>
      </p:sp>
    </p:spTree>
    <p:extLst>
      <p:ext uri="{BB962C8B-B14F-4D97-AF65-F5344CB8AC3E}">
        <p14:creationId xmlns:p14="http://schemas.microsoft.com/office/powerpoint/2010/main" val="38299031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0" y="0"/>
            <a:ext cx="4206240" cy="7315200"/>
          </a:xfrm>
          <a:custGeom>
            <a:avLst/>
            <a:gdLst/>
            <a:ahLst/>
            <a:cxnLst/>
            <a:rect l="l" t="t" r="r" b="b"/>
            <a:pathLst>
              <a:path w="4206240" h="7315200">
                <a:moveTo>
                  <a:pt x="4206240" y="0"/>
                </a:moveTo>
                <a:lnTo>
                  <a:pt x="0" y="0"/>
                </a:lnTo>
                <a:lnTo>
                  <a:pt x="0" y="7315200"/>
                </a:lnTo>
                <a:lnTo>
                  <a:pt x="4206240" y="7315200"/>
                </a:lnTo>
                <a:lnTo>
                  <a:pt x="4206240" y="0"/>
                </a:lnTo>
                <a:close/>
              </a:path>
            </a:pathLst>
          </a:custGeom>
          <a:solidFill>
            <a:srgbClr val="EF3824"/>
          </a:solidFill>
        </p:spPr>
        <p:txBody>
          <a:bodyPr wrap="square" lIns="0" tIns="0" rIns="0" bIns="0" rtlCol="0"/>
          <a:lstStyle/>
          <a:p>
            <a:endParaRPr/>
          </a:p>
        </p:txBody>
      </p:sp>
      <p:sp>
        <p:nvSpPr>
          <p:cNvPr id="4" name="object 4"/>
          <p:cNvSpPr/>
          <p:nvPr/>
        </p:nvSpPr>
        <p:spPr>
          <a:xfrm>
            <a:off x="868680" y="698498"/>
            <a:ext cx="11741150" cy="4572635"/>
          </a:xfrm>
          <a:custGeom>
            <a:avLst/>
            <a:gdLst/>
            <a:ahLst/>
            <a:cxnLst/>
            <a:rect l="l" t="t" r="r" b="b"/>
            <a:pathLst>
              <a:path w="11741150" h="4572635">
                <a:moveTo>
                  <a:pt x="11740896" y="0"/>
                </a:moveTo>
                <a:lnTo>
                  <a:pt x="342900" y="0"/>
                </a:lnTo>
                <a:lnTo>
                  <a:pt x="296369" y="3130"/>
                </a:lnTo>
                <a:lnTo>
                  <a:pt x="251742" y="12248"/>
                </a:lnTo>
                <a:lnTo>
                  <a:pt x="209426" y="26946"/>
                </a:lnTo>
                <a:lnTo>
                  <a:pt x="169830" y="46815"/>
                </a:lnTo>
                <a:lnTo>
                  <a:pt x="133362" y="71446"/>
                </a:lnTo>
                <a:lnTo>
                  <a:pt x="100431" y="100431"/>
                </a:lnTo>
                <a:lnTo>
                  <a:pt x="71446" y="133362"/>
                </a:lnTo>
                <a:lnTo>
                  <a:pt x="46815" y="169830"/>
                </a:lnTo>
                <a:lnTo>
                  <a:pt x="26946" y="209426"/>
                </a:lnTo>
                <a:lnTo>
                  <a:pt x="12248" y="251742"/>
                </a:lnTo>
                <a:lnTo>
                  <a:pt x="3130" y="296369"/>
                </a:lnTo>
                <a:lnTo>
                  <a:pt x="0" y="342900"/>
                </a:lnTo>
                <a:lnTo>
                  <a:pt x="0" y="4229455"/>
                </a:lnTo>
                <a:lnTo>
                  <a:pt x="3130" y="4275985"/>
                </a:lnTo>
                <a:lnTo>
                  <a:pt x="12248" y="4320613"/>
                </a:lnTo>
                <a:lnTo>
                  <a:pt x="26946" y="4362929"/>
                </a:lnTo>
                <a:lnTo>
                  <a:pt x="46815" y="4402525"/>
                </a:lnTo>
                <a:lnTo>
                  <a:pt x="71446" y="4438993"/>
                </a:lnTo>
                <a:lnTo>
                  <a:pt x="100431" y="4471924"/>
                </a:lnTo>
                <a:lnTo>
                  <a:pt x="133362" y="4500909"/>
                </a:lnTo>
                <a:lnTo>
                  <a:pt x="169830" y="4525540"/>
                </a:lnTo>
                <a:lnTo>
                  <a:pt x="209426" y="4545409"/>
                </a:lnTo>
                <a:lnTo>
                  <a:pt x="251742" y="4560107"/>
                </a:lnTo>
                <a:lnTo>
                  <a:pt x="296369" y="4569225"/>
                </a:lnTo>
                <a:lnTo>
                  <a:pt x="342900" y="4572355"/>
                </a:lnTo>
                <a:lnTo>
                  <a:pt x="11740896" y="4572355"/>
                </a:lnTo>
                <a:lnTo>
                  <a:pt x="11740896" y="0"/>
                </a:lnTo>
                <a:close/>
              </a:path>
            </a:pathLst>
          </a:custGeom>
          <a:solidFill>
            <a:srgbClr val="FFFFFF"/>
          </a:solidFill>
        </p:spPr>
        <p:txBody>
          <a:bodyPr wrap="square" lIns="0" tIns="0" rIns="0" bIns="0" rtlCol="0"/>
          <a:lstStyle/>
          <a:p>
            <a:endParaRPr/>
          </a:p>
        </p:txBody>
      </p:sp>
      <p:pic>
        <p:nvPicPr>
          <p:cNvPr id="5" name="object 5"/>
          <p:cNvPicPr/>
          <p:nvPr/>
        </p:nvPicPr>
        <p:blipFill>
          <a:blip r:embed="rId3">
            <a:extLst>
              <a:ext uri="{28A0092B-C50C-407E-A947-70E740481C1C}">
                <a14:useLocalDpi xmlns:a14="http://schemas.microsoft.com/office/drawing/2010/main" val="0"/>
              </a:ext>
            </a:extLst>
          </a:blip>
          <a:srcRect b="4615"/>
          <a:stretch/>
        </p:blipFill>
        <p:spPr>
          <a:xfrm>
            <a:off x="-37094" y="2209800"/>
            <a:ext cx="4243336" cy="4724400"/>
          </a:xfrm>
          <a:prstGeom prst="rect">
            <a:avLst/>
          </a:prstGeom>
          <a:solidFill>
            <a:schemeClr val="bg1">
              <a:lumMod val="95000"/>
            </a:schemeClr>
          </a:solidFill>
        </p:spPr>
      </p:pic>
      <p:sp>
        <p:nvSpPr>
          <p:cNvPr id="6" name="object 6"/>
          <p:cNvSpPr txBox="1">
            <a:spLocks noGrp="1"/>
          </p:cNvSpPr>
          <p:nvPr>
            <p:ph type="title"/>
          </p:nvPr>
        </p:nvSpPr>
        <p:spPr>
          <a:xfrm>
            <a:off x="1230630" y="1305858"/>
            <a:ext cx="11017250" cy="570669"/>
          </a:xfrm>
          <a:prstGeom prst="rect">
            <a:avLst/>
          </a:prstGeom>
        </p:spPr>
        <p:txBody>
          <a:bodyPr vert="horz" wrap="square" lIns="0" tIns="16510" rIns="0" bIns="0" rtlCol="0">
            <a:spAutoFit/>
          </a:bodyPr>
          <a:lstStyle/>
          <a:p>
            <a:pPr marL="12700">
              <a:lnSpc>
                <a:spcPct val="100000"/>
              </a:lnSpc>
              <a:spcBef>
                <a:spcPts val="130"/>
              </a:spcBef>
            </a:pPr>
            <a:r>
              <a:rPr lang="en-US" sz="3600" dirty="0"/>
              <a:t>Why are managers the key?</a:t>
            </a:r>
            <a:endParaRPr sz="3600" dirty="0"/>
          </a:p>
        </p:txBody>
      </p:sp>
      <p:sp>
        <p:nvSpPr>
          <p:cNvPr id="7" name="object 7"/>
          <p:cNvSpPr txBox="1"/>
          <p:nvPr/>
        </p:nvSpPr>
        <p:spPr>
          <a:xfrm>
            <a:off x="4801615" y="2381092"/>
            <a:ext cx="7314185" cy="4603824"/>
          </a:xfrm>
          <a:prstGeom prst="rect">
            <a:avLst/>
          </a:prstGeom>
        </p:spPr>
        <p:txBody>
          <a:bodyPr vert="horz" wrap="square" lIns="0" tIns="12700" rIns="0" bIns="0" rtlCol="0">
            <a:spAutoFit/>
          </a:bodyPr>
          <a:lstStyle/>
          <a:p>
            <a:pPr marL="12700">
              <a:lnSpc>
                <a:spcPct val="100000"/>
              </a:lnSpc>
              <a:spcBef>
                <a:spcPts val="100"/>
              </a:spcBef>
              <a:spcAft>
                <a:spcPts val="600"/>
              </a:spcAft>
            </a:pPr>
            <a:r>
              <a:rPr lang="en-US" sz="2800" b="1" dirty="0">
                <a:solidFill>
                  <a:srgbClr val="EF3824"/>
                </a:solidFill>
                <a:latin typeface="Lato"/>
                <a:cs typeface="Lato"/>
              </a:rPr>
              <a:t>3. Managers create their own team cultures</a:t>
            </a:r>
            <a:endParaRPr sz="2800" dirty="0">
              <a:latin typeface="Lato"/>
              <a:cs typeface="Lato"/>
            </a:endParaRPr>
          </a:p>
          <a:p>
            <a:pPr marL="12700" marR="107314">
              <a:lnSpc>
                <a:spcPct val="100000"/>
              </a:lnSpc>
            </a:pPr>
            <a:r>
              <a:rPr lang="en-US" spc="-10" dirty="0">
                <a:solidFill>
                  <a:srgbClr val="231F20"/>
                </a:solidFill>
                <a:latin typeface="Lato"/>
                <a:cs typeface="Lato"/>
              </a:rPr>
              <a:t>Managers can make or break an organization’s goals by supporting or ignoring them within their own team practices and culture. Managers will run more productive, successful teams if they lead with an active awareness of intersectional data such as: </a:t>
            </a:r>
          </a:p>
          <a:p>
            <a:pPr marL="12700" marR="107314">
              <a:lnSpc>
                <a:spcPct val="100000"/>
              </a:lnSpc>
            </a:pPr>
            <a:endParaRPr lang="en-US" spc="-10" dirty="0">
              <a:solidFill>
                <a:srgbClr val="231F20"/>
              </a:solidFill>
              <a:latin typeface="Lato"/>
              <a:cs typeface="Lato"/>
            </a:endParaRPr>
          </a:p>
          <a:p>
            <a:pPr marL="298450" marR="107314" indent="-285750">
              <a:lnSpc>
                <a:spcPct val="100000"/>
              </a:lnSpc>
              <a:buFont typeface="Arial" panose="020B0604020202020204" pitchFamily="34" charset="0"/>
              <a:buChar char="•"/>
            </a:pPr>
            <a:r>
              <a:rPr lang="en-US" spc="-10" dirty="0">
                <a:solidFill>
                  <a:srgbClr val="231F20"/>
                </a:solidFill>
                <a:latin typeface="Lato"/>
                <a:cs typeface="Lato"/>
              </a:rPr>
              <a:t>Overall, Black/African American employees are more likely to have seen or experienced age discrimination.</a:t>
            </a:r>
          </a:p>
          <a:p>
            <a:pPr marL="298450" marR="107314" indent="-285750">
              <a:lnSpc>
                <a:spcPct val="100000"/>
              </a:lnSpc>
              <a:buFont typeface="Arial" panose="020B0604020202020204" pitchFamily="34" charset="0"/>
              <a:buChar char="•"/>
            </a:pPr>
            <a:r>
              <a:rPr lang="en-US" spc="-10" dirty="0">
                <a:solidFill>
                  <a:srgbClr val="231F20"/>
                </a:solidFill>
                <a:latin typeface="Lato"/>
                <a:cs typeface="Lato"/>
              </a:rPr>
              <a:t>Among workers age 40+, Hispanic/Latino workers are most likely to have seen or experienced workplace age discrimination. </a:t>
            </a:r>
          </a:p>
          <a:p>
            <a:pPr marL="298450" marR="107314" indent="-285750">
              <a:lnSpc>
                <a:spcPct val="100000"/>
              </a:lnSpc>
              <a:buFont typeface="Arial" panose="020B0604020202020204" pitchFamily="34" charset="0"/>
              <a:buChar char="•"/>
            </a:pPr>
            <a:r>
              <a:rPr lang="en-US" spc="-10" dirty="0">
                <a:solidFill>
                  <a:srgbClr val="231F20"/>
                </a:solidFill>
                <a:latin typeface="Lato"/>
                <a:cs typeface="Lato"/>
              </a:rPr>
              <a:t>Ageism hits women earlier and harder. </a:t>
            </a:r>
          </a:p>
          <a:p>
            <a:pPr marL="298450" marR="107314" indent="-285750">
              <a:lnSpc>
                <a:spcPct val="100000"/>
              </a:lnSpc>
              <a:buFont typeface="Arial" panose="020B0604020202020204" pitchFamily="34" charset="0"/>
              <a:buChar char="•"/>
            </a:pPr>
            <a:r>
              <a:rPr lang="en-US" spc="-10" dirty="0">
                <a:solidFill>
                  <a:srgbClr val="231F20"/>
                </a:solidFill>
                <a:latin typeface="Lato"/>
                <a:cs typeface="Lato"/>
              </a:rPr>
              <a:t>Men of all ages no longer have predictable “ages” or roles for involvement in parenting, caregiving and shared family duties.</a:t>
            </a:r>
          </a:p>
          <a:p>
            <a:pPr marL="298450" marR="107314" indent="-285750">
              <a:lnSpc>
                <a:spcPct val="100000"/>
              </a:lnSpc>
              <a:buFont typeface="Arial" panose="020B0604020202020204" pitchFamily="34" charset="0"/>
              <a:buChar char="•"/>
            </a:pPr>
            <a:r>
              <a:rPr lang="en-US" spc="-10" dirty="0">
                <a:solidFill>
                  <a:srgbClr val="231F20"/>
                </a:solidFill>
                <a:latin typeface="Lato"/>
                <a:cs typeface="Lato"/>
              </a:rPr>
              <a:t>The LGBTQ workforce is being reshaped by younger workers who are more diverse and stronger allies, including on age-related bias.</a:t>
            </a:r>
          </a:p>
          <a:p>
            <a:pPr marL="12700" marR="107314">
              <a:lnSpc>
                <a:spcPct val="100000"/>
              </a:lnSpc>
            </a:pPr>
            <a:endParaRPr lang="en-US" sz="2000" spc="-10" baseline="30000" dirty="0">
              <a:solidFill>
                <a:srgbClr val="231F20"/>
              </a:solidFill>
              <a:latin typeface="Lato"/>
              <a:cs typeface="Lato"/>
            </a:endParaRPr>
          </a:p>
        </p:txBody>
      </p:sp>
      <p:sp>
        <p:nvSpPr>
          <p:cNvPr id="8" name="object 6">
            <a:extLst>
              <a:ext uri="{FF2B5EF4-FFF2-40B4-BE49-F238E27FC236}">
                <a16:creationId xmlns:a16="http://schemas.microsoft.com/office/drawing/2014/main" id="{1A69E4BC-F856-1C3B-8ACD-52F69D840C3E}"/>
              </a:ext>
            </a:extLst>
          </p:cNvPr>
          <p:cNvSpPr txBox="1"/>
          <p:nvPr/>
        </p:nvSpPr>
        <p:spPr>
          <a:xfrm>
            <a:off x="4801614" y="6950572"/>
            <a:ext cx="7618985" cy="210314"/>
          </a:xfrm>
          <a:prstGeom prst="rect">
            <a:avLst/>
          </a:prstGeom>
        </p:spPr>
        <p:txBody>
          <a:bodyPr vert="horz" wrap="square" lIns="0" tIns="12700" rIns="0" bIns="0" rtlCol="0">
            <a:spAutoFit/>
          </a:bodyPr>
          <a:lstStyle/>
          <a:p>
            <a:pPr marL="12700">
              <a:spcBef>
                <a:spcPts val="100"/>
              </a:spcBef>
            </a:pPr>
            <a:r>
              <a:rPr lang="en-US" sz="600" b="1" dirty="0">
                <a:solidFill>
                  <a:srgbClr val="231F20"/>
                </a:solidFill>
                <a:latin typeface="Lato"/>
                <a:cs typeface="Lato"/>
              </a:rPr>
              <a:t>Courtesy Getty </a:t>
            </a:r>
            <a:r>
              <a:rPr lang="en-US" sz="600" b="1" dirty="0" err="1">
                <a:solidFill>
                  <a:srgbClr val="231F20"/>
                </a:solidFill>
                <a:latin typeface="Lato"/>
                <a:cs typeface="Lato"/>
              </a:rPr>
              <a:t>Imagess</a:t>
            </a:r>
            <a:endParaRPr lang="en-US" sz="600" b="1" dirty="0">
              <a:solidFill>
                <a:srgbClr val="231F20"/>
              </a:solidFill>
              <a:latin typeface="Lato"/>
              <a:cs typeface="Lato"/>
            </a:endParaRPr>
          </a:p>
          <a:p>
            <a:pPr marL="12700">
              <a:spcBef>
                <a:spcPts val="100"/>
              </a:spcBef>
            </a:pPr>
            <a:r>
              <a:rPr lang="en-US" sz="600" b="1" dirty="0">
                <a:solidFill>
                  <a:schemeClr val="tx1"/>
                </a:solidFill>
                <a:latin typeface="Lato"/>
                <a:cs typeface="Lato"/>
              </a:rPr>
              <a:t>Sources  </a:t>
            </a:r>
            <a:r>
              <a:rPr lang="en-US" sz="600" b="1" dirty="0">
                <a:solidFill>
                  <a:schemeClr val="tx1"/>
                </a:solidFill>
                <a:latin typeface="Lato"/>
                <a:cs typeface="Lato"/>
                <a:hlinkClick r:id="rId4">
                  <a:extLst>
                    <a:ext uri="{A12FA001-AC4F-418D-AE19-62706E023703}">
                      <ahyp:hlinkClr xmlns:ahyp="http://schemas.microsoft.com/office/drawing/2018/hyperlinkcolor" val="tx"/>
                    </a:ext>
                  </a:extLst>
                </a:hlinkClick>
              </a:rPr>
              <a:t>www.aarp.org/intergenERG</a:t>
            </a:r>
            <a:r>
              <a:rPr lang="en-US" sz="600" b="1" dirty="0">
                <a:solidFill>
                  <a:schemeClr val="tx1"/>
                </a:solidFill>
                <a:latin typeface="Lato"/>
                <a:cs typeface="Lato"/>
              </a:rPr>
              <a:t> p. 17-23</a:t>
            </a:r>
          </a:p>
        </p:txBody>
      </p:sp>
    </p:spTree>
    <p:extLst>
      <p:ext uri="{BB962C8B-B14F-4D97-AF65-F5344CB8AC3E}">
        <p14:creationId xmlns:p14="http://schemas.microsoft.com/office/powerpoint/2010/main" val="31913812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0" y="0"/>
            <a:ext cx="4206240" cy="7315200"/>
          </a:xfrm>
          <a:custGeom>
            <a:avLst/>
            <a:gdLst/>
            <a:ahLst/>
            <a:cxnLst/>
            <a:rect l="l" t="t" r="r" b="b"/>
            <a:pathLst>
              <a:path w="4206240" h="7315200">
                <a:moveTo>
                  <a:pt x="4206240" y="0"/>
                </a:moveTo>
                <a:lnTo>
                  <a:pt x="0" y="0"/>
                </a:lnTo>
                <a:lnTo>
                  <a:pt x="0" y="7315200"/>
                </a:lnTo>
                <a:lnTo>
                  <a:pt x="4206240" y="7315200"/>
                </a:lnTo>
                <a:lnTo>
                  <a:pt x="4206240" y="0"/>
                </a:lnTo>
                <a:close/>
              </a:path>
            </a:pathLst>
          </a:custGeom>
          <a:solidFill>
            <a:srgbClr val="EF3824"/>
          </a:solidFill>
        </p:spPr>
        <p:txBody>
          <a:bodyPr wrap="square" lIns="0" tIns="0" rIns="0" bIns="0" rtlCol="0"/>
          <a:lstStyle/>
          <a:p>
            <a:endParaRPr/>
          </a:p>
        </p:txBody>
      </p:sp>
      <p:sp>
        <p:nvSpPr>
          <p:cNvPr id="4" name="object 4"/>
          <p:cNvSpPr/>
          <p:nvPr/>
        </p:nvSpPr>
        <p:spPr>
          <a:xfrm>
            <a:off x="868680" y="698498"/>
            <a:ext cx="11741150" cy="4572635"/>
          </a:xfrm>
          <a:custGeom>
            <a:avLst/>
            <a:gdLst/>
            <a:ahLst/>
            <a:cxnLst/>
            <a:rect l="l" t="t" r="r" b="b"/>
            <a:pathLst>
              <a:path w="11741150" h="4572635">
                <a:moveTo>
                  <a:pt x="11740896" y="0"/>
                </a:moveTo>
                <a:lnTo>
                  <a:pt x="342900" y="0"/>
                </a:lnTo>
                <a:lnTo>
                  <a:pt x="296369" y="3130"/>
                </a:lnTo>
                <a:lnTo>
                  <a:pt x="251742" y="12248"/>
                </a:lnTo>
                <a:lnTo>
                  <a:pt x="209426" y="26946"/>
                </a:lnTo>
                <a:lnTo>
                  <a:pt x="169830" y="46815"/>
                </a:lnTo>
                <a:lnTo>
                  <a:pt x="133362" y="71446"/>
                </a:lnTo>
                <a:lnTo>
                  <a:pt x="100431" y="100431"/>
                </a:lnTo>
                <a:lnTo>
                  <a:pt x="71446" y="133362"/>
                </a:lnTo>
                <a:lnTo>
                  <a:pt x="46815" y="169830"/>
                </a:lnTo>
                <a:lnTo>
                  <a:pt x="26946" y="209426"/>
                </a:lnTo>
                <a:lnTo>
                  <a:pt x="12248" y="251742"/>
                </a:lnTo>
                <a:lnTo>
                  <a:pt x="3130" y="296369"/>
                </a:lnTo>
                <a:lnTo>
                  <a:pt x="0" y="342900"/>
                </a:lnTo>
                <a:lnTo>
                  <a:pt x="0" y="4229455"/>
                </a:lnTo>
                <a:lnTo>
                  <a:pt x="3130" y="4275985"/>
                </a:lnTo>
                <a:lnTo>
                  <a:pt x="12248" y="4320613"/>
                </a:lnTo>
                <a:lnTo>
                  <a:pt x="26946" y="4362929"/>
                </a:lnTo>
                <a:lnTo>
                  <a:pt x="46815" y="4402525"/>
                </a:lnTo>
                <a:lnTo>
                  <a:pt x="71446" y="4438993"/>
                </a:lnTo>
                <a:lnTo>
                  <a:pt x="100431" y="4471924"/>
                </a:lnTo>
                <a:lnTo>
                  <a:pt x="133362" y="4500909"/>
                </a:lnTo>
                <a:lnTo>
                  <a:pt x="169830" y="4525540"/>
                </a:lnTo>
                <a:lnTo>
                  <a:pt x="209426" y="4545409"/>
                </a:lnTo>
                <a:lnTo>
                  <a:pt x="251742" y="4560107"/>
                </a:lnTo>
                <a:lnTo>
                  <a:pt x="296369" y="4569225"/>
                </a:lnTo>
                <a:lnTo>
                  <a:pt x="342900" y="4572355"/>
                </a:lnTo>
                <a:lnTo>
                  <a:pt x="11740896" y="4572355"/>
                </a:lnTo>
                <a:lnTo>
                  <a:pt x="11740896" y="0"/>
                </a:lnTo>
                <a:close/>
              </a:path>
            </a:pathLst>
          </a:custGeom>
          <a:solidFill>
            <a:srgbClr val="FFFFFF"/>
          </a:solidFill>
        </p:spPr>
        <p:txBody>
          <a:bodyPr wrap="square" lIns="0" tIns="0" rIns="0" bIns="0" rtlCol="0"/>
          <a:lstStyle/>
          <a:p>
            <a:endParaRPr/>
          </a:p>
        </p:txBody>
      </p:sp>
      <p:pic>
        <p:nvPicPr>
          <p:cNvPr id="5" name="object 5"/>
          <p:cNvPicPr/>
          <p:nvPr/>
        </p:nvPicPr>
        <p:blipFill>
          <a:blip r:embed="rId3">
            <a:extLst>
              <a:ext uri="{28A0092B-C50C-407E-A947-70E740481C1C}">
                <a14:useLocalDpi xmlns:a14="http://schemas.microsoft.com/office/drawing/2010/main" val="0"/>
              </a:ext>
            </a:extLst>
          </a:blip>
          <a:srcRect b="4615"/>
          <a:stretch/>
        </p:blipFill>
        <p:spPr>
          <a:xfrm>
            <a:off x="-37094" y="2209800"/>
            <a:ext cx="4243336" cy="4724400"/>
          </a:xfrm>
          <a:prstGeom prst="rect">
            <a:avLst/>
          </a:prstGeom>
          <a:solidFill>
            <a:schemeClr val="bg1">
              <a:lumMod val="95000"/>
            </a:schemeClr>
          </a:solidFill>
        </p:spPr>
      </p:pic>
      <p:sp>
        <p:nvSpPr>
          <p:cNvPr id="6" name="object 6"/>
          <p:cNvSpPr txBox="1">
            <a:spLocks noGrp="1"/>
          </p:cNvSpPr>
          <p:nvPr>
            <p:ph type="title"/>
          </p:nvPr>
        </p:nvSpPr>
        <p:spPr>
          <a:xfrm>
            <a:off x="1230630" y="1305858"/>
            <a:ext cx="11017250" cy="570669"/>
          </a:xfrm>
          <a:prstGeom prst="rect">
            <a:avLst/>
          </a:prstGeom>
        </p:spPr>
        <p:txBody>
          <a:bodyPr vert="horz" wrap="square" lIns="0" tIns="16510" rIns="0" bIns="0" rtlCol="0">
            <a:spAutoFit/>
          </a:bodyPr>
          <a:lstStyle/>
          <a:p>
            <a:pPr marL="12700">
              <a:lnSpc>
                <a:spcPct val="100000"/>
              </a:lnSpc>
              <a:spcBef>
                <a:spcPts val="130"/>
              </a:spcBef>
            </a:pPr>
            <a:r>
              <a:rPr lang="en-US" sz="3600" dirty="0"/>
              <a:t>Why are managers the key?</a:t>
            </a:r>
            <a:endParaRPr sz="3600" dirty="0"/>
          </a:p>
        </p:txBody>
      </p:sp>
      <p:sp>
        <p:nvSpPr>
          <p:cNvPr id="7" name="object 7"/>
          <p:cNvSpPr txBox="1"/>
          <p:nvPr/>
        </p:nvSpPr>
        <p:spPr>
          <a:xfrm>
            <a:off x="4801615" y="2381092"/>
            <a:ext cx="7314185" cy="4326826"/>
          </a:xfrm>
          <a:prstGeom prst="rect">
            <a:avLst/>
          </a:prstGeom>
        </p:spPr>
        <p:txBody>
          <a:bodyPr vert="horz" wrap="square" lIns="0" tIns="12700" rIns="0" bIns="0" rtlCol="0">
            <a:spAutoFit/>
          </a:bodyPr>
          <a:lstStyle/>
          <a:p>
            <a:pPr marL="12700">
              <a:lnSpc>
                <a:spcPct val="100000"/>
              </a:lnSpc>
              <a:spcBef>
                <a:spcPts val="100"/>
              </a:spcBef>
              <a:spcAft>
                <a:spcPts val="600"/>
              </a:spcAft>
            </a:pPr>
            <a:r>
              <a:rPr lang="en-US" sz="2800" b="1" dirty="0">
                <a:solidFill>
                  <a:srgbClr val="EF3824"/>
                </a:solidFill>
                <a:latin typeface="Lato"/>
                <a:cs typeface="Lato"/>
              </a:rPr>
              <a:t>4. Managers drive retention– and turnover</a:t>
            </a:r>
            <a:endParaRPr sz="2800" dirty="0">
              <a:latin typeface="Lato"/>
              <a:cs typeface="Lato"/>
            </a:endParaRPr>
          </a:p>
          <a:p>
            <a:pPr marL="12700" marR="107314">
              <a:lnSpc>
                <a:spcPct val="100000"/>
              </a:lnSpc>
            </a:pPr>
            <a:r>
              <a:rPr lang="en-US" spc="-10" dirty="0">
                <a:solidFill>
                  <a:srgbClr val="231F20"/>
                </a:solidFill>
                <a:latin typeface="Lato"/>
                <a:cs typeface="Lato"/>
              </a:rPr>
              <a:t>Conventional wisdom (and perhaps personal experience) tells us that employees leave managers, not organizations. The research starkly supports this. Consider how managerial styles that are not age-inclusive may be reflected in this data: </a:t>
            </a:r>
          </a:p>
          <a:p>
            <a:pPr marL="12700" marR="107314">
              <a:lnSpc>
                <a:spcPct val="100000"/>
              </a:lnSpc>
            </a:pPr>
            <a:endParaRPr lang="en-US" spc="-10" dirty="0">
              <a:solidFill>
                <a:srgbClr val="231F20"/>
              </a:solidFill>
              <a:latin typeface="Lato"/>
              <a:cs typeface="Lato"/>
            </a:endParaRPr>
          </a:p>
          <a:p>
            <a:pPr marL="298450" marR="107314" indent="-285750">
              <a:lnSpc>
                <a:spcPct val="100000"/>
              </a:lnSpc>
              <a:buFont typeface="Arial" panose="020B0604020202020204" pitchFamily="34" charset="0"/>
              <a:buChar char="•"/>
            </a:pPr>
            <a:r>
              <a:rPr lang="en-US" spc="-10" dirty="0">
                <a:solidFill>
                  <a:srgbClr val="231F20"/>
                </a:solidFill>
                <a:latin typeface="Lato"/>
                <a:cs typeface="Lato"/>
              </a:rPr>
              <a:t>“1 in 2 employees have left their job to get away from their manager at some point in their career.”</a:t>
            </a:r>
            <a:r>
              <a:rPr lang="en-US" spc="-10" baseline="30000" dirty="0">
                <a:solidFill>
                  <a:srgbClr val="231F20"/>
                </a:solidFill>
                <a:latin typeface="Lato"/>
                <a:cs typeface="Lato"/>
              </a:rPr>
              <a:t>1</a:t>
            </a:r>
            <a:r>
              <a:rPr lang="en-US" spc="-10" dirty="0">
                <a:solidFill>
                  <a:srgbClr val="231F20"/>
                </a:solidFill>
                <a:latin typeface="Lato"/>
                <a:cs typeface="Lato"/>
              </a:rPr>
              <a:t> </a:t>
            </a:r>
          </a:p>
          <a:p>
            <a:pPr marL="298450" marR="107314" indent="-285750">
              <a:lnSpc>
                <a:spcPct val="100000"/>
              </a:lnSpc>
              <a:buFont typeface="Arial" panose="020B0604020202020204" pitchFamily="34" charset="0"/>
              <a:buChar char="•"/>
            </a:pPr>
            <a:r>
              <a:rPr lang="en-US" spc="-10" dirty="0">
                <a:solidFill>
                  <a:srgbClr val="231F20"/>
                </a:solidFill>
                <a:latin typeface="Lato"/>
                <a:cs typeface="Lato"/>
              </a:rPr>
              <a:t>82% of employees surveyed for a recent report said they “would consider quitting their job because of  a bad manager.”</a:t>
            </a:r>
            <a:r>
              <a:rPr lang="en-US" spc="-10" baseline="30000" dirty="0">
                <a:solidFill>
                  <a:srgbClr val="231F20"/>
                </a:solidFill>
                <a:latin typeface="Lato"/>
                <a:cs typeface="Lato"/>
              </a:rPr>
              <a:t>2</a:t>
            </a:r>
          </a:p>
          <a:p>
            <a:pPr marL="298450" marR="107314" indent="-285750">
              <a:buFont typeface="Arial" panose="020B0604020202020204" pitchFamily="34" charset="0"/>
              <a:buChar char="•"/>
            </a:pPr>
            <a:r>
              <a:rPr lang="en-US" spc="-10" dirty="0">
                <a:solidFill>
                  <a:srgbClr val="231F20"/>
                </a:solidFill>
                <a:latin typeface="Lato"/>
                <a:cs typeface="Lato"/>
              </a:rPr>
              <a:t>“52% of exiting employees say that their manager or organization could have done something to prevent them from leaving their job.</a:t>
            </a:r>
            <a:r>
              <a:rPr lang="en-US" spc="-10" baseline="30000" dirty="0">
                <a:solidFill>
                  <a:srgbClr val="231F20"/>
                </a:solidFill>
                <a:latin typeface="Lato"/>
                <a:cs typeface="Lato"/>
              </a:rPr>
              <a:t> 3</a:t>
            </a:r>
            <a:r>
              <a:rPr lang="en-US" spc="-10" dirty="0">
                <a:solidFill>
                  <a:srgbClr val="231F20"/>
                </a:solidFill>
                <a:latin typeface="Lato"/>
                <a:cs typeface="Lato"/>
              </a:rPr>
              <a:t> But only about a third of former employees said they had a conversation with their manager about leaving before they quit.”</a:t>
            </a:r>
            <a:r>
              <a:rPr lang="en-US" spc="-10" baseline="30000" dirty="0">
                <a:solidFill>
                  <a:srgbClr val="231F20"/>
                </a:solidFill>
                <a:latin typeface="Lato"/>
                <a:cs typeface="Lato"/>
              </a:rPr>
              <a:t> 4</a:t>
            </a:r>
            <a:endParaRPr lang="en-US" spc="-10" dirty="0">
              <a:solidFill>
                <a:srgbClr val="231F20"/>
              </a:solidFill>
              <a:latin typeface="Lato"/>
              <a:cs typeface="Lato"/>
            </a:endParaRPr>
          </a:p>
          <a:p>
            <a:pPr marL="298450" marR="107314" indent="-285750">
              <a:lnSpc>
                <a:spcPct val="100000"/>
              </a:lnSpc>
              <a:buFont typeface="Arial" panose="020B0604020202020204" pitchFamily="34" charset="0"/>
              <a:buChar char="•"/>
            </a:pPr>
            <a:endParaRPr lang="en-US" sz="2000" spc="-10" baseline="30000" dirty="0">
              <a:solidFill>
                <a:srgbClr val="231F20"/>
              </a:solidFill>
              <a:latin typeface="Lato"/>
              <a:cs typeface="Lato"/>
            </a:endParaRPr>
          </a:p>
        </p:txBody>
      </p:sp>
      <p:sp>
        <p:nvSpPr>
          <p:cNvPr id="8" name="object 6">
            <a:extLst>
              <a:ext uri="{FF2B5EF4-FFF2-40B4-BE49-F238E27FC236}">
                <a16:creationId xmlns:a16="http://schemas.microsoft.com/office/drawing/2014/main" id="{1A69E4BC-F856-1C3B-8ACD-52F69D840C3E}"/>
              </a:ext>
            </a:extLst>
          </p:cNvPr>
          <p:cNvSpPr txBox="1"/>
          <p:nvPr/>
        </p:nvSpPr>
        <p:spPr>
          <a:xfrm>
            <a:off x="4801615" y="6829043"/>
            <a:ext cx="7618985" cy="302647"/>
          </a:xfrm>
          <a:prstGeom prst="rect">
            <a:avLst/>
          </a:prstGeom>
        </p:spPr>
        <p:txBody>
          <a:bodyPr vert="horz" wrap="square" lIns="0" tIns="12700" rIns="0" bIns="0" rtlCol="0">
            <a:spAutoFit/>
          </a:bodyPr>
          <a:lstStyle/>
          <a:p>
            <a:pPr marL="12700">
              <a:spcBef>
                <a:spcPts val="100"/>
              </a:spcBef>
            </a:pPr>
            <a:r>
              <a:rPr lang="en-US" sz="600" b="1" dirty="0">
                <a:solidFill>
                  <a:srgbClr val="231F20"/>
                </a:solidFill>
                <a:latin typeface="Lato"/>
                <a:cs typeface="Lato"/>
              </a:rPr>
              <a:t>Courtesy Getty Images</a:t>
            </a:r>
          </a:p>
          <a:p>
            <a:pPr marL="12700">
              <a:spcBef>
                <a:spcPts val="100"/>
              </a:spcBef>
            </a:pPr>
            <a:r>
              <a:rPr lang="en-US" sz="600" b="1" dirty="0">
                <a:solidFill>
                  <a:schemeClr val="tx1"/>
                </a:solidFill>
                <a:latin typeface="Lato"/>
                <a:cs typeface="Lato"/>
              </a:rPr>
              <a:t>Sources  1 </a:t>
            </a:r>
            <a:r>
              <a:rPr lang="en-US" sz="600" b="1" dirty="0">
                <a:solidFill>
                  <a:schemeClr val="tx1"/>
                </a:solidFill>
                <a:latin typeface="Lato"/>
                <a:cs typeface="Lato"/>
                <a:hlinkClick r:id="rId4">
                  <a:extLst>
                    <a:ext uri="{A12FA001-AC4F-418D-AE19-62706E023703}">
                      <ahyp:hlinkClr xmlns:ahyp="http://schemas.microsoft.com/office/drawing/2018/hyperlinkcolor" val="tx"/>
                    </a:ext>
                  </a:extLst>
                </a:hlinkClick>
              </a:rPr>
              <a:t>https://www.gallup.com/workplace/215384/gallup-manager-team-leader-development.aspx</a:t>
            </a:r>
            <a:r>
              <a:rPr lang="en-US" sz="600" b="1" dirty="0">
                <a:solidFill>
                  <a:schemeClr val="tx1"/>
                </a:solidFill>
                <a:latin typeface="Lato"/>
                <a:cs typeface="Lato"/>
              </a:rPr>
              <a:t>   2 </a:t>
            </a:r>
            <a:r>
              <a:rPr lang="en-US" sz="600" b="1" dirty="0">
                <a:solidFill>
                  <a:schemeClr val="tx1"/>
                </a:solidFill>
                <a:latin typeface="Lato"/>
                <a:cs typeface="Lato"/>
                <a:hlinkClick r:id="rId5">
                  <a:extLst>
                    <a:ext uri="{A12FA001-AC4F-418D-AE19-62706E023703}">
                      <ahyp:hlinkClr xmlns:ahyp="http://schemas.microsoft.com/office/drawing/2018/hyperlinkcolor" val="tx"/>
                    </a:ext>
                  </a:extLst>
                </a:hlinkClick>
              </a:rPr>
              <a:t>https://www.valuepenguin.com/news/majority-workers-would-leave-job-becuase-of-manager</a:t>
            </a:r>
            <a:r>
              <a:rPr lang="en-US" sz="600" b="1" dirty="0">
                <a:solidFill>
                  <a:schemeClr val="tx1"/>
                </a:solidFill>
                <a:latin typeface="Lato"/>
                <a:cs typeface="Lato"/>
              </a:rPr>
              <a:t> 3 </a:t>
            </a:r>
            <a:r>
              <a:rPr lang="en-US" sz="600" b="1" dirty="0">
                <a:solidFill>
                  <a:schemeClr val="tx1"/>
                </a:solidFill>
                <a:latin typeface="Lato"/>
                <a:cs typeface="Lato"/>
                <a:hlinkClick r:id="rId6">
                  <a:extLst>
                    <a:ext uri="{A12FA001-AC4F-418D-AE19-62706E023703}">
                      <ahyp:hlinkClr xmlns:ahyp="http://schemas.microsoft.com/office/drawing/2018/hyperlinkcolor" val="tx"/>
                    </a:ext>
                  </a:extLst>
                </a:hlinkClick>
              </a:rPr>
              <a:t>https://www.gallup.com/workplace/357104/ways-managers-stop-employee-turnover.aspx</a:t>
            </a:r>
            <a:r>
              <a:rPr lang="en-US" sz="600" b="1" dirty="0">
                <a:solidFill>
                  <a:schemeClr val="tx1"/>
                </a:solidFill>
                <a:latin typeface="Lato"/>
                <a:cs typeface="Lato"/>
              </a:rPr>
              <a:t>  4 </a:t>
            </a:r>
            <a:r>
              <a:rPr lang="en-US" sz="600" b="1" dirty="0">
                <a:solidFill>
                  <a:schemeClr val="tx1"/>
                </a:solidFill>
                <a:latin typeface="Lato"/>
                <a:cs typeface="Lato"/>
                <a:hlinkClick r:id="rId6">
                  <a:extLst>
                    <a:ext uri="{A12FA001-AC4F-418D-AE19-62706E023703}">
                      <ahyp:hlinkClr xmlns:ahyp="http://schemas.microsoft.com/office/drawing/2018/hyperlinkcolor" val="tx"/>
                    </a:ext>
                  </a:extLst>
                </a:hlinkClick>
              </a:rPr>
              <a:t>https://www.gallup.com/workplace/357104/ways-managers-stop-employee-turnover.aspx</a:t>
            </a:r>
            <a:r>
              <a:rPr lang="en-US" sz="600" b="1" dirty="0">
                <a:solidFill>
                  <a:schemeClr val="tx1"/>
                </a:solidFill>
                <a:latin typeface="Lato"/>
                <a:cs typeface="Lato"/>
              </a:rPr>
              <a:t>   </a:t>
            </a:r>
          </a:p>
        </p:txBody>
      </p:sp>
    </p:spTree>
    <p:extLst>
      <p:ext uri="{BB962C8B-B14F-4D97-AF65-F5344CB8AC3E}">
        <p14:creationId xmlns:p14="http://schemas.microsoft.com/office/powerpoint/2010/main" val="13591908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0" y="0"/>
            <a:ext cx="4206240" cy="7315200"/>
          </a:xfrm>
          <a:custGeom>
            <a:avLst/>
            <a:gdLst/>
            <a:ahLst/>
            <a:cxnLst/>
            <a:rect l="l" t="t" r="r" b="b"/>
            <a:pathLst>
              <a:path w="4206240" h="7315200">
                <a:moveTo>
                  <a:pt x="4206240" y="0"/>
                </a:moveTo>
                <a:lnTo>
                  <a:pt x="0" y="0"/>
                </a:lnTo>
                <a:lnTo>
                  <a:pt x="0" y="7315200"/>
                </a:lnTo>
                <a:lnTo>
                  <a:pt x="4206240" y="7315200"/>
                </a:lnTo>
                <a:lnTo>
                  <a:pt x="4206240" y="0"/>
                </a:lnTo>
                <a:close/>
              </a:path>
            </a:pathLst>
          </a:custGeom>
          <a:solidFill>
            <a:srgbClr val="EF3824"/>
          </a:solidFill>
        </p:spPr>
        <p:txBody>
          <a:bodyPr wrap="square" lIns="0" tIns="0" rIns="0" bIns="0" rtlCol="0"/>
          <a:lstStyle/>
          <a:p>
            <a:endParaRPr/>
          </a:p>
        </p:txBody>
      </p:sp>
      <p:sp>
        <p:nvSpPr>
          <p:cNvPr id="4" name="object 4"/>
          <p:cNvSpPr/>
          <p:nvPr/>
        </p:nvSpPr>
        <p:spPr>
          <a:xfrm>
            <a:off x="868680" y="698498"/>
            <a:ext cx="11741150" cy="4572635"/>
          </a:xfrm>
          <a:custGeom>
            <a:avLst/>
            <a:gdLst/>
            <a:ahLst/>
            <a:cxnLst/>
            <a:rect l="l" t="t" r="r" b="b"/>
            <a:pathLst>
              <a:path w="11741150" h="4572635">
                <a:moveTo>
                  <a:pt x="11740896" y="0"/>
                </a:moveTo>
                <a:lnTo>
                  <a:pt x="342900" y="0"/>
                </a:lnTo>
                <a:lnTo>
                  <a:pt x="296369" y="3130"/>
                </a:lnTo>
                <a:lnTo>
                  <a:pt x="251742" y="12248"/>
                </a:lnTo>
                <a:lnTo>
                  <a:pt x="209426" y="26946"/>
                </a:lnTo>
                <a:lnTo>
                  <a:pt x="169830" y="46815"/>
                </a:lnTo>
                <a:lnTo>
                  <a:pt x="133362" y="71446"/>
                </a:lnTo>
                <a:lnTo>
                  <a:pt x="100431" y="100431"/>
                </a:lnTo>
                <a:lnTo>
                  <a:pt x="71446" y="133362"/>
                </a:lnTo>
                <a:lnTo>
                  <a:pt x="46815" y="169830"/>
                </a:lnTo>
                <a:lnTo>
                  <a:pt x="26946" y="209426"/>
                </a:lnTo>
                <a:lnTo>
                  <a:pt x="12248" y="251742"/>
                </a:lnTo>
                <a:lnTo>
                  <a:pt x="3130" y="296369"/>
                </a:lnTo>
                <a:lnTo>
                  <a:pt x="0" y="342900"/>
                </a:lnTo>
                <a:lnTo>
                  <a:pt x="0" y="4229455"/>
                </a:lnTo>
                <a:lnTo>
                  <a:pt x="3130" y="4275985"/>
                </a:lnTo>
                <a:lnTo>
                  <a:pt x="12248" y="4320613"/>
                </a:lnTo>
                <a:lnTo>
                  <a:pt x="26946" y="4362929"/>
                </a:lnTo>
                <a:lnTo>
                  <a:pt x="46815" y="4402525"/>
                </a:lnTo>
                <a:lnTo>
                  <a:pt x="71446" y="4438993"/>
                </a:lnTo>
                <a:lnTo>
                  <a:pt x="100431" y="4471924"/>
                </a:lnTo>
                <a:lnTo>
                  <a:pt x="133362" y="4500909"/>
                </a:lnTo>
                <a:lnTo>
                  <a:pt x="169830" y="4525540"/>
                </a:lnTo>
                <a:lnTo>
                  <a:pt x="209426" y="4545409"/>
                </a:lnTo>
                <a:lnTo>
                  <a:pt x="251742" y="4560107"/>
                </a:lnTo>
                <a:lnTo>
                  <a:pt x="296369" y="4569225"/>
                </a:lnTo>
                <a:lnTo>
                  <a:pt x="342900" y="4572355"/>
                </a:lnTo>
                <a:lnTo>
                  <a:pt x="11740896" y="4572355"/>
                </a:lnTo>
                <a:lnTo>
                  <a:pt x="11740896" y="0"/>
                </a:lnTo>
                <a:close/>
              </a:path>
            </a:pathLst>
          </a:custGeom>
          <a:solidFill>
            <a:srgbClr val="FFFFFF"/>
          </a:solidFill>
        </p:spPr>
        <p:txBody>
          <a:bodyPr wrap="square" lIns="0" tIns="0" rIns="0" bIns="0" rtlCol="0"/>
          <a:lstStyle/>
          <a:p>
            <a:endParaRPr/>
          </a:p>
        </p:txBody>
      </p:sp>
      <p:pic>
        <p:nvPicPr>
          <p:cNvPr id="5" name="object 5"/>
          <p:cNvPicPr/>
          <p:nvPr/>
        </p:nvPicPr>
        <p:blipFill>
          <a:blip r:embed="rId3">
            <a:extLst>
              <a:ext uri="{28A0092B-C50C-407E-A947-70E740481C1C}">
                <a14:useLocalDpi xmlns:a14="http://schemas.microsoft.com/office/drawing/2010/main" val="0"/>
              </a:ext>
            </a:extLst>
          </a:blip>
          <a:srcRect b="4615"/>
          <a:stretch/>
        </p:blipFill>
        <p:spPr>
          <a:xfrm>
            <a:off x="-37094" y="2209800"/>
            <a:ext cx="4243336" cy="4724400"/>
          </a:xfrm>
          <a:prstGeom prst="rect">
            <a:avLst/>
          </a:prstGeom>
          <a:solidFill>
            <a:schemeClr val="bg1">
              <a:lumMod val="95000"/>
            </a:schemeClr>
          </a:solidFill>
        </p:spPr>
      </p:pic>
      <p:sp>
        <p:nvSpPr>
          <p:cNvPr id="6" name="object 6"/>
          <p:cNvSpPr txBox="1">
            <a:spLocks noGrp="1"/>
          </p:cNvSpPr>
          <p:nvPr>
            <p:ph type="title"/>
          </p:nvPr>
        </p:nvSpPr>
        <p:spPr>
          <a:xfrm>
            <a:off x="1230630" y="1305858"/>
            <a:ext cx="11017250" cy="570669"/>
          </a:xfrm>
          <a:prstGeom prst="rect">
            <a:avLst/>
          </a:prstGeom>
        </p:spPr>
        <p:txBody>
          <a:bodyPr vert="horz" wrap="square" lIns="0" tIns="16510" rIns="0" bIns="0" rtlCol="0">
            <a:spAutoFit/>
          </a:bodyPr>
          <a:lstStyle/>
          <a:p>
            <a:pPr marL="12700">
              <a:lnSpc>
                <a:spcPct val="100000"/>
              </a:lnSpc>
              <a:spcBef>
                <a:spcPts val="130"/>
              </a:spcBef>
            </a:pPr>
            <a:r>
              <a:rPr lang="en-US" sz="3600" dirty="0"/>
              <a:t>OK, so…</a:t>
            </a:r>
            <a:endParaRPr sz="3600" dirty="0"/>
          </a:p>
        </p:txBody>
      </p:sp>
      <p:sp>
        <p:nvSpPr>
          <p:cNvPr id="7" name="object 7"/>
          <p:cNvSpPr txBox="1"/>
          <p:nvPr/>
        </p:nvSpPr>
        <p:spPr>
          <a:xfrm>
            <a:off x="4801615" y="2381092"/>
            <a:ext cx="7314185" cy="3706143"/>
          </a:xfrm>
          <a:prstGeom prst="rect">
            <a:avLst/>
          </a:prstGeom>
        </p:spPr>
        <p:txBody>
          <a:bodyPr vert="horz" wrap="square" lIns="0" tIns="12700" rIns="0" bIns="0" rtlCol="0">
            <a:spAutoFit/>
          </a:bodyPr>
          <a:lstStyle/>
          <a:p>
            <a:pPr marL="12700" marR="107314">
              <a:lnSpc>
                <a:spcPct val="100000"/>
              </a:lnSpc>
            </a:pPr>
            <a:r>
              <a:rPr lang="en-US" sz="3600" spc="-10" baseline="30000" dirty="0">
                <a:solidFill>
                  <a:srgbClr val="231F20"/>
                </a:solidFill>
                <a:latin typeface="Lato" panose="020F0502020204030203" pitchFamily="34" charset="0"/>
                <a:ea typeface="Lato" panose="020F0502020204030203" pitchFamily="34" charset="0"/>
                <a:cs typeface="Lato" panose="020F0502020204030203" pitchFamily="34" charset="0"/>
              </a:rPr>
              <a:t>What do organizational leaders do when they realize that those in managerial positions can drive — or drag down — employee engagement, organizational productivity, the ability to achieve DE&amp;I goals, and employee retention based on their ability to lead mixed-age teams? </a:t>
            </a:r>
          </a:p>
          <a:p>
            <a:pPr marL="12700" marR="107314">
              <a:lnSpc>
                <a:spcPct val="100000"/>
              </a:lnSpc>
            </a:pPr>
            <a:endParaRPr lang="en-US" sz="3600" spc="-10" baseline="30000" dirty="0">
              <a:solidFill>
                <a:srgbClr val="231F20"/>
              </a:solidFill>
              <a:latin typeface="Lato" panose="020F0502020204030203" pitchFamily="34" charset="0"/>
              <a:ea typeface="Lato" panose="020F0502020204030203" pitchFamily="34" charset="0"/>
              <a:cs typeface="Lato" panose="020F0502020204030203" pitchFamily="34" charset="0"/>
            </a:endParaRPr>
          </a:p>
          <a:p>
            <a:pPr marL="12700" marR="107314">
              <a:lnSpc>
                <a:spcPct val="100000"/>
              </a:lnSpc>
            </a:pPr>
            <a:r>
              <a:rPr lang="en-US" sz="3600" spc="-10" baseline="30000" dirty="0">
                <a:solidFill>
                  <a:srgbClr val="231F20"/>
                </a:solidFill>
                <a:latin typeface="Lato" panose="020F0502020204030203" pitchFamily="34" charset="0"/>
                <a:ea typeface="Lato" panose="020F0502020204030203" pitchFamily="34" charset="0"/>
                <a:cs typeface="Lato" panose="020F0502020204030203" pitchFamily="34" charset="0"/>
              </a:rPr>
              <a:t>They look for ways to set up the people in that role for success. </a:t>
            </a:r>
          </a:p>
          <a:p>
            <a:pPr marL="12700" marR="107314">
              <a:lnSpc>
                <a:spcPct val="100000"/>
              </a:lnSpc>
            </a:pPr>
            <a:endParaRPr lang="en-US" sz="3600" spc="-10" baseline="30000" dirty="0">
              <a:solidFill>
                <a:srgbClr val="231F20"/>
              </a:solidFill>
              <a:latin typeface="Lato" panose="020F0502020204030203" pitchFamily="34" charset="0"/>
              <a:ea typeface="Lato" panose="020F0502020204030203" pitchFamily="34" charset="0"/>
              <a:cs typeface="Lato" panose="020F0502020204030203" pitchFamily="34" charset="0"/>
            </a:endParaRPr>
          </a:p>
        </p:txBody>
      </p:sp>
      <p:sp>
        <p:nvSpPr>
          <p:cNvPr id="8" name="object 6">
            <a:extLst>
              <a:ext uri="{FF2B5EF4-FFF2-40B4-BE49-F238E27FC236}">
                <a16:creationId xmlns:a16="http://schemas.microsoft.com/office/drawing/2014/main" id="{1A69E4BC-F856-1C3B-8ACD-52F69D840C3E}"/>
              </a:ext>
            </a:extLst>
          </p:cNvPr>
          <p:cNvSpPr txBox="1"/>
          <p:nvPr/>
        </p:nvSpPr>
        <p:spPr>
          <a:xfrm>
            <a:off x="4801615" y="6829043"/>
            <a:ext cx="7618985" cy="302647"/>
          </a:xfrm>
          <a:prstGeom prst="rect">
            <a:avLst/>
          </a:prstGeom>
        </p:spPr>
        <p:txBody>
          <a:bodyPr vert="horz" wrap="square" lIns="0" tIns="12700" rIns="0" bIns="0" rtlCol="0">
            <a:spAutoFit/>
          </a:bodyPr>
          <a:lstStyle/>
          <a:p>
            <a:pPr marL="12700">
              <a:spcBef>
                <a:spcPts val="100"/>
              </a:spcBef>
            </a:pPr>
            <a:r>
              <a:rPr lang="en-US" sz="600" b="1" dirty="0">
                <a:solidFill>
                  <a:srgbClr val="231F20"/>
                </a:solidFill>
                <a:latin typeface="Lato"/>
                <a:cs typeface="Lato"/>
              </a:rPr>
              <a:t>Courtesy Getty Images</a:t>
            </a:r>
          </a:p>
          <a:p>
            <a:pPr marL="12700">
              <a:spcBef>
                <a:spcPts val="100"/>
              </a:spcBef>
            </a:pPr>
            <a:r>
              <a:rPr lang="en-US" sz="600" b="1" dirty="0">
                <a:solidFill>
                  <a:schemeClr val="tx1"/>
                </a:solidFill>
                <a:latin typeface="Lato"/>
                <a:cs typeface="Lato"/>
              </a:rPr>
              <a:t>Sources  1 </a:t>
            </a:r>
            <a:r>
              <a:rPr lang="en-US" sz="600" b="1" dirty="0">
                <a:solidFill>
                  <a:schemeClr val="tx1"/>
                </a:solidFill>
                <a:latin typeface="Lato"/>
                <a:cs typeface="Lato"/>
                <a:hlinkClick r:id="rId4">
                  <a:extLst>
                    <a:ext uri="{A12FA001-AC4F-418D-AE19-62706E023703}">
                      <ahyp:hlinkClr xmlns:ahyp="http://schemas.microsoft.com/office/drawing/2018/hyperlinkcolor" val="tx"/>
                    </a:ext>
                  </a:extLst>
                </a:hlinkClick>
              </a:rPr>
              <a:t>https://www.gallup.com/workplace/215384/gallup-manager-team-leader-development.aspx</a:t>
            </a:r>
            <a:r>
              <a:rPr lang="en-US" sz="600" b="1" dirty="0">
                <a:solidFill>
                  <a:schemeClr val="tx1"/>
                </a:solidFill>
                <a:latin typeface="Lato"/>
                <a:cs typeface="Lato"/>
              </a:rPr>
              <a:t>   2 </a:t>
            </a:r>
            <a:r>
              <a:rPr lang="en-US" sz="600" b="1" dirty="0">
                <a:solidFill>
                  <a:schemeClr val="tx1"/>
                </a:solidFill>
                <a:latin typeface="Lato"/>
                <a:cs typeface="Lato"/>
                <a:hlinkClick r:id="rId5">
                  <a:extLst>
                    <a:ext uri="{A12FA001-AC4F-418D-AE19-62706E023703}">
                      <ahyp:hlinkClr xmlns:ahyp="http://schemas.microsoft.com/office/drawing/2018/hyperlinkcolor" val="tx"/>
                    </a:ext>
                  </a:extLst>
                </a:hlinkClick>
              </a:rPr>
              <a:t>https://www.valuepenguin.com/news/majority-workers-would-leave-job-becuase-of-manager</a:t>
            </a:r>
            <a:r>
              <a:rPr lang="en-US" sz="600" b="1" dirty="0">
                <a:solidFill>
                  <a:schemeClr val="tx1"/>
                </a:solidFill>
                <a:latin typeface="Lato"/>
                <a:cs typeface="Lato"/>
              </a:rPr>
              <a:t> 3 </a:t>
            </a:r>
            <a:r>
              <a:rPr lang="en-US" sz="600" b="1" dirty="0">
                <a:solidFill>
                  <a:schemeClr val="tx1"/>
                </a:solidFill>
                <a:latin typeface="Lato"/>
                <a:cs typeface="Lato"/>
                <a:hlinkClick r:id="rId6">
                  <a:extLst>
                    <a:ext uri="{A12FA001-AC4F-418D-AE19-62706E023703}">
                      <ahyp:hlinkClr xmlns:ahyp="http://schemas.microsoft.com/office/drawing/2018/hyperlinkcolor" val="tx"/>
                    </a:ext>
                  </a:extLst>
                </a:hlinkClick>
              </a:rPr>
              <a:t>https://www.gallup.com/workplace/357104/ways-managers-stop-employee-turnover.aspx</a:t>
            </a:r>
            <a:r>
              <a:rPr lang="en-US" sz="600" b="1" dirty="0">
                <a:solidFill>
                  <a:schemeClr val="tx1"/>
                </a:solidFill>
                <a:latin typeface="Lato"/>
                <a:cs typeface="Lato"/>
              </a:rPr>
              <a:t>  4 </a:t>
            </a:r>
            <a:r>
              <a:rPr lang="en-US" sz="600" b="1" dirty="0">
                <a:solidFill>
                  <a:schemeClr val="tx1"/>
                </a:solidFill>
                <a:latin typeface="Lato"/>
                <a:cs typeface="Lato"/>
                <a:hlinkClick r:id="rId6">
                  <a:extLst>
                    <a:ext uri="{A12FA001-AC4F-418D-AE19-62706E023703}">
                      <ahyp:hlinkClr xmlns:ahyp="http://schemas.microsoft.com/office/drawing/2018/hyperlinkcolor" val="tx"/>
                    </a:ext>
                  </a:extLst>
                </a:hlinkClick>
              </a:rPr>
              <a:t>https://www.gallup.com/workplace/357104/ways-managers-stop-employee-turnover.aspx</a:t>
            </a:r>
            <a:r>
              <a:rPr lang="en-US" sz="600" b="1" dirty="0">
                <a:solidFill>
                  <a:schemeClr val="tx1"/>
                </a:solidFill>
                <a:latin typeface="Lato"/>
                <a:cs typeface="Lato"/>
              </a:rPr>
              <a:t>   </a:t>
            </a:r>
          </a:p>
        </p:txBody>
      </p:sp>
    </p:spTree>
    <p:extLst>
      <p:ext uri="{BB962C8B-B14F-4D97-AF65-F5344CB8AC3E}">
        <p14:creationId xmlns:p14="http://schemas.microsoft.com/office/powerpoint/2010/main" val="10847251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3"/>
          <p:cNvPicPr/>
          <p:nvPr/>
        </p:nvPicPr>
        <p:blipFill>
          <a:blip r:embed="rId3" cstate="print">
            <a:extLst>
              <a:ext uri="{28A0092B-C50C-407E-A947-70E740481C1C}">
                <a14:useLocalDpi xmlns:a14="http://schemas.microsoft.com/office/drawing/2010/main" val="0"/>
              </a:ext>
            </a:extLst>
          </a:blip>
          <a:srcRect b="18614"/>
          <a:stretch/>
        </p:blipFill>
        <p:spPr>
          <a:xfrm>
            <a:off x="457200" y="364884"/>
            <a:ext cx="11978880" cy="6499161"/>
          </a:xfrm>
          <a:prstGeom prst="rect">
            <a:avLst/>
          </a:prstGeom>
        </p:spPr>
      </p:pic>
      <p:sp>
        <p:nvSpPr>
          <p:cNvPr id="4" name="object 4"/>
          <p:cNvSpPr/>
          <p:nvPr/>
        </p:nvSpPr>
        <p:spPr>
          <a:xfrm>
            <a:off x="812012" y="751915"/>
            <a:ext cx="11715750" cy="6112510"/>
          </a:xfrm>
          <a:custGeom>
            <a:avLst/>
            <a:gdLst/>
            <a:ahLst/>
            <a:cxnLst/>
            <a:rect l="l" t="t" r="r" b="b"/>
            <a:pathLst>
              <a:path w="11715750" h="6112509">
                <a:moveTo>
                  <a:pt x="425310" y="431342"/>
                </a:moveTo>
                <a:lnTo>
                  <a:pt x="422592" y="431342"/>
                </a:lnTo>
                <a:lnTo>
                  <a:pt x="373621" y="439216"/>
                </a:lnTo>
                <a:lnTo>
                  <a:pt x="328904" y="443534"/>
                </a:lnTo>
                <a:lnTo>
                  <a:pt x="295236" y="445262"/>
                </a:lnTo>
                <a:lnTo>
                  <a:pt x="277812" y="445566"/>
                </a:lnTo>
                <a:lnTo>
                  <a:pt x="276555" y="445566"/>
                </a:lnTo>
                <a:lnTo>
                  <a:pt x="240639" y="531723"/>
                </a:lnTo>
                <a:lnTo>
                  <a:pt x="388188" y="531723"/>
                </a:lnTo>
                <a:lnTo>
                  <a:pt x="425310" y="431342"/>
                </a:lnTo>
                <a:close/>
              </a:path>
              <a:path w="11715750" h="6112509">
                <a:moveTo>
                  <a:pt x="2432329" y="187058"/>
                </a:moveTo>
                <a:lnTo>
                  <a:pt x="2427338" y="142684"/>
                </a:lnTo>
                <a:lnTo>
                  <a:pt x="2412441" y="102730"/>
                </a:lnTo>
                <a:lnTo>
                  <a:pt x="2387777" y="68084"/>
                </a:lnTo>
                <a:lnTo>
                  <a:pt x="2353500" y="39611"/>
                </a:lnTo>
                <a:lnTo>
                  <a:pt x="2309723" y="18186"/>
                </a:lnTo>
                <a:lnTo>
                  <a:pt x="2256612" y="4699"/>
                </a:lnTo>
                <a:lnTo>
                  <a:pt x="2233625" y="2971"/>
                </a:lnTo>
                <a:lnTo>
                  <a:pt x="2233625" y="187058"/>
                </a:lnTo>
                <a:lnTo>
                  <a:pt x="2227440" y="228434"/>
                </a:lnTo>
                <a:lnTo>
                  <a:pt x="2227415" y="228612"/>
                </a:lnTo>
                <a:lnTo>
                  <a:pt x="2209711" y="259588"/>
                </a:lnTo>
                <a:lnTo>
                  <a:pt x="2209622" y="259753"/>
                </a:lnTo>
                <a:lnTo>
                  <a:pt x="2181517" y="279298"/>
                </a:lnTo>
                <a:lnTo>
                  <a:pt x="2144357" y="286067"/>
                </a:lnTo>
                <a:lnTo>
                  <a:pt x="2105139" y="286067"/>
                </a:lnTo>
                <a:lnTo>
                  <a:pt x="2105139" y="87642"/>
                </a:lnTo>
                <a:lnTo>
                  <a:pt x="2144357" y="87642"/>
                </a:lnTo>
                <a:lnTo>
                  <a:pt x="2183003" y="95046"/>
                </a:lnTo>
                <a:lnTo>
                  <a:pt x="2210943" y="115658"/>
                </a:lnTo>
                <a:lnTo>
                  <a:pt x="2227796" y="146913"/>
                </a:lnTo>
                <a:lnTo>
                  <a:pt x="2227910" y="147116"/>
                </a:lnTo>
                <a:lnTo>
                  <a:pt x="2233625" y="187058"/>
                </a:lnTo>
                <a:lnTo>
                  <a:pt x="2233625" y="2971"/>
                </a:lnTo>
                <a:lnTo>
                  <a:pt x="2194280" y="0"/>
                </a:lnTo>
                <a:lnTo>
                  <a:pt x="1912010" y="0"/>
                </a:lnTo>
                <a:lnTo>
                  <a:pt x="1912010" y="509905"/>
                </a:lnTo>
                <a:lnTo>
                  <a:pt x="1760499" y="345109"/>
                </a:lnTo>
                <a:lnTo>
                  <a:pt x="1787055" y="330936"/>
                </a:lnTo>
                <a:lnTo>
                  <a:pt x="1803527" y="317601"/>
                </a:lnTo>
                <a:lnTo>
                  <a:pt x="1822627" y="302145"/>
                </a:lnTo>
                <a:lnTo>
                  <a:pt x="1822970" y="301713"/>
                </a:lnTo>
                <a:lnTo>
                  <a:pt x="1833422" y="286067"/>
                </a:lnTo>
                <a:lnTo>
                  <a:pt x="1854073" y="255181"/>
                </a:lnTo>
                <a:lnTo>
                  <a:pt x="1867522" y="187058"/>
                </a:lnTo>
                <a:lnTo>
                  <a:pt x="1863559" y="149250"/>
                </a:lnTo>
                <a:lnTo>
                  <a:pt x="1863483" y="148488"/>
                </a:lnTo>
                <a:lnTo>
                  <a:pt x="1835150" y="87642"/>
                </a:lnTo>
                <a:lnTo>
                  <a:pt x="1802472" y="53644"/>
                </a:lnTo>
                <a:lnTo>
                  <a:pt x="1765706" y="31153"/>
                </a:lnTo>
                <a:lnTo>
                  <a:pt x="1720646" y="14274"/>
                </a:lnTo>
                <a:lnTo>
                  <a:pt x="1668843" y="4000"/>
                </a:lnTo>
                <a:lnTo>
                  <a:pt x="1668843" y="187058"/>
                </a:lnTo>
                <a:lnTo>
                  <a:pt x="1662506" y="228434"/>
                </a:lnTo>
                <a:lnTo>
                  <a:pt x="1643570" y="259588"/>
                </a:lnTo>
                <a:lnTo>
                  <a:pt x="1612112" y="279298"/>
                </a:lnTo>
                <a:lnTo>
                  <a:pt x="1611820" y="279298"/>
                </a:lnTo>
                <a:lnTo>
                  <a:pt x="1568577" y="286067"/>
                </a:lnTo>
                <a:lnTo>
                  <a:pt x="1540167" y="286067"/>
                </a:lnTo>
                <a:lnTo>
                  <a:pt x="1540167" y="87642"/>
                </a:lnTo>
                <a:lnTo>
                  <a:pt x="1568577" y="87642"/>
                </a:lnTo>
                <a:lnTo>
                  <a:pt x="1615325" y="95758"/>
                </a:lnTo>
                <a:lnTo>
                  <a:pt x="1646339" y="117551"/>
                </a:lnTo>
                <a:lnTo>
                  <a:pt x="1663534" y="149250"/>
                </a:lnTo>
                <a:lnTo>
                  <a:pt x="1668843" y="187058"/>
                </a:lnTo>
                <a:lnTo>
                  <a:pt x="1668843" y="4000"/>
                </a:lnTo>
                <a:lnTo>
                  <a:pt x="1667268" y="3683"/>
                </a:lnTo>
                <a:lnTo>
                  <a:pt x="1605521" y="0"/>
                </a:lnTo>
                <a:lnTo>
                  <a:pt x="1346860" y="0"/>
                </a:lnTo>
                <a:lnTo>
                  <a:pt x="1346860" y="490728"/>
                </a:lnTo>
                <a:lnTo>
                  <a:pt x="1314005" y="405536"/>
                </a:lnTo>
                <a:lnTo>
                  <a:pt x="1313789" y="404977"/>
                </a:lnTo>
                <a:lnTo>
                  <a:pt x="1286192" y="333451"/>
                </a:lnTo>
                <a:lnTo>
                  <a:pt x="1275308" y="305231"/>
                </a:lnTo>
                <a:lnTo>
                  <a:pt x="1214323" y="147116"/>
                </a:lnTo>
                <a:lnTo>
                  <a:pt x="1214234" y="146913"/>
                </a:lnTo>
                <a:lnTo>
                  <a:pt x="1157566" y="0"/>
                </a:lnTo>
                <a:lnTo>
                  <a:pt x="1071156" y="0"/>
                </a:lnTo>
                <a:lnTo>
                  <a:pt x="1071156" y="305231"/>
                </a:lnTo>
                <a:lnTo>
                  <a:pt x="1065707" y="304546"/>
                </a:lnTo>
                <a:lnTo>
                  <a:pt x="1066038" y="304546"/>
                </a:lnTo>
                <a:lnTo>
                  <a:pt x="1050975" y="303047"/>
                </a:lnTo>
                <a:lnTo>
                  <a:pt x="1051179" y="303047"/>
                </a:lnTo>
                <a:lnTo>
                  <a:pt x="1032332" y="301713"/>
                </a:lnTo>
                <a:lnTo>
                  <a:pt x="1015923" y="301231"/>
                </a:lnTo>
                <a:lnTo>
                  <a:pt x="1008164" y="301231"/>
                </a:lnTo>
                <a:lnTo>
                  <a:pt x="992327" y="301713"/>
                </a:lnTo>
                <a:lnTo>
                  <a:pt x="973416" y="303047"/>
                </a:lnTo>
                <a:lnTo>
                  <a:pt x="957592" y="304546"/>
                </a:lnTo>
                <a:lnTo>
                  <a:pt x="957757" y="304546"/>
                </a:lnTo>
                <a:lnTo>
                  <a:pt x="951623" y="305231"/>
                </a:lnTo>
                <a:lnTo>
                  <a:pt x="1011859" y="147116"/>
                </a:lnTo>
                <a:lnTo>
                  <a:pt x="1011936" y="146913"/>
                </a:lnTo>
                <a:lnTo>
                  <a:pt x="1071156" y="305231"/>
                </a:lnTo>
                <a:lnTo>
                  <a:pt x="1071156" y="0"/>
                </a:lnTo>
                <a:lnTo>
                  <a:pt x="941209" y="0"/>
                </a:lnTo>
                <a:lnTo>
                  <a:pt x="805053" y="333451"/>
                </a:lnTo>
                <a:lnTo>
                  <a:pt x="799934" y="320179"/>
                </a:lnTo>
                <a:lnTo>
                  <a:pt x="795464" y="308584"/>
                </a:lnTo>
                <a:lnTo>
                  <a:pt x="732307" y="144856"/>
                </a:lnTo>
                <a:lnTo>
                  <a:pt x="676427" y="0"/>
                </a:lnTo>
                <a:lnTo>
                  <a:pt x="590816" y="0"/>
                </a:lnTo>
                <a:lnTo>
                  <a:pt x="590816" y="308584"/>
                </a:lnTo>
                <a:lnTo>
                  <a:pt x="582460" y="307098"/>
                </a:lnTo>
                <a:lnTo>
                  <a:pt x="564197" y="304546"/>
                </a:lnTo>
                <a:lnTo>
                  <a:pt x="537806" y="302145"/>
                </a:lnTo>
                <a:lnTo>
                  <a:pt x="524776" y="301713"/>
                </a:lnTo>
                <a:lnTo>
                  <a:pt x="510082" y="301231"/>
                </a:lnTo>
                <a:lnTo>
                  <a:pt x="488607" y="301231"/>
                </a:lnTo>
                <a:lnTo>
                  <a:pt x="473290" y="301675"/>
                </a:lnTo>
                <a:lnTo>
                  <a:pt x="531456" y="144856"/>
                </a:lnTo>
                <a:lnTo>
                  <a:pt x="590765" y="308432"/>
                </a:lnTo>
                <a:lnTo>
                  <a:pt x="590816" y="308584"/>
                </a:lnTo>
                <a:lnTo>
                  <a:pt x="590816" y="0"/>
                </a:lnTo>
                <a:lnTo>
                  <a:pt x="460362" y="0"/>
                </a:lnTo>
                <a:lnTo>
                  <a:pt x="330339" y="317601"/>
                </a:lnTo>
                <a:lnTo>
                  <a:pt x="329247" y="317601"/>
                </a:lnTo>
                <a:lnTo>
                  <a:pt x="317957" y="318617"/>
                </a:lnTo>
                <a:lnTo>
                  <a:pt x="304901" y="319455"/>
                </a:lnTo>
                <a:lnTo>
                  <a:pt x="291084" y="319989"/>
                </a:lnTo>
                <a:lnTo>
                  <a:pt x="276339" y="320179"/>
                </a:lnTo>
                <a:lnTo>
                  <a:pt x="206933" y="313131"/>
                </a:lnTo>
                <a:lnTo>
                  <a:pt x="145034" y="296075"/>
                </a:lnTo>
                <a:lnTo>
                  <a:pt x="94361" y="275120"/>
                </a:lnTo>
                <a:lnTo>
                  <a:pt x="58648" y="256362"/>
                </a:lnTo>
                <a:lnTo>
                  <a:pt x="41605" y="245935"/>
                </a:lnTo>
                <a:lnTo>
                  <a:pt x="0" y="347611"/>
                </a:lnTo>
                <a:lnTo>
                  <a:pt x="37757" y="370039"/>
                </a:lnTo>
                <a:lnTo>
                  <a:pt x="78473" y="389039"/>
                </a:lnTo>
                <a:lnTo>
                  <a:pt x="131775" y="407720"/>
                </a:lnTo>
                <a:lnTo>
                  <a:pt x="196164" y="421957"/>
                </a:lnTo>
                <a:lnTo>
                  <a:pt x="270141" y="427621"/>
                </a:lnTo>
                <a:lnTo>
                  <a:pt x="324040" y="425272"/>
                </a:lnTo>
                <a:lnTo>
                  <a:pt x="372376" y="419658"/>
                </a:lnTo>
                <a:lnTo>
                  <a:pt x="418592" y="412953"/>
                </a:lnTo>
                <a:lnTo>
                  <a:pt x="466064" y="407339"/>
                </a:lnTo>
                <a:lnTo>
                  <a:pt x="518236" y="404977"/>
                </a:lnTo>
                <a:lnTo>
                  <a:pt x="588073" y="409689"/>
                </a:lnTo>
                <a:lnTo>
                  <a:pt x="586473" y="409689"/>
                </a:lnTo>
                <a:lnTo>
                  <a:pt x="643521" y="421005"/>
                </a:lnTo>
                <a:lnTo>
                  <a:pt x="691007" y="436219"/>
                </a:lnTo>
                <a:lnTo>
                  <a:pt x="727290" y="451967"/>
                </a:lnTo>
                <a:lnTo>
                  <a:pt x="751522" y="465023"/>
                </a:lnTo>
                <a:lnTo>
                  <a:pt x="743305" y="485241"/>
                </a:lnTo>
                <a:lnTo>
                  <a:pt x="726020" y="475589"/>
                </a:lnTo>
                <a:lnTo>
                  <a:pt x="702437" y="464185"/>
                </a:lnTo>
                <a:lnTo>
                  <a:pt x="673239" y="452564"/>
                </a:lnTo>
                <a:lnTo>
                  <a:pt x="639114" y="442302"/>
                </a:lnTo>
                <a:lnTo>
                  <a:pt x="671372" y="531723"/>
                </a:lnTo>
                <a:lnTo>
                  <a:pt x="869353" y="531723"/>
                </a:lnTo>
                <a:lnTo>
                  <a:pt x="886625" y="485241"/>
                </a:lnTo>
                <a:lnTo>
                  <a:pt x="913003" y="414235"/>
                </a:lnTo>
                <a:lnTo>
                  <a:pt x="913104" y="413956"/>
                </a:lnTo>
                <a:lnTo>
                  <a:pt x="922439" y="412457"/>
                </a:lnTo>
                <a:lnTo>
                  <a:pt x="943597" y="409689"/>
                </a:lnTo>
                <a:lnTo>
                  <a:pt x="943254" y="409689"/>
                </a:lnTo>
                <a:lnTo>
                  <a:pt x="975017" y="406819"/>
                </a:lnTo>
                <a:lnTo>
                  <a:pt x="974509" y="406819"/>
                </a:lnTo>
                <a:lnTo>
                  <a:pt x="1011936" y="405536"/>
                </a:lnTo>
                <a:lnTo>
                  <a:pt x="1048359" y="406819"/>
                </a:lnTo>
                <a:lnTo>
                  <a:pt x="1078750" y="409689"/>
                </a:lnTo>
                <a:lnTo>
                  <a:pt x="1100061" y="412648"/>
                </a:lnTo>
                <a:lnTo>
                  <a:pt x="1109218" y="414235"/>
                </a:lnTo>
                <a:lnTo>
                  <a:pt x="1151877" y="531723"/>
                </a:lnTo>
                <a:lnTo>
                  <a:pt x="1540167" y="531723"/>
                </a:lnTo>
                <a:lnTo>
                  <a:pt x="1540167" y="490728"/>
                </a:lnTo>
                <a:lnTo>
                  <a:pt x="1540167" y="317601"/>
                </a:lnTo>
                <a:lnTo>
                  <a:pt x="1702600" y="531723"/>
                </a:lnTo>
                <a:lnTo>
                  <a:pt x="2105139" y="531723"/>
                </a:lnTo>
                <a:lnTo>
                  <a:pt x="2105139" y="509905"/>
                </a:lnTo>
                <a:lnTo>
                  <a:pt x="2105139" y="374053"/>
                </a:lnTo>
                <a:lnTo>
                  <a:pt x="2194280" y="374053"/>
                </a:lnTo>
                <a:lnTo>
                  <a:pt x="2254110" y="369671"/>
                </a:lnTo>
                <a:lnTo>
                  <a:pt x="2306256" y="356882"/>
                </a:lnTo>
                <a:lnTo>
                  <a:pt x="2350160" y="336283"/>
                </a:lnTo>
                <a:lnTo>
                  <a:pt x="2385276" y="308432"/>
                </a:lnTo>
                <a:lnTo>
                  <a:pt x="2411044" y="273888"/>
                </a:lnTo>
                <a:lnTo>
                  <a:pt x="2426919" y="233248"/>
                </a:lnTo>
                <a:lnTo>
                  <a:pt x="2432329" y="187058"/>
                </a:lnTo>
                <a:close/>
              </a:path>
              <a:path w="11715750" h="6112509">
                <a:moveTo>
                  <a:pt x="11715267" y="4183024"/>
                </a:moveTo>
                <a:lnTo>
                  <a:pt x="2797581" y="4183024"/>
                </a:lnTo>
                <a:lnTo>
                  <a:pt x="2750655" y="4184751"/>
                </a:lnTo>
                <a:lnTo>
                  <a:pt x="2704681" y="4189844"/>
                </a:lnTo>
                <a:lnTo>
                  <a:pt x="2659761" y="4198175"/>
                </a:lnTo>
                <a:lnTo>
                  <a:pt x="2616009" y="4209643"/>
                </a:lnTo>
                <a:lnTo>
                  <a:pt x="2573566" y="4224109"/>
                </a:lnTo>
                <a:lnTo>
                  <a:pt x="2532557" y="4241457"/>
                </a:lnTo>
                <a:lnTo>
                  <a:pt x="2493073" y="4261561"/>
                </a:lnTo>
                <a:lnTo>
                  <a:pt x="2455265" y="4284307"/>
                </a:lnTo>
                <a:lnTo>
                  <a:pt x="2419248" y="4309567"/>
                </a:lnTo>
                <a:lnTo>
                  <a:pt x="2385136" y="4337228"/>
                </a:lnTo>
                <a:lnTo>
                  <a:pt x="2353056" y="4367149"/>
                </a:lnTo>
                <a:lnTo>
                  <a:pt x="2323122" y="4399242"/>
                </a:lnTo>
                <a:lnTo>
                  <a:pt x="2295461" y="4433354"/>
                </a:lnTo>
                <a:lnTo>
                  <a:pt x="2270201" y="4469371"/>
                </a:lnTo>
                <a:lnTo>
                  <a:pt x="2247455" y="4507179"/>
                </a:lnTo>
                <a:lnTo>
                  <a:pt x="2227351" y="4546651"/>
                </a:lnTo>
                <a:lnTo>
                  <a:pt x="2210003" y="4587672"/>
                </a:lnTo>
                <a:lnTo>
                  <a:pt x="2195538" y="4630115"/>
                </a:lnTo>
                <a:lnTo>
                  <a:pt x="2184082" y="4673854"/>
                </a:lnTo>
                <a:lnTo>
                  <a:pt x="2175738" y="4718774"/>
                </a:lnTo>
                <a:lnTo>
                  <a:pt x="2170646" y="4764760"/>
                </a:lnTo>
                <a:lnTo>
                  <a:pt x="2168931" y="4811674"/>
                </a:lnTo>
                <a:lnTo>
                  <a:pt x="2168931" y="6112129"/>
                </a:lnTo>
                <a:lnTo>
                  <a:pt x="11715267" y="6112129"/>
                </a:lnTo>
                <a:lnTo>
                  <a:pt x="11715267" y="4183024"/>
                </a:lnTo>
                <a:close/>
              </a:path>
            </a:pathLst>
          </a:custGeom>
          <a:solidFill>
            <a:srgbClr val="FFFFFF"/>
          </a:solidFill>
        </p:spPr>
        <p:txBody>
          <a:bodyPr wrap="square" lIns="0" tIns="0" rIns="0" bIns="0" rtlCol="0"/>
          <a:lstStyle/>
          <a:p>
            <a:endParaRPr dirty="0"/>
          </a:p>
        </p:txBody>
      </p:sp>
      <p:pic>
        <p:nvPicPr>
          <p:cNvPr id="5" name="object 5"/>
          <p:cNvPicPr/>
          <p:nvPr/>
        </p:nvPicPr>
        <p:blipFill>
          <a:blip r:embed="rId4" cstate="print"/>
          <a:stretch>
            <a:fillRect/>
          </a:stretch>
        </p:blipFill>
        <p:spPr>
          <a:xfrm>
            <a:off x="3245511" y="751915"/>
            <a:ext cx="106458" cy="107962"/>
          </a:xfrm>
          <a:prstGeom prst="rect">
            <a:avLst/>
          </a:prstGeom>
        </p:spPr>
      </p:pic>
      <p:sp>
        <p:nvSpPr>
          <p:cNvPr id="8" name="object 8"/>
          <p:cNvSpPr txBox="1">
            <a:spLocks noGrp="1"/>
          </p:cNvSpPr>
          <p:nvPr>
            <p:ph type="subTitle" idx="4"/>
          </p:nvPr>
        </p:nvSpPr>
        <p:spPr>
          <a:xfrm>
            <a:off x="3297428" y="5212411"/>
            <a:ext cx="7316597" cy="1585947"/>
          </a:xfrm>
          <a:prstGeom prst="rect">
            <a:avLst/>
          </a:prstGeom>
        </p:spPr>
        <p:txBody>
          <a:bodyPr vert="horz" wrap="square" lIns="0" tIns="12700" rIns="0" bIns="0" rtlCol="0">
            <a:spAutoFit/>
          </a:bodyPr>
          <a:lstStyle/>
          <a:p>
            <a:pPr marL="245745">
              <a:lnSpc>
                <a:spcPts val="7600"/>
              </a:lnSpc>
              <a:spcBef>
                <a:spcPts val="100"/>
              </a:spcBef>
            </a:pPr>
            <a:r>
              <a:rPr lang="en-US" sz="4400" dirty="0"/>
              <a:t>Leading Mixed-Age Teams</a:t>
            </a:r>
          </a:p>
          <a:p>
            <a:pPr marL="245745">
              <a:lnSpc>
                <a:spcPts val="5200"/>
              </a:lnSpc>
            </a:pPr>
            <a:r>
              <a:rPr lang="en-US" sz="3200" spc="75" dirty="0">
                <a:solidFill>
                  <a:srgbClr val="231F20"/>
                </a:solidFill>
                <a:latin typeface="Lato"/>
                <a:cs typeface="Lato"/>
              </a:rPr>
              <a:t>Applying research and best practices</a:t>
            </a:r>
            <a:endParaRPr lang="en-US" sz="3200" dirty="0">
              <a:latin typeface="Lato"/>
              <a:cs typeface="Lato"/>
            </a:endParaRPr>
          </a:p>
        </p:txBody>
      </p:sp>
      <p:pic>
        <p:nvPicPr>
          <p:cNvPr id="12" name="Picture 11">
            <a:extLst>
              <a:ext uri="{FF2B5EF4-FFF2-40B4-BE49-F238E27FC236}">
                <a16:creationId xmlns:a16="http://schemas.microsoft.com/office/drawing/2014/main" id="{9AC37D43-26CB-4301-B4DD-A8797115183A}"/>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896599" y="5324753"/>
            <a:ext cx="1539481" cy="1539481"/>
          </a:xfrm>
          <a:prstGeom prst="rect">
            <a:avLst/>
          </a:prstGeom>
        </p:spPr>
      </p:pic>
    </p:spTree>
    <p:extLst>
      <p:ext uri="{BB962C8B-B14F-4D97-AF65-F5344CB8AC3E}">
        <p14:creationId xmlns:p14="http://schemas.microsoft.com/office/powerpoint/2010/main" val="9243875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0" y="0"/>
            <a:ext cx="4206240" cy="7315200"/>
          </a:xfrm>
          <a:custGeom>
            <a:avLst/>
            <a:gdLst/>
            <a:ahLst/>
            <a:cxnLst/>
            <a:rect l="l" t="t" r="r" b="b"/>
            <a:pathLst>
              <a:path w="4206240" h="7315200">
                <a:moveTo>
                  <a:pt x="4206240" y="0"/>
                </a:moveTo>
                <a:lnTo>
                  <a:pt x="0" y="0"/>
                </a:lnTo>
                <a:lnTo>
                  <a:pt x="0" y="7315200"/>
                </a:lnTo>
                <a:lnTo>
                  <a:pt x="4206240" y="7315200"/>
                </a:lnTo>
                <a:lnTo>
                  <a:pt x="4206240" y="0"/>
                </a:lnTo>
                <a:close/>
              </a:path>
            </a:pathLst>
          </a:custGeom>
          <a:solidFill>
            <a:srgbClr val="EF3824"/>
          </a:solidFill>
        </p:spPr>
        <p:txBody>
          <a:bodyPr wrap="square" lIns="0" tIns="0" rIns="0" bIns="0" rtlCol="0"/>
          <a:lstStyle/>
          <a:p>
            <a:endParaRPr/>
          </a:p>
        </p:txBody>
      </p:sp>
      <p:sp>
        <p:nvSpPr>
          <p:cNvPr id="4" name="object 4"/>
          <p:cNvSpPr/>
          <p:nvPr/>
        </p:nvSpPr>
        <p:spPr>
          <a:xfrm>
            <a:off x="868680" y="698498"/>
            <a:ext cx="11741150" cy="4572635"/>
          </a:xfrm>
          <a:custGeom>
            <a:avLst/>
            <a:gdLst/>
            <a:ahLst/>
            <a:cxnLst/>
            <a:rect l="l" t="t" r="r" b="b"/>
            <a:pathLst>
              <a:path w="11741150" h="4572635">
                <a:moveTo>
                  <a:pt x="11740896" y="0"/>
                </a:moveTo>
                <a:lnTo>
                  <a:pt x="342900" y="0"/>
                </a:lnTo>
                <a:lnTo>
                  <a:pt x="296369" y="3130"/>
                </a:lnTo>
                <a:lnTo>
                  <a:pt x="251742" y="12248"/>
                </a:lnTo>
                <a:lnTo>
                  <a:pt x="209426" y="26946"/>
                </a:lnTo>
                <a:lnTo>
                  <a:pt x="169830" y="46815"/>
                </a:lnTo>
                <a:lnTo>
                  <a:pt x="133362" y="71446"/>
                </a:lnTo>
                <a:lnTo>
                  <a:pt x="100431" y="100431"/>
                </a:lnTo>
                <a:lnTo>
                  <a:pt x="71446" y="133362"/>
                </a:lnTo>
                <a:lnTo>
                  <a:pt x="46815" y="169830"/>
                </a:lnTo>
                <a:lnTo>
                  <a:pt x="26946" y="209426"/>
                </a:lnTo>
                <a:lnTo>
                  <a:pt x="12248" y="251742"/>
                </a:lnTo>
                <a:lnTo>
                  <a:pt x="3130" y="296369"/>
                </a:lnTo>
                <a:lnTo>
                  <a:pt x="0" y="342900"/>
                </a:lnTo>
                <a:lnTo>
                  <a:pt x="0" y="4229455"/>
                </a:lnTo>
                <a:lnTo>
                  <a:pt x="3130" y="4275985"/>
                </a:lnTo>
                <a:lnTo>
                  <a:pt x="12248" y="4320613"/>
                </a:lnTo>
                <a:lnTo>
                  <a:pt x="26946" y="4362929"/>
                </a:lnTo>
                <a:lnTo>
                  <a:pt x="46815" y="4402525"/>
                </a:lnTo>
                <a:lnTo>
                  <a:pt x="71446" y="4438993"/>
                </a:lnTo>
                <a:lnTo>
                  <a:pt x="100431" y="4471924"/>
                </a:lnTo>
                <a:lnTo>
                  <a:pt x="133362" y="4500909"/>
                </a:lnTo>
                <a:lnTo>
                  <a:pt x="169830" y="4525540"/>
                </a:lnTo>
                <a:lnTo>
                  <a:pt x="209426" y="4545409"/>
                </a:lnTo>
                <a:lnTo>
                  <a:pt x="251742" y="4560107"/>
                </a:lnTo>
                <a:lnTo>
                  <a:pt x="296369" y="4569225"/>
                </a:lnTo>
                <a:lnTo>
                  <a:pt x="342900" y="4572355"/>
                </a:lnTo>
                <a:lnTo>
                  <a:pt x="11740896" y="4572355"/>
                </a:lnTo>
                <a:lnTo>
                  <a:pt x="11740896" y="0"/>
                </a:lnTo>
                <a:close/>
              </a:path>
            </a:pathLst>
          </a:custGeom>
          <a:solidFill>
            <a:srgbClr val="FFFFFF"/>
          </a:solidFill>
        </p:spPr>
        <p:txBody>
          <a:bodyPr wrap="square" lIns="0" tIns="0" rIns="0" bIns="0" rtlCol="0"/>
          <a:lstStyle/>
          <a:p>
            <a:endParaRPr/>
          </a:p>
        </p:txBody>
      </p:sp>
      <p:pic>
        <p:nvPicPr>
          <p:cNvPr id="5" name="object 5"/>
          <p:cNvPicPr/>
          <p:nvPr/>
        </p:nvPicPr>
        <p:blipFill>
          <a:blip r:embed="rId3">
            <a:extLst>
              <a:ext uri="{28A0092B-C50C-407E-A947-70E740481C1C}">
                <a14:useLocalDpi xmlns:a14="http://schemas.microsoft.com/office/drawing/2010/main" val="0"/>
              </a:ext>
            </a:extLst>
          </a:blip>
          <a:srcRect b="4615"/>
          <a:stretch/>
        </p:blipFill>
        <p:spPr>
          <a:xfrm>
            <a:off x="-37094" y="2209800"/>
            <a:ext cx="4243336" cy="4724400"/>
          </a:xfrm>
          <a:prstGeom prst="rect">
            <a:avLst/>
          </a:prstGeom>
          <a:solidFill>
            <a:schemeClr val="bg1">
              <a:lumMod val="95000"/>
            </a:schemeClr>
          </a:solidFill>
        </p:spPr>
      </p:pic>
      <p:sp>
        <p:nvSpPr>
          <p:cNvPr id="6" name="object 6"/>
          <p:cNvSpPr txBox="1">
            <a:spLocks noGrp="1"/>
          </p:cNvSpPr>
          <p:nvPr>
            <p:ph type="title"/>
          </p:nvPr>
        </p:nvSpPr>
        <p:spPr>
          <a:xfrm>
            <a:off x="1230630" y="1305858"/>
            <a:ext cx="11017250" cy="570669"/>
          </a:xfrm>
          <a:prstGeom prst="rect">
            <a:avLst/>
          </a:prstGeom>
        </p:spPr>
        <p:txBody>
          <a:bodyPr vert="horz" wrap="square" lIns="0" tIns="16510" rIns="0" bIns="0" rtlCol="0">
            <a:spAutoFit/>
          </a:bodyPr>
          <a:lstStyle/>
          <a:p>
            <a:pPr marL="12700">
              <a:lnSpc>
                <a:spcPct val="100000"/>
              </a:lnSpc>
              <a:spcBef>
                <a:spcPts val="130"/>
              </a:spcBef>
            </a:pPr>
            <a:r>
              <a:rPr lang="en-US" sz="3600" dirty="0"/>
              <a:t>And also…</a:t>
            </a:r>
            <a:endParaRPr sz="3600" dirty="0"/>
          </a:p>
        </p:txBody>
      </p:sp>
      <p:sp>
        <p:nvSpPr>
          <p:cNvPr id="7" name="object 7"/>
          <p:cNvSpPr txBox="1"/>
          <p:nvPr/>
        </p:nvSpPr>
        <p:spPr>
          <a:xfrm>
            <a:off x="4801615" y="2381092"/>
            <a:ext cx="7314185" cy="4814138"/>
          </a:xfrm>
          <a:prstGeom prst="rect">
            <a:avLst/>
          </a:prstGeom>
        </p:spPr>
        <p:txBody>
          <a:bodyPr vert="horz" wrap="square" lIns="0" tIns="12700" rIns="0" bIns="0" rtlCol="0">
            <a:spAutoFit/>
          </a:bodyPr>
          <a:lstStyle/>
          <a:p>
            <a:pPr marL="12700" marR="107314">
              <a:lnSpc>
                <a:spcPct val="100000"/>
              </a:lnSpc>
            </a:pPr>
            <a:r>
              <a:rPr lang="en-US" sz="3600" spc="-10" baseline="30000" dirty="0">
                <a:solidFill>
                  <a:srgbClr val="231F20"/>
                </a:solidFill>
                <a:latin typeface="Lato" panose="020F0502020204030203" pitchFamily="34" charset="0"/>
                <a:ea typeface="Lato" panose="020F0502020204030203" pitchFamily="34" charset="0"/>
                <a:cs typeface="Lato" panose="020F0502020204030203" pitchFamily="34" charset="0"/>
              </a:rPr>
              <a:t>Meanwhile, many managers say that they feel they are in the “buffer zone” — tasked with making the organization’s productivity goals, culture, DE&amp;I goals, benefits and policies real for the individuals who report to them. They often do this without full clarity, support, training and coaching from their organizations. Often, they pay the price when their team is under-resourced due to the resulting attrition.</a:t>
            </a:r>
          </a:p>
          <a:p>
            <a:pPr marL="12700" marR="107314">
              <a:lnSpc>
                <a:spcPct val="100000"/>
              </a:lnSpc>
            </a:pPr>
            <a:r>
              <a:rPr lang="en-US" sz="3600" spc="-10" baseline="30000" dirty="0">
                <a:solidFill>
                  <a:srgbClr val="231F20"/>
                </a:solidFill>
                <a:latin typeface="Lato" panose="020F0502020204030203" pitchFamily="34" charset="0"/>
                <a:ea typeface="Lato" panose="020F0502020204030203" pitchFamily="34" charset="0"/>
                <a:cs typeface="Lato" panose="020F0502020204030203" pitchFamily="34" charset="0"/>
              </a:rPr>
              <a:t> </a:t>
            </a:r>
          </a:p>
          <a:p>
            <a:pPr marL="12700" marR="107314"/>
            <a:r>
              <a:rPr lang="en-US" sz="3600" spc="-10" baseline="30000" dirty="0">
                <a:solidFill>
                  <a:srgbClr val="231F20"/>
                </a:solidFill>
                <a:latin typeface="Lato" panose="020F0502020204030203" pitchFamily="34" charset="0"/>
                <a:ea typeface="Lato" panose="020F0502020204030203" pitchFamily="34" charset="0"/>
                <a:cs typeface="Lato" panose="020F0502020204030203" pitchFamily="34" charset="0"/>
              </a:rPr>
              <a:t>The activities in the </a:t>
            </a:r>
            <a:r>
              <a:rPr lang="en-US" sz="3600" i="1" spc="-10" baseline="30000" dirty="0">
                <a:solidFill>
                  <a:srgbClr val="231F20"/>
                </a:solidFill>
                <a:latin typeface="Lato" panose="020F0502020204030203" pitchFamily="34" charset="0"/>
                <a:ea typeface="Lato" panose="020F0502020204030203" pitchFamily="34" charset="0"/>
                <a:cs typeface="Lato" panose="020F0502020204030203" pitchFamily="34" charset="0"/>
              </a:rPr>
              <a:t>Leading Mixed-Age Teams Guide </a:t>
            </a:r>
            <a:r>
              <a:rPr lang="en-US" sz="3600" spc="-10" baseline="30000" dirty="0">
                <a:solidFill>
                  <a:srgbClr val="231F20"/>
                </a:solidFill>
                <a:latin typeface="Lato" panose="020F0502020204030203" pitchFamily="34" charset="0"/>
                <a:ea typeface="Lato" panose="020F0502020204030203" pitchFamily="34" charset="0"/>
                <a:cs typeface="Lato" panose="020F0502020204030203" pitchFamily="34" charset="0"/>
              </a:rPr>
              <a:t>were designed with </a:t>
            </a:r>
            <a:r>
              <a:rPr lang="en-US" sz="3600" b="1" spc="-10" baseline="30000" dirty="0">
                <a:solidFill>
                  <a:srgbClr val="EF3824"/>
                </a:solidFill>
                <a:latin typeface="Lato" panose="020F0502020204030203" pitchFamily="34" charset="0"/>
                <a:ea typeface="Lato" panose="020F0502020204030203" pitchFamily="34" charset="0"/>
                <a:cs typeface="Lato" panose="020F0502020204030203" pitchFamily="34" charset="0"/>
              </a:rPr>
              <a:t>both senior leadership goals and manager realities in mind</a:t>
            </a:r>
            <a:r>
              <a:rPr lang="en-US" sz="3600" spc="-10" baseline="30000" dirty="0">
                <a:solidFill>
                  <a:srgbClr val="EF3824"/>
                </a:solidFill>
                <a:latin typeface="Lato" panose="020F0502020204030203" pitchFamily="34" charset="0"/>
                <a:ea typeface="Lato" panose="020F0502020204030203" pitchFamily="34" charset="0"/>
                <a:cs typeface="Lato" panose="020F0502020204030203" pitchFamily="34" charset="0"/>
              </a:rPr>
              <a:t>.  </a:t>
            </a:r>
          </a:p>
          <a:p>
            <a:pPr marL="12700" marR="107314">
              <a:lnSpc>
                <a:spcPct val="100000"/>
              </a:lnSpc>
            </a:pPr>
            <a:endParaRPr lang="en-US" sz="3600" spc="-10" baseline="30000" dirty="0">
              <a:solidFill>
                <a:srgbClr val="231F20"/>
              </a:solidFill>
              <a:latin typeface="Lato" panose="020F0502020204030203" pitchFamily="34" charset="0"/>
              <a:ea typeface="Lato" panose="020F0502020204030203" pitchFamily="34" charset="0"/>
              <a:cs typeface="Lato" panose="020F0502020204030203" pitchFamily="34" charset="0"/>
            </a:endParaRPr>
          </a:p>
        </p:txBody>
      </p:sp>
      <p:sp>
        <p:nvSpPr>
          <p:cNvPr id="8" name="object 6">
            <a:extLst>
              <a:ext uri="{FF2B5EF4-FFF2-40B4-BE49-F238E27FC236}">
                <a16:creationId xmlns:a16="http://schemas.microsoft.com/office/drawing/2014/main" id="{1A69E4BC-F856-1C3B-8ACD-52F69D840C3E}"/>
              </a:ext>
            </a:extLst>
          </p:cNvPr>
          <p:cNvSpPr txBox="1"/>
          <p:nvPr/>
        </p:nvSpPr>
        <p:spPr>
          <a:xfrm>
            <a:off x="4801615" y="6829043"/>
            <a:ext cx="7618985" cy="302647"/>
          </a:xfrm>
          <a:prstGeom prst="rect">
            <a:avLst/>
          </a:prstGeom>
        </p:spPr>
        <p:txBody>
          <a:bodyPr vert="horz" wrap="square" lIns="0" tIns="12700" rIns="0" bIns="0" rtlCol="0">
            <a:spAutoFit/>
          </a:bodyPr>
          <a:lstStyle/>
          <a:p>
            <a:pPr marL="12700">
              <a:spcBef>
                <a:spcPts val="100"/>
              </a:spcBef>
            </a:pPr>
            <a:r>
              <a:rPr lang="en-US" sz="600" b="1" dirty="0">
                <a:solidFill>
                  <a:srgbClr val="231F20"/>
                </a:solidFill>
                <a:latin typeface="Lato"/>
                <a:cs typeface="Lato"/>
              </a:rPr>
              <a:t>Courtesy Getty Images</a:t>
            </a:r>
          </a:p>
          <a:p>
            <a:pPr marL="12700">
              <a:spcBef>
                <a:spcPts val="100"/>
              </a:spcBef>
            </a:pPr>
            <a:r>
              <a:rPr lang="en-US" sz="600" b="1" dirty="0">
                <a:solidFill>
                  <a:schemeClr val="tx1"/>
                </a:solidFill>
                <a:latin typeface="Lato"/>
                <a:cs typeface="Lato"/>
              </a:rPr>
              <a:t>Sources  1 </a:t>
            </a:r>
            <a:r>
              <a:rPr lang="en-US" sz="600" b="1" dirty="0">
                <a:solidFill>
                  <a:schemeClr val="tx1"/>
                </a:solidFill>
                <a:latin typeface="Lato"/>
                <a:cs typeface="Lato"/>
                <a:hlinkClick r:id="rId4">
                  <a:extLst>
                    <a:ext uri="{A12FA001-AC4F-418D-AE19-62706E023703}">
                      <ahyp:hlinkClr xmlns:ahyp="http://schemas.microsoft.com/office/drawing/2018/hyperlinkcolor" val="tx"/>
                    </a:ext>
                  </a:extLst>
                </a:hlinkClick>
              </a:rPr>
              <a:t>https://www.gallup.com/workplace/215384/gallup-manager-team-leader-development.aspx</a:t>
            </a:r>
            <a:r>
              <a:rPr lang="en-US" sz="600" b="1" dirty="0">
                <a:solidFill>
                  <a:schemeClr val="tx1"/>
                </a:solidFill>
                <a:latin typeface="Lato"/>
                <a:cs typeface="Lato"/>
              </a:rPr>
              <a:t>   2 </a:t>
            </a:r>
            <a:r>
              <a:rPr lang="en-US" sz="600" b="1" dirty="0">
                <a:solidFill>
                  <a:schemeClr val="tx1"/>
                </a:solidFill>
                <a:latin typeface="Lato"/>
                <a:cs typeface="Lato"/>
                <a:hlinkClick r:id="rId5">
                  <a:extLst>
                    <a:ext uri="{A12FA001-AC4F-418D-AE19-62706E023703}">
                      <ahyp:hlinkClr xmlns:ahyp="http://schemas.microsoft.com/office/drawing/2018/hyperlinkcolor" val="tx"/>
                    </a:ext>
                  </a:extLst>
                </a:hlinkClick>
              </a:rPr>
              <a:t>https://www.valuepenguin.com/news/majority-workers-would-leave-job-becuase-of-manager</a:t>
            </a:r>
            <a:r>
              <a:rPr lang="en-US" sz="600" b="1" dirty="0">
                <a:solidFill>
                  <a:schemeClr val="tx1"/>
                </a:solidFill>
                <a:latin typeface="Lato"/>
                <a:cs typeface="Lato"/>
              </a:rPr>
              <a:t> 3 </a:t>
            </a:r>
            <a:r>
              <a:rPr lang="en-US" sz="600" b="1" dirty="0">
                <a:solidFill>
                  <a:schemeClr val="tx1"/>
                </a:solidFill>
                <a:latin typeface="Lato"/>
                <a:cs typeface="Lato"/>
                <a:hlinkClick r:id="rId6">
                  <a:extLst>
                    <a:ext uri="{A12FA001-AC4F-418D-AE19-62706E023703}">
                      <ahyp:hlinkClr xmlns:ahyp="http://schemas.microsoft.com/office/drawing/2018/hyperlinkcolor" val="tx"/>
                    </a:ext>
                  </a:extLst>
                </a:hlinkClick>
              </a:rPr>
              <a:t>https://www.gallup.com/workplace/357104/ways-managers-stop-employee-turnover.aspx</a:t>
            </a:r>
            <a:r>
              <a:rPr lang="en-US" sz="600" b="1" dirty="0">
                <a:solidFill>
                  <a:schemeClr val="tx1"/>
                </a:solidFill>
                <a:latin typeface="Lato"/>
                <a:cs typeface="Lato"/>
              </a:rPr>
              <a:t>  4 </a:t>
            </a:r>
            <a:r>
              <a:rPr lang="en-US" sz="600" b="1" dirty="0">
                <a:solidFill>
                  <a:schemeClr val="tx1"/>
                </a:solidFill>
                <a:latin typeface="Lato"/>
                <a:cs typeface="Lato"/>
                <a:hlinkClick r:id="rId6">
                  <a:extLst>
                    <a:ext uri="{A12FA001-AC4F-418D-AE19-62706E023703}">
                      <ahyp:hlinkClr xmlns:ahyp="http://schemas.microsoft.com/office/drawing/2018/hyperlinkcolor" val="tx"/>
                    </a:ext>
                  </a:extLst>
                </a:hlinkClick>
              </a:rPr>
              <a:t>https://www.gallup.com/workplace/357104/ways-managers-stop-employee-turnover.aspx</a:t>
            </a:r>
            <a:r>
              <a:rPr lang="en-US" sz="600" b="1" dirty="0">
                <a:solidFill>
                  <a:schemeClr val="tx1"/>
                </a:solidFill>
                <a:latin typeface="Lato"/>
                <a:cs typeface="Lato"/>
              </a:rPr>
              <a:t>   </a:t>
            </a:r>
          </a:p>
        </p:txBody>
      </p:sp>
    </p:spTree>
    <p:extLst>
      <p:ext uri="{BB962C8B-B14F-4D97-AF65-F5344CB8AC3E}">
        <p14:creationId xmlns:p14="http://schemas.microsoft.com/office/powerpoint/2010/main" val="17621838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457200"/>
            <a:ext cx="5297805" cy="6400800"/>
          </a:xfrm>
          <a:custGeom>
            <a:avLst/>
            <a:gdLst/>
            <a:ahLst/>
            <a:cxnLst/>
            <a:rect l="l" t="t" r="r" b="b"/>
            <a:pathLst>
              <a:path w="5297805" h="6400800">
                <a:moveTo>
                  <a:pt x="4954353" y="0"/>
                </a:moveTo>
                <a:lnTo>
                  <a:pt x="0" y="0"/>
                </a:lnTo>
                <a:lnTo>
                  <a:pt x="0" y="6400800"/>
                </a:lnTo>
                <a:lnTo>
                  <a:pt x="4954353" y="6400800"/>
                </a:lnTo>
                <a:lnTo>
                  <a:pt x="5000884" y="6397669"/>
                </a:lnTo>
                <a:lnTo>
                  <a:pt x="5045511" y="6388551"/>
                </a:lnTo>
                <a:lnTo>
                  <a:pt x="5087827" y="6373853"/>
                </a:lnTo>
                <a:lnTo>
                  <a:pt x="5127423" y="6353984"/>
                </a:lnTo>
                <a:lnTo>
                  <a:pt x="5163891" y="6329353"/>
                </a:lnTo>
                <a:lnTo>
                  <a:pt x="5196822" y="6300368"/>
                </a:lnTo>
                <a:lnTo>
                  <a:pt x="5225807" y="6267437"/>
                </a:lnTo>
                <a:lnTo>
                  <a:pt x="5250438" y="6230969"/>
                </a:lnTo>
                <a:lnTo>
                  <a:pt x="5270307" y="6191373"/>
                </a:lnTo>
                <a:lnTo>
                  <a:pt x="5285005" y="6149057"/>
                </a:lnTo>
                <a:lnTo>
                  <a:pt x="5294123" y="6104430"/>
                </a:lnTo>
                <a:lnTo>
                  <a:pt x="5297253" y="6057900"/>
                </a:lnTo>
                <a:lnTo>
                  <a:pt x="5297253" y="342900"/>
                </a:lnTo>
                <a:lnTo>
                  <a:pt x="5294123" y="296369"/>
                </a:lnTo>
                <a:lnTo>
                  <a:pt x="5285005" y="251742"/>
                </a:lnTo>
                <a:lnTo>
                  <a:pt x="5270307" y="209426"/>
                </a:lnTo>
                <a:lnTo>
                  <a:pt x="5250438" y="169830"/>
                </a:lnTo>
                <a:lnTo>
                  <a:pt x="5225807" y="133362"/>
                </a:lnTo>
                <a:lnTo>
                  <a:pt x="5196822" y="100431"/>
                </a:lnTo>
                <a:lnTo>
                  <a:pt x="5163891" y="71446"/>
                </a:lnTo>
                <a:lnTo>
                  <a:pt x="5127423" y="46815"/>
                </a:lnTo>
                <a:lnTo>
                  <a:pt x="5087827" y="26946"/>
                </a:lnTo>
                <a:lnTo>
                  <a:pt x="5045511" y="12248"/>
                </a:lnTo>
                <a:lnTo>
                  <a:pt x="5000884" y="3130"/>
                </a:lnTo>
                <a:lnTo>
                  <a:pt x="4954353" y="0"/>
                </a:lnTo>
                <a:close/>
              </a:path>
            </a:pathLst>
          </a:custGeom>
          <a:solidFill>
            <a:srgbClr val="E6E7E8"/>
          </a:solidFill>
        </p:spPr>
        <p:txBody>
          <a:bodyPr wrap="square" lIns="0" tIns="0" rIns="0" bIns="0" rtlCol="0"/>
          <a:lstStyle/>
          <a:p>
            <a:endParaRPr/>
          </a:p>
        </p:txBody>
      </p:sp>
      <p:sp>
        <p:nvSpPr>
          <p:cNvPr id="3" name="object 3"/>
          <p:cNvSpPr txBox="1">
            <a:spLocks noGrp="1"/>
          </p:cNvSpPr>
          <p:nvPr>
            <p:ph type="title"/>
          </p:nvPr>
        </p:nvSpPr>
        <p:spPr>
          <a:xfrm>
            <a:off x="6400800" y="442094"/>
            <a:ext cx="5956300" cy="565539"/>
          </a:xfrm>
          <a:prstGeom prst="rect">
            <a:avLst/>
          </a:prstGeom>
        </p:spPr>
        <p:txBody>
          <a:bodyPr vert="horz" wrap="square" lIns="0" tIns="11430" rIns="0" bIns="0" rtlCol="0">
            <a:spAutoFit/>
          </a:bodyPr>
          <a:lstStyle/>
          <a:p>
            <a:pPr marL="12700">
              <a:lnSpc>
                <a:spcPct val="100000"/>
              </a:lnSpc>
              <a:spcBef>
                <a:spcPts val="90"/>
              </a:spcBef>
            </a:pPr>
            <a:r>
              <a:rPr sz="3600" spc="95" dirty="0"/>
              <a:t>Agenda</a:t>
            </a:r>
            <a:endParaRPr sz="3600" dirty="0"/>
          </a:p>
        </p:txBody>
      </p:sp>
      <p:sp>
        <p:nvSpPr>
          <p:cNvPr id="4" name="object 4"/>
          <p:cNvSpPr txBox="1"/>
          <p:nvPr/>
        </p:nvSpPr>
        <p:spPr>
          <a:xfrm>
            <a:off x="6248401" y="1519224"/>
            <a:ext cx="762000" cy="4140749"/>
          </a:xfrm>
          <a:prstGeom prst="rect">
            <a:avLst/>
          </a:prstGeom>
        </p:spPr>
        <p:txBody>
          <a:bodyPr vert="horz" wrap="square" lIns="0" tIns="96520" rIns="0" bIns="0" rtlCol="0" anchor="t">
            <a:spAutoFit/>
          </a:bodyPr>
          <a:lstStyle/>
          <a:p>
            <a:pPr marL="478155" marR="267335" indent="-466090">
              <a:lnSpc>
                <a:spcPct val="87400"/>
              </a:lnSpc>
              <a:spcBef>
                <a:spcPts val="760"/>
              </a:spcBef>
              <a:buFont typeface="Lato Black"/>
              <a:buAutoNum type="arabicPlain"/>
              <a:tabLst>
                <a:tab pos="781685" algn="l"/>
              </a:tabLst>
            </a:pPr>
            <a:r>
              <a:rPr lang="en-US" sz="6450" baseline="3875" dirty="0">
                <a:solidFill>
                  <a:srgbClr val="EF3824"/>
                </a:solidFill>
                <a:latin typeface="Lato Thin"/>
                <a:cs typeface="Lato Thin"/>
              </a:rPr>
              <a:t>|</a:t>
            </a:r>
            <a:r>
              <a:rPr lang="en-US" sz="2800" spc="165" baseline="3875" dirty="0">
                <a:solidFill>
                  <a:srgbClr val="EF3824"/>
                </a:solidFill>
                <a:latin typeface="Lato Thin"/>
                <a:cs typeface="Lato Thin"/>
              </a:rPr>
              <a:t> </a:t>
            </a:r>
            <a:endParaRPr sz="2000" dirty="0">
              <a:latin typeface="Lato"/>
              <a:cs typeface="Lato"/>
            </a:endParaRPr>
          </a:p>
          <a:p>
            <a:pPr marL="478790" indent="-466090">
              <a:lnSpc>
                <a:spcPct val="100000"/>
              </a:lnSpc>
              <a:spcBef>
                <a:spcPts val="1580"/>
              </a:spcBef>
              <a:buFont typeface="Lato Black"/>
              <a:buAutoNum type="arabicPlain"/>
              <a:tabLst>
                <a:tab pos="478790" algn="l"/>
              </a:tabLst>
            </a:pPr>
            <a:r>
              <a:rPr sz="6450" baseline="3875" dirty="0">
                <a:solidFill>
                  <a:srgbClr val="EF3824"/>
                </a:solidFill>
                <a:latin typeface="Lato Thin"/>
                <a:cs typeface="Lato Thin"/>
              </a:rPr>
              <a:t>|</a:t>
            </a:r>
            <a:r>
              <a:rPr sz="6450" spc="270" baseline="3875" dirty="0">
                <a:solidFill>
                  <a:srgbClr val="EF3824"/>
                </a:solidFill>
                <a:latin typeface="Lato Thin"/>
                <a:cs typeface="Lato Thin"/>
              </a:rPr>
              <a:t> </a:t>
            </a:r>
            <a:r>
              <a:rPr lang="en-US" sz="2000" dirty="0">
                <a:solidFill>
                  <a:srgbClr val="231F20"/>
                </a:solidFill>
                <a:latin typeface="Lato"/>
                <a:cs typeface="Lato"/>
              </a:rPr>
              <a:t> </a:t>
            </a:r>
            <a:endParaRPr sz="2000" dirty="0">
              <a:latin typeface="Lato"/>
              <a:cs typeface="Lato"/>
            </a:endParaRPr>
          </a:p>
          <a:p>
            <a:pPr marL="478790" indent="-466090">
              <a:lnSpc>
                <a:spcPct val="100000"/>
              </a:lnSpc>
              <a:spcBef>
                <a:spcPts val="1585"/>
              </a:spcBef>
              <a:buFont typeface="Lato Black"/>
              <a:buAutoNum type="arabicPlain"/>
              <a:tabLst>
                <a:tab pos="478790" algn="l"/>
              </a:tabLst>
            </a:pPr>
            <a:r>
              <a:rPr sz="6450" baseline="3875" dirty="0">
                <a:solidFill>
                  <a:srgbClr val="EF3824"/>
                </a:solidFill>
                <a:latin typeface="Lato Thin"/>
                <a:cs typeface="Lato Thin"/>
              </a:rPr>
              <a:t>|</a:t>
            </a:r>
            <a:endParaRPr lang="en-US" sz="6450" spc="262" baseline="3875" dirty="0">
              <a:solidFill>
                <a:srgbClr val="EF3824"/>
              </a:solidFill>
              <a:latin typeface="Lato Thin"/>
              <a:cs typeface="Lato Thin"/>
            </a:endParaRPr>
          </a:p>
          <a:p>
            <a:pPr marL="478790" indent="-466090">
              <a:lnSpc>
                <a:spcPct val="100000"/>
              </a:lnSpc>
              <a:spcBef>
                <a:spcPts val="1585"/>
              </a:spcBef>
              <a:buFont typeface="Lato Black"/>
              <a:buAutoNum type="arabicPlain"/>
              <a:tabLst>
                <a:tab pos="478790" algn="l"/>
              </a:tabLst>
            </a:pPr>
            <a:r>
              <a:rPr lang="en-US" sz="6450" spc="262" baseline="3875" dirty="0">
                <a:solidFill>
                  <a:srgbClr val="EF3824"/>
                </a:solidFill>
                <a:latin typeface="Lato Thin"/>
                <a:cs typeface="Lato Thin"/>
              </a:rPr>
              <a:t>|</a:t>
            </a:r>
          </a:p>
          <a:p>
            <a:pPr marL="478790" indent="-466090">
              <a:lnSpc>
                <a:spcPct val="100000"/>
              </a:lnSpc>
              <a:spcBef>
                <a:spcPts val="1585"/>
              </a:spcBef>
              <a:buFont typeface="Lato Black"/>
              <a:buAutoNum type="arabicPlain"/>
              <a:tabLst>
                <a:tab pos="478790" algn="l"/>
              </a:tabLst>
            </a:pPr>
            <a:r>
              <a:rPr lang="en-US" sz="6450" spc="262" baseline="3875" dirty="0">
                <a:solidFill>
                  <a:srgbClr val="EF3824"/>
                </a:solidFill>
                <a:latin typeface="Lato Thin"/>
                <a:cs typeface="Lato Thin"/>
              </a:rPr>
              <a:t>|</a:t>
            </a:r>
          </a:p>
        </p:txBody>
      </p:sp>
      <p:sp>
        <p:nvSpPr>
          <p:cNvPr id="9" name="TextBox 8">
            <a:extLst>
              <a:ext uri="{FF2B5EF4-FFF2-40B4-BE49-F238E27FC236}">
                <a16:creationId xmlns:a16="http://schemas.microsoft.com/office/drawing/2014/main" id="{B0B81F7B-0A01-4E1C-2725-20D61DE67881}"/>
              </a:ext>
            </a:extLst>
          </p:cNvPr>
          <p:cNvSpPr txBox="1"/>
          <p:nvPr/>
        </p:nvSpPr>
        <p:spPr>
          <a:xfrm>
            <a:off x="6858000" y="1519224"/>
            <a:ext cx="4953000" cy="678908"/>
          </a:xfrm>
          <a:prstGeom prst="rect">
            <a:avLst/>
          </a:prstGeom>
          <a:noFill/>
        </p:spPr>
        <p:txBody>
          <a:bodyPr wrap="square" anchor="ctr">
            <a:noAutofit/>
          </a:bodyPr>
          <a:lstStyle/>
          <a:p>
            <a:r>
              <a:rPr lang="en-US" sz="2000" spc="-10" dirty="0">
                <a:solidFill>
                  <a:schemeClr val="tx1"/>
                </a:solidFill>
                <a:latin typeface="Lato"/>
                <a:cs typeface="Lato"/>
              </a:rPr>
              <a:t>How do mixed-age teams drive organizational performance?</a:t>
            </a:r>
            <a:endParaRPr lang="en-US" sz="2000" dirty="0">
              <a:solidFill>
                <a:schemeClr val="tx1"/>
              </a:solidFill>
            </a:endParaRPr>
          </a:p>
        </p:txBody>
      </p:sp>
      <p:sp>
        <p:nvSpPr>
          <p:cNvPr id="10" name="TextBox 9">
            <a:extLst>
              <a:ext uri="{FF2B5EF4-FFF2-40B4-BE49-F238E27FC236}">
                <a16:creationId xmlns:a16="http://schemas.microsoft.com/office/drawing/2014/main" id="{76CCBB46-BAFE-5384-BA45-42479FAC2A6B}"/>
              </a:ext>
            </a:extLst>
          </p:cNvPr>
          <p:cNvSpPr txBox="1"/>
          <p:nvPr/>
        </p:nvSpPr>
        <p:spPr>
          <a:xfrm>
            <a:off x="6835815" y="2370269"/>
            <a:ext cx="4953000" cy="678908"/>
          </a:xfrm>
          <a:prstGeom prst="rect">
            <a:avLst/>
          </a:prstGeom>
          <a:noFill/>
        </p:spPr>
        <p:txBody>
          <a:bodyPr wrap="square" anchor="ctr">
            <a:noAutofit/>
          </a:bodyPr>
          <a:lstStyle/>
          <a:p>
            <a:r>
              <a:rPr lang="en-US" sz="2000" spc="-10" dirty="0">
                <a:solidFill>
                  <a:srgbClr val="231F20"/>
                </a:solidFill>
                <a:latin typeface="Lato"/>
                <a:cs typeface="Lato"/>
              </a:rPr>
              <a:t>Why is the manager role key to creating an age-inclusive workforce?</a:t>
            </a:r>
            <a:endParaRPr lang="en-US" sz="2000" dirty="0"/>
          </a:p>
        </p:txBody>
      </p:sp>
      <p:sp>
        <p:nvSpPr>
          <p:cNvPr id="11" name="TextBox 10">
            <a:extLst>
              <a:ext uri="{FF2B5EF4-FFF2-40B4-BE49-F238E27FC236}">
                <a16:creationId xmlns:a16="http://schemas.microsoft.com/office/drawing/2014/main" id="{0FDCB7DB-CA83-6420-59FA-21BD020AC4DD}"/>
              </a:ext>
            </a:extLst>
          </p:cNvPr>
          <p:cNvSpPr txBox="1"/>
          <p:nvPr/>
        </p:nvSpPr>
        <p:spPr>
          <a:xfrm>
            <a:off x="6894171" y="3190777"/>
            <a:ext cx="4953000" cy="678908"/>
          </a:xfrm>
          <a:prstGeom prst="rect">
            <a:avLst/>
          </a:prstGeom>
          <a:noFill/>
        </p:spPr>
        <p:txBody>
          <a:bodyPr wrap="square" anchor="ctr">
            <a:noAutofit/>
          </a:bodyPr>
          <a:lstStyle/>
          <a:p>
            <a:r>
              <a:rPr lang="en-US" sz="2000" spc="-10" dirty="0">
                <a:solidFill>
                  <a:srgbClr val="EF3824"/>
                </a:solidFill>
                <a:latin typeface="Lato"/>
                <a:cs typeface="Lato"/>
              </a:rPr>
              <a:t>Gut check</a:t>
            </a:r>
            <a:endParaRPr lang="en-US" sz="2000" dirty="0">
              <a:solidFill>
                <a:srgbClr val="EF3824"/>
              </a:solidFill>
            </a:endParaRPr>
          </a:p>
        </p:txBody>
      </p:sp>
      <p:sp>
        <p:nvSpPr>
          <p:cNvPr id="12" name="TextBox 11">
            <a:extLst>
              <a:ext uri="{FF2B5EF4-FFF2-40B4-BE49-F238E27FC236}">
                <a16:creationId xmlns:a16="http://schemas.microsoft.com/office/drawing/2014/main" id="{57A485FF-FE04-1F0F-BD62-6C93C7496A9A}"/>
              </a:ext>
            </a:extLst>
          </p:cNvPr>
          <p:cNvSpPr txBox="1"/>
          <p:nvPr/>
        </p:nvSpPr>
        <p:spPr>
          <a:xfrm>
            <a:off x="6892241" y="4085921"/>
            <a:ext cx="4953000" cy="678908"/>
          </a:xfrm>
          <a:prstGeom prst="rect">
            <a:avLst/>
          </a:prstGeom>
          <a:noFill/>
        </p:spPr>
        <p:txBody>
          <a:bodyPr wrap="square" anchor="ctr">
            <a:noAutofit/>
          </a:bodyPr>
          <a:lstStyle/>
          <a:p>
            <a:r>
              <a:rPr lang="en-US" sz="2000" spc="-10" dirty="0">
                <a:solidFill>
                  <a:srgbClr val="231F20"/>
                </a:solidFill>
                <a:latin typeface="Lato"/>
                <a:cs typeface="Lato"/>
              </a:rPr>
              <a:t>What can I do as a manager?</a:t>
            </a:r>
            <a:endParaRPr lang="en-US" sz="2000" dirty="0"/>
          </a:p>
        </p:txBody>
      </p:sp>
      <p:sp>
        <p:nvSpPr>
          <p:cNvPr id="13" name="TextBox 12">
            <a:extLst>
              <a:ext uri="{FF2B5EF4-FFF2-40B4-BE49-F238E27FC236}">
                <a16:creationId xmlns:a16="http://schemas.microsoft.com/office/drawing/2014/main" id="{520BCE27-FF6C-5EA1-5298-85E08BD6AD91}"/>
              </a:ext>
            </a:extLst>
          </p:cNvPr>
          <p:cNvSpPr txBox="1"/>
          <p:nvPr/>
        </p:nvSpPr>
        <p:spPr>
          <a:xfrm>
            <a:off x="6934200" y="4936966"/>
            <a:ext cx="4953000" cy="678908"/>
          </a:xfrm>
          <a:prstGeom prst="rect">
            <a:avLst/>
          </a:prstGeom>
          <a:noFill/>
        </p:spPr>
        <p:txBody>
          <a:bodyPr wrap="square" anchor="ctr">
            <a:noAutofit/>
          </a:bodyPr>
          <a:lstStyle/>
          <a:p>
            <a:r>
              <a:rPr lang="en-US" sz="2000" spc="-10" dirty="0">
                <a:solidFill>
                  <a:srgbClr val="231F20"/>
                </a:solidFill>
                <a:latin typeface="Lato"/>
                <a:cs typeface="Lato"/>
              </a:rPr>
              <a:t>Q&amp;A and resources to use and share</a:t>
            </a:r>
            <a:endParaRPr lang="en-US" sz="2000" dirty="0"/>
          </a:p>
        </p:txBody>
      </p:sp>
      <p:sp>
        <p:nvSpPr>
          <p:cNvPr id="14" name="object 6">
            <a:extLst>
              <a:ext uri="{FF2B5EF4-FFF2-40B4-BE49-F238E27FC236}">
                <a16:creationId xmlns:a16="http://schemas.microsoft.com/office/drawing/2014/main" id="{E4A7982C-154A-F151-8895-F9F4107318BE}"/>
              </a:ext>
            </a:extLst>
          </p:cNvPr>
          <p:cNvSpPr txBox="1"/>
          <p:nvPr/>
        </p:nvSpPr>
        <p:spPr>
          <a:xfrm>
            <a:off x="381000" y="6950572"/>
            <a:ext cx="12039600" cy="105157"/>
          </a:xfrm>
          <a:prstGeom prst="rect">
            <a:avLst/>
          </a:prstGeom>
        </p:spPr>
        <p:txBody>
          <a:bodyPr vert="horz" wrap="square" lIns="0" tIns="12700" rIns="0" bIns="0" rtlCol="0">
            <a:spAutoFit/>
          </a:bodyPr>
          <a:lstStyle/>
          <a:p>
            <a:pPr marL="12700">
              <a:spcBef>
                <a:spcPts val="100"/>
              </a:spcBef>
            </a:pPr>
            <a:r>
              <a:rPr lang="en-US" sz="600" b="1" dirty="0">
                <a:solidFill>
                  <a:srgbClr val="231F20"/>
                </a:solidFill>
                <a:latin typeface="Lato"/>
                <a:cs typeface="Lato"/>
              </a:rPr>
              <a:t>Courtesy Getty Images</a:t>
            </a:r>
          </a:p>
        </p:txBody>
      </p:sp>
      <p:pic>
        <p:nvPicPr>
          <p:cNvPr id="15" name="object 5">
            <a:extLst>
              <a:ext uri="{FF2B5EF4-FFF2-40B4-BE49-F238E27FC236}">
                <a16:creationId xmlns:a16="http://schemas.microsoft.com/office/drawing/2014/main" id="{675DDDBB-7876-E96D-8502-A16B4D01A482}"/>
              </a:ext>
            </a:extLst>
          </p:cNvPr>
          <p:cNvPicPr/>
          <p:nvPr/>
        </p:nvPicPr>
        <p:blipFill>
          <a:blip r:embed="rId2">
            <a:extLst>
              <a:ext uri="{28A0092B-C50C-407E-A947-70E740481C1C}">
                <a14:useLocalDpi xmlns:a14="http://schemas.microsoft.com/office/drawing/2010/main" val="0"/>
              </a:ext>
            </a:extLst>
          </a:blip>
          <a:srcRect l="32053" r="-1"/>
          <a:stretch/>
        </p:blipFill>
        <p:spPr>
          <a:xfrm>
            <a:off x="0" y="1519224"/>
            <a:ext cx="5297805" cy="4514085"/>
          </a:xfrm>
          <a:prstGeom prst="rect">
            <a:avLst/>
          </a:prstGeom>
        </p:spPr>
      </p:pic>
    </p:spTree>
    <p:extLst>
      <p:ext uri="{BB962C8B-B14F-4D97-AF65-F5344CB8AC3E}">
        <p14:creationId xmlns:p14="http://schemas.microsoft.com/office/powerpoint/2010/main" val="40465642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4800600" cy="7315200"/>
          </a:xfrm>
          <a:custGeom>
            <a:avLst/>
            <a:gdLst/>
            <a:ahLst/>
            <a:cxnLst/>
            <a:rect l="l" t="t" r="r" b="b"/>
            <a:pathLst>
              <a:path w="4800600" h="7315200">
                <a:moveTo>
                  <a:pt x="4800600" y="0"/>
                </a:moveTo>
                <a:lnTo>
                  <a:pt x="0" y="0"/>
                </a:lnTo>
                <a:lnTo>
                  <a:pt x="0" y="7315200"/>
                </a:lnTo>
                <a:lnTo>
                  <a:pt x="4800600" y="7315200"/>
                </a:lnTo>
                <a:lnTo>
                  <a:pt x="4800600" y="0"/>
                </a:lnTo>
                <a:close/>
              </a:path>
            </a:pathLst>
          </a:custGeom>
          <a:solidFill>
            <a:srgbClr val="40AEAD"/>
          </a:solidFill>
        </p:spPr>
        <p:txBody>
          <a:bodyPr wrap="square" lIns="0" tIns="0" rIns="0" bIns="0" rtlCol="0"/>
          <a:lstStyle/>
          <a:p>
            <a:endParaRPr/>
          </a:p>
        </p:txBody>
      </p:sp>
      <p:sp>
        <p:nvSpPr>
          <p:cNvPr id="3" name="object 3"/>
          <p:cNvSpPr/>
          <p:nvPr/>
        </p:nvSpPr>
        <p:spPr>
          <a:xfrm>
            <a:off x="5143500" y="1924049"/>
            <a:ext cx="7658100" cy="4328793"/>
          </a:xfrm>
          <a:custGeom>
            <a:avLst/>
            <a:gdLst/>
            <a:ahLst/>
            <a:cxnLst/>
            <a:rect l="l" t="t" r="r" b="b"/>
            <a:pathLst>
              <a:path w="7658100" h="2857500">
                <a:moveTo>
                  <a:pt x="7658100" y="0"/>
                </a:moveTo>
                <a:lnTo>
                  <a:pt x="628650" y="0"/>
                </a:lnTo>
                <a:lnTo>
                  <a:pt x="581733" y="1724"/>
                </a:lnTo>
                <a:lnTo>
                  <a:pt x="535752" y="6816"/>
                </a:lnTo>
                <a:lnTo>
                  <a:pt x="490830" y="15154"/>
                </a:lnTo>
                <a:lnTo>
                  <a:pt x="447088" y="26616"/>
                </a:lnTo>
                <a:lnTo>
                  <a:pt x="404646" y="41081"/>
                </a:lnTo>
                <a:lnTo>
                  <a:pt x="363627" y="58428"/>
                </a:lnTo>
                <a:lnTo>
                  <a:pt x="324152" y="78534"/>
                </a:lnTo>
                <a:lnTo>
                  <a:pt x="286344" y="101279"/>
                </a:lnTo>
                <a:lnTo>
                  <a:pt x="250322" y="126541"/>
                </a:lnTo>
                <a:lnTo>
                  <a:pt x="216209" y="154197"/>
                </a:lnTo>
                <a:lnTo>
                  <a:pt x="184127" y="184127"/>
                </a:lnTo>
                <a:lnTo>
                  <a:pt x="154197" y="216209"/>
                </a:lnTo>
                <a:lnTo>
                  <a:pt x="126541" y="250322"/>
                </a:lnTo>
                <a:lnTo>
                  <a:pt x="101279" y="286344"/>
                </a:lnTo>
                <a:lnTo>
                  <a:pt x="78534" y="324152"/>
                </a:lnTo>
                <a:lnTo>
                  <a:pt x="58428" y="363627"/>
                </a:lnTo>
                <a:lnTo>
                  <a:pt x="41081" y="404646"/>
                </a:lnTo>
                <a:lnTo>
                  <a:pt x="26616" y="447088"/>
                </a:lnTo>
                <a:lnTo>
                  <a:pt x="15154" y="490830"/>
                </a:lnTo>
                <a:lnTo>
                  <a:pt x="6816" y="535752"/>
                </a:lnTo>
                <a:lnTo>
                  <a:pt x="1724" y="581733"/>
                </a:lnTo>
                <a:lnTo>
                  <a:pt x="0" y="628650"/>
                </a:lnTo>
                <a:lnTo>
                  <a:pt x="0" y="2857500"/>
                </a:lnTo>
                <a:lnTo>
                  <a:pt x="7658100" y="2857500"/>
                </a:lnTo>
                <a:lnTo>
                  <a:pt x="7658100" y="0"/>
                </a:lnTo>
                <a:close/>
              </a:path>
            </a:pathLst>
          </a:custGeom>
          <a:solidFill>
            <a:srgbClr val="E6E7E8"/>
          </a:solidFill>
        </p:spPr>
        <p:txBody>
          <a:bodyPr wrap="square" lIns="0" tIns="0" rIns="0" bIns="0" rtlCol="0"/>
          <a:lstStyle/>
          <a:p>
            <a:endParaRPr/>
          </a:p>
        </p:txBody>
      </p:sp>
      <p:sp>
        <p:nvSpPr>
          <p:cNvPr id="5" name="object 5"/>
          <p:cNvSpPr txBox="1"/>
          <p:nvPr/>
        </p:nvSpPr>
        <p:spPr>
          <a:xfrm>
            <a:off x="5782309" y="2208146"/>
            <a:ext cx="6485891" cy="3182923"/>
          </a:xfrm>
          <a:prstGeom prst="rect">
            <a:avLst/>
          </a:prstGeom>
        </p:spPr>
        <p:txBody>
          <a:bodyPr vert="horz" wrap="square" lIns="0" tIns="12700" rIns="0" bIns="0" rtlCol="0">
            <a:spAutoFit/>
          </a:bodyPr>
          <a:lstStyle/>
          <a:p>
            <a:pPr marL="12700" marR="5080">
              <a:lnSpc>
                <a:spcPct val="100000"/>
              </a:lnSpc>
              <a:spcBef>
                <a:spcPts val="100"/>
              </a:spcBef>
            </a:pPr>
            <a:r>
              <a:rPr lang="en-US" sz="2800" b="1" dirty="0">
                <a:solidFill>
                  <a:srgbClr val="EF3824"/>
                </a:solidFill>
                <a:latin typeface="Lato Black"/>
                <a:cs typeface="Lato Black"/>
              </a:rPr>
              <a:t>To what extent is your team set up to be an effective mixed-age team?</a:t>
            </a:r>
            <a:endParaRPr sz="2800" dirty="0">
              <a:latin typeface="Lato Black"/>
              <a:cs typeface="Lato Black"/>
            </a:endParaRPr>
          </a:p>
          <a:p>
            <a:pPr marL="469900" marR="118110" indent="-457200">
              <a:lnSpc>
                <a:spcPct val="100000"/>
              </a:lnSpc>
              <a:spcBef>
                <a:spcPts val="2620"/>
              </a:spcBef>
              <a:buAutoNum type="alphaUcPeriod"/>
              <a:tabLst>
                <a:tab pos="2858770" algn="l"/>
              </a:tabLst>
            </a:pPr>
            <a:r>
              <a:rPr lang="en-US" sz="2000" dirty="0">
                <a:solidFill>
                  <a:srgbClr val="231F20"/>
                </a:solidFill>
                <a:latin typeface="Lato"/>
                <a:cs typeface="Lato"/>
              </a:rPr>
              <a:t>A bit</a:t>
            </a:r>
          </a:p>
          <a:p>
            <a:pPr marL="469900" marR="118110" indent="-457200">
              <a:lnSpc>
                <a:spcPct val="100000"/>
              </a:lnSpc>
              <a:spcBef>
                <a:spcPts val="2620"/>
              </a:spcBef>
              <a:buAutoNum type="alphaUcPeriod"/>
              <a:tabLst>
                <a:tab pos="2858770" algn="l"/>
              </a:tabLst>
            </a:pPr>
            <a:r>
              <a:rPr lang="en-US" sz="2000" dirty="0">
                <a:solidFill>
                  <a:srgbClr val="231F20"/>
                </a:solidFill>
                <a:latin typeface="Lato"/>
                <a:cs typeface="Lato"/>
              </a:rPr>
              <a:t>Pretty well, thanks</a:t>
            </a:r>
          </a:p>
          <a:p>
            <a:pPr marL="469900" marR="118110" indent="-457200">
              <a:lnSpc>
                <a:spcPct val="100000"/>
              </a:lnSpc>
              <a:spcBef>
                <a:spcPts val="2620"/>
              </a:spcBef>
              <a:buAutoNum type="alphaUcPeriod"/>
              <a:tabLst>
                <a:tab pos="2858770" algn="l"/>
              </a:tabLst>
            </a:pPr>
            <a:r>
              <a:rPr lang="en-US" sz="2000" dirty="0">
                <a:solidFill>
                  <a:srgbClr val="231F20"/>
                </a:solidFill>
                <a:latin typeface="Lato"/>
                <a:cs typeface="Lato"/>
              </a:rPr>
              <a:t>Absolutely</a:t>
            </a:r>
            <a:endParaRPr sz="2000" dirty="0">
              <a:latin typeface="Lato"/>
              <a:cs typeface="Lato"/>
            </a:endParaRPr>
          </a:p>
          <a:p>
            <a:pPr>
              <a:lnSpc>
                <a:spcPct val="100000"/>
              </a:lnSpc>
            </a:pPr>
            <a:endParaRPr sz="2500" dirty="0">
              <a:latin typeface="Lato"/>
              <a:cs typeface="Lato"/>
            </a:endParaRPr>
          </a:p>
        </p:txBody>
      </p:sp>
      <p:sp>
        <p:nvSpPr>
          <p:cNvPr id="6" name="object 6"/>
          <p:cNvSpPr txBox="1">
            <a:spLocks noGrp="1"/>
          </p:cNvSpPr>
          <p:nvPr>
            <p:ph type="title"/>
          </p:nvPr>
        </p:nvSpPr>
        <p:spPr>
          <a:xfrm>
            <a:off x="444500" y="447221"/>
            <a:ext cx="2810510" cy="566181"/>
          </a:xfrm>
          <a:prstGeom prst="rect">
            <a:avLst/>
          </a:prstGeom>
        </p:spPr>
        <p:txBody>
          <a:bodyPr vert="horz" wrap="square" lIns="0" tIns="12065" rIns="0" bIns="0" rtlCol="0">
            <a:spAutoFit/>
          </a:bodyPr>
          <a:lstStyle/>
          <a:p>
            <a:pPr marL="12700">
              <a:lnSpc>
                <a:spcPct val="100000"/>
              </a:lnSpc>
              <a:spcBef>
                <a:spcPts val="95"/>
              </a:spcBef>
            </a:pPr>
            <a:r>
              <a:rPr lang="en-US" sz="3600" spc="-30" dirty="0">
                <a:solidFill>
                  <a:srgbClr val="FFFFFF"/>
                </a:solidFill>
                <a:latin typeface="Lato Black" panose="020F0502020204030203" pitchFamily="34" charset="0"/>
                <a:ea typeface="Lato Black" panose="020F0502020204030203" pitchFamily="34" charset="0"/>
                <a:cs typeface="Lato Black" panose="020F0502020204030203" pitchFamily="34" charset="0"/>
              </a:rPr>
              <a:t>Poll</a:t>
            </a:r>
            <a:endParaRPr sz="3600" dirty="0">
              <a:latin typeface="Lato Black" panose="020F0502020204030203" pitchFamily="34" charset="0"/>
              <a:ea typeface="Lato Black" panose="020F0502020204030203" pitchFamily="34" charset="0"/>
              <a:cs typeface="Lato Black" panose="020F0502020204030203" pitchFamily="34" charset="0"/>
            </a:endParaRPr>
          </a:p>
        </p:txBody>
      </p:sp>
      <p:sp>
        <p:nvSpPr>
          <p:cNvPr id="10" name="object 6">
            <a:extLst>
              <a:ext uri="{FF2B5EF4-FFF2-40B4-BE49-F238E27FC236}">
                <a16:creationId xmlns:a16="http://schemas.microsoft.com/office/drawing/2014/main" id="{2436A107-7A06-52E1-BE16-85A329B81416}"/>
              </a:ext>
            </a:extLst>
          </p:cNvPr>
          <p:cNvSpPr txBox="1"/>
          <p:nvPr/>
        </p:nvSpPr>
        <p:spPr>
          <a:xfrm>
            <a:off x="5181118" y="7009567"/>
            <a:ext cx="7163282" cy="210314"/>
          </a:xfrm>
          <a:prstGeom prst="rect">
            <a:avLst/>
          </a:prstGeom>
        </p:spPr>
        <p:txBody>
          <a:bodyPr vert="horz" wrap="square" lIns="0" tIns="12700" rIns="0" bIns="0" rtlCol="0">
            <a:spAutoFit/>
          </a:bodyPr>
          <a:lstStyle/>
          <a:p>
            <a:pPr marL="12700">
              <a:spcBef>
                <a:spcPts val="100"/>
              </a:spcBef>
            </a:pPr>
            <a:r>
              <a:rPr lang="en-US" sz="600" b="1" dirty="0">
                <a:solidFill>
                  <a:srgbClr val="231F20"/>
                </a:solidFill>
                <a:latin typeface="Lato"/>
                <a:cs typeface="Lato"/>
              </a:rPr>
              <a:t>Courtesy Getty Images</a:t>
            </a:r>
          </a:p>
          <a:p>
            <a:pPr marL="12700">
              <a:spcBef>
                <a:spcPts val="100"/>
              </a:spcBef>
            </a:pPr>
            <a:r>
              <a:rPr lang="en-US" sz="600" b="1" dirty="0">
                <a:solidFill>
                  <a:srgbClr val="231F20"/>
                </a:solidFill>
                <a:latin typeface="Lato"/>
                <a:cs typeface="Lato"/>
              </a:rPr>
              <a:t>Source: xxx</a:t>
            </a:r>
            <a:endParaRPr sz="600" dirty="0">
              <a:latin typeface="Lato"/>
              <a:cs typeface="Lato"/>
            </a:endParaRPr>
          </a:p>
        </p:txBody>
      </p:sp>
      <p:pic>
        <p:nvPicPr>
          <p:cNvPr id="7" name="Google Shape;321;p13" descr="Checkbox Checked outline">
            <a:extLst>
              <a:ext uri="{FF2B5EF4-FFF2-40B4-BE49-F238E27FC236}">
                <a16:creationId xmlns:a16="http://schemas.microsoft.com/office/drawing/2014/main" id="{8F9B117B-6A3A-0FF4-67B9-8A7714AE8EF4}"/>
              </a:ext>
            </a:extLst>
          </p:cNvPr>
          <p:cNvPicPr preferRelativeResize="0"/>
          <p:nvPr/>
        </p:nvPicPr>
        <p:blipFill rotWithShape="1">
          <a:blip r:embed="rId3">
            <a:alphaModFix/>
          </a:blip>
          <a:srcRect/>
          <a:stretch/>
        </p:blipFill>
        <p:spPr>
          <a:xfrm>
            <a:off x="76200" y="1196089"/>
            <a:ext cx="4372553" cy="4446771"/>
          </a:xfrm>
          <a:prstGeom prst="rect">
            <a:avLst/>
          </a:prstGeom>
          <a:noFill/>
          <a:ln>
            <a:noFill/>
          </a:ln>
        </p:spPr>
      </p:pic>
    </p:spTree>
    <p:extLst>
      <p:ext uri="{BB962C8B-B14F-4D97-AF65-F5344CB8AC3E}">
        <p14:creationId xmlns:p14="http://schemas.microsoft.com/office/powerpoint/2010/main" val="41977788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4800600" cy="7315200"/>
          </a:xfrm>
          <a:custGeom>
            <a:avLst/>
            <a:gdLst/>
            <a:ahLst/>
            <a:cxnLst/>
            <a:rect l="l" t="t" r="r" b="b"/>
            <a:pathLst>
              <a:path w="4800600" h="7315200">
                <a:moveTo>
                  <a:pt x="4800600" y="0"/>
                </a:moveTo>
                <a:lnTo>
                  <a:pt x="0" y="0"/>
                </a:lnTo>
                <a:lnTo>
                  <a:pt x="0" y="7315200"/>
                </a:lnTo>
                <a:lnTo>
                  <a:pt x="4800600" y="7315200"/>
                </a:lnTo>
                <a:lnTo>
                  <a:pt x="4800600" y="0"/>
                </a:lnTo>
                <a:close/>
              </a:path>
            </a:pathLst>
          </a:custGeom>
          <a:solidFill>
            <a:srgbClr val="40AEAD"/>
          </a:solidFill>
        </p:spPr>
        <p:txBody>
          <a:bodyPr wrap="square" lIns="0" tIns="0" rIns="0" bIns="0" rtlCol="0"/>
          <a:lstStyle/>
          <a:p>
            <a:endParaRPr/>
          </a:p>
        </p:txBody>
      </p:sp>
      <p:sp>
        <p:nvSpPr>
          <p:cNvPr id="3" name="object 3"/>
          <p:cNvSpPr/>
          <p:nvPr/>
        </p:nvSpPr>
        <p:spPr>
          <a:xfrm>
            <a:off x="5143500" y="1924049"/>
            <a:ext cx="7658100" cy="4328793"/>
          </a:xfrm>
          <a:custGeom>
            <a:avLst/>
            <a:gdLst/>
            <a:ahLst/>
            <a:cxnLst/>
            <a:rect l="l" t="t" r="r" b="b"/>
            <a:pathLst>
              <a:path w="7658100" h="2857500">
                <a:moveTo>
                  <a:pt x="7658100" y="0"/>
                </a:moveTo>
                <a:lnTo>
                  <a:pt x="628650" y="0"/>
                </a:lnTo>
                <a:lnTo>
                  <a:pt x="581733" y="1724"/>
                </a:lnTo>
                <a:lnTo>
                  <a:pt x="535752" y="6816"/>
                </a:lnTo>
                <a:lnTo>
                  <a:pt x="490830" y="15154"/>
                </a:lnTo>
                <a:lnTo>
                  <a:pt x="447088" y="26616"/>
                </a:lnTo>
                <a:lnTo>
                  <a:pt x="404646" y="41081"/>
                </a:lnTo>
                <a:lnTo>
                  <a:pt x="363627" y="58428"/>
                </a:lnTo>
                <a:lnTo>
                  <a:pt x="324152" y="78534"/>
                </a:lnTo>
                <a:lnTo>
                  <a:pt x="286344" y="101279"/>
                </a:lnTo>
                <a:lnTo>
                  <a:pt x="250322" y="126541"/>
                </a:lnTo>
                <a:lnTo>
                  <a:pt x="216209" y="154197"/>
                </a:lnTo>
                <a:lnTo>
                  <a:pt x="184127" y="184127"/>
                </a:lnTo>
                <a:lnTo>
                  <a:pt x="154197" y="216209"/>
                </a:lnTo>
                <a:lnTo>
                  <a:pt x="126541" y="250322"/>
                </a:lnTo>
                <a:lnTo>
                  <a:pt x="101279" y="286344"/>
                </a:lnTo>
                <a:lnTo>
                  <a:pt x="78534" y="324152"/>
                </a:lnTo>
                <a:lnTo>
                  <a:pt x="58428" y="363627"/>
                </a:lnTo>
                <a:lnTo>
                  <a:pt x="41081" y="404646"/>
                </a:lnTo>
                <a:lnTo>
                  <a:pt x="26616" y="447088"/>
                </a:lnTo>
                <a:lnTo>
                  <a:pt x="15154" y="490830"/>
                </a:lnTo>
                <a:lnTo>
                  <a:pt x="6816" y="535752"/>
                </a:lnTo>
                <a:lnTo>
                  <a:pt x="1724" y="581733"/>
                </a:lnTo>
                <a:lnTo>
                  <a:pt x="0" y="628650"/>
                </a:lnTo>
                <a:lnTo>
                  <a:pt x="0" y="2857500"/>
                </a:lnTo>
                <a:lnTo>
                  <a:pt x="7658100" y="2857500"/>
                </a:lnTo>
                <a:lnTo>
                  <a:pt x="7658100" y="0"/>
                </a:lnTo>
                <a:close/>
              </a:path>
            </a:pathLst>
          </a:custGeom>
          <a:solidFill>
            <a:srgbClr val="E6E7E8"/>
          </a:solidFill>
        </p:spPr>
        <p:txBody>
          <a:bodyPr wrap="square" lIns="0" tIns="0" rIns="0" bIns="0" rtlCol="0"/>
          <a:lstStyle/>
          <a:p>
            <a:endParaRPr/>
          </a:p>
        </p:txBody>
      </p:sp>
      <p:sp>
        <p:nvSpPr>
          <p:cNvPr id="5" name="object 5"/>
          <p:cNvSpPr txBox="1"/>
          <p:nvPr/>
        </p:nvSpPr>
        <p:spPr>
          <a:xfrm>
            <a:off x="5782309" y="2208146"/>
            <a:ext cx="6638291" cy="3490699"/>
          </a:xfrm>
          <a:prstGeom prst="rect">
            <a:avLst/>
          </a:prstGeom>
        </p:spPr>
        <p:txBody>
          <a:bodyPr vert="horz" wrap="square" lIns="0" tIns="12700" rIns="0" bIns="0" rtlCol="0">
            <a:spAutoFit/>
          </a:bodyPr>
          <a:lstStyle/>
          <a:p>
            <a:pPr marL="12700" marR="5080">
              <a:lnSpc>
                <a:spcPct val="100000"/>
              </a:lnSpc>
              <a:spcBef>
                <a:spcPts val="100"/>
              </a:spcBef>
            </a:pPr>
            <a:r>
              <a:rPr lang="en-US" sz="2800" b="1" dirty="0">
                <a:solidFill>
                  <a:srgbClr val="EF3824"/>
                </a:solidFill>
                <a:latin typeface="Lato Black"/>
                <a:cs typeface="Lato Black"/>
              </a:rPr>
              <a:t>How comfortable are you managing up and down across age difference?</a:t>
            </a:r>
            <a:endParaRPr sz="2800" dirty="0">
              <a:latin typeface="Lato Black"/>
              <a:cs typeface="Lato Black"/>
            </a:endParaRPr>
          </a:p>
          <a:p>
            <a:pPr marL="469900" marR="118110" indent="-457200">
              <a:lnSpc>
                <a:spcPct val="100000"/>
              </a:lnSpc>
              <a:spcBef>
                <a:spcPts val="2620"/>
              </a:spcBef>
              <a:buAutoNum type="alphaUcPeriod"/>
              <a:tabLst>
                <a:tab pos="2858770" algn="l"/>
              </a:tabLst>
            </a:pPr>
            <a:r>
              <a:rPr lang="en-US" sz="2000" dirty="0">
                <a:solidFill>
                  <a:srgbClr val="231F20"/>
                </a:solidFill>
                <a:latin typeface="Lato"/>
                <a:cs typeface="Lato"/>
              </a:rPr>
              <a:t>A bit uncomfortable, to be honest</a:t>
            </a:r>
          </a:p>
          <a:p>
            <a:pPr marL="469900" marR="118110" indent="-457200">
              <a:lnSpc>
                <a:spcPct val="100000"/>
              </a:lnSpc>
              <a:spcBef>
                <a:spcPts val="2620"/>
              </a:spcBef>
              <a:buAutoNum type="alphaUcPeriod"/>
              <a:tabLst>
                <a:tab pos="2858770" algn="l"/>
              </a:tabLst>
            </a:pPr>
            <a:r>
              <a:rPr lang="en-US" sz="2000" dirty="0">
                <a:solidFill>
                  <a:srgbClr val="231F20"/>
                </a:solidFill>
                <a:latin typeface="Lato"/>
                <a:cs typeface="Lato"/>
              </a:rPr>
              <a:t>I feel pretty comfortable</a:t>
            </a:r>
          </a:p>
          <a:p>
            <a:pPr marL="469900" marR="118110" indent="-457200">
              <a:lnSpc>
                <a:spcPct val="100000"/>
              </a:lnSpc>
              <a:spcBef>
                <a:spcPts val="2620"/>
              </a:spcBef>
              <a:buAutoNum type="alphaUcPeriod"/>
              <a:tabLst>
                <a:tab pos="2858770" algn="l"/>
              </a:tabLst>
            </a:pPr>
            <a:r>
              <a:rPr lang="en-US" sz="2000" dirty="0">
                <a:solidFill>
                  <a:srgbClr val="231F20"/>
                </a:solidFill>
                <a:latin typeface="Lato"/>
                <a:cs typeface="Lato"/>
              </a:rPr>
              <a:t>I’m always aware of and able to manage these dynamics with my own manager and my direct reports</a:t>
            </a:r>
            <a:endParaRPr sz="2000" dirty="0">
              <a:latin typeface="Lato"/>
              <a:cs typeface="Lato"/>
            </a:endParaRPr>
          </a:p>
          <a:p>
            <a:pPr>
              <a:lnSpc>
                <a:spcPct val="100000"/>
              </a:lnSpc>
            </a:pPr>
            <a:endParaRPr sz="2500" dirty="0">
              <a:latin typeface="Lato"/>
              <a:cs typeface="Lato"/>
            </a:endParaRPr>
          </a:p>
        </p:txBody>
      </p:sp>
      <p:sp>
        <p:nvSpPr>
          <p:cNvPr id="6" name="object 6"/>
          <p:cNvSpPr txBox="1">
            <a:spLocks noGrp="1"/>
          </p:cNvSpPr>
          <p:nvPr>
            <p:ph type="title"/>
          </p:nvPr>
        </p:nvSpPr>
        <p:spPr>
          <a:xfrm>
            <a:off x="444500" y="447221"/>
            <a:ext cx="2810510" cy="566181"/>
          </a:xfrm>
          <a:prstGeom prst="rect">
            <a:avLst/>
          </a:prstGeom>
        </p:spPr>
        <p:txBody>
          <a:bodyPr vert="horz" wrap="square" lIns="0" tIns="12065" rIns="0" bIns="0" rtlCol="0">
            <a:spAutoFit/>
          </a:bodyPr>
          <a:lstStyle/>
          <a:p>
            <a:pPr marL="12700">
              <a:lnSpc>
                <a:spcPct val="100000"/>
              </a:lnSpc>
              <a:spcBef>
                <a:spcPts val="95"/>
              </a:spcBef>
            </a:pPr>
            <a:r>
              <a:rPr lang="en-US" sz="3600" spc="-30" dirty="0">
                <a:solidFill>
                  <a:srgbClr val="FFFFFF"/>
                </a:solidFill>
                <a:latin typeface="Lato Black" panose="020F0502020204030203" pitchFamily="34" charset="0"/>
                <a:ea typeface="Lato Black" panose="020F0502020204030203" pitchFamily="34" charset="0"/>
                <a:cs typeface="Lato Black" panose="020F0502020204030203" pitchFamily="34" charset="0"/>
              </a:rPr>
              <a:t>Poll</a:t>
            </a:r>
            <a:endParaRPr sz="3600" dirty="0">
              <a:latin typeface="Lato Black" panose="020F0502020204030203" pitchFamily="34" charset="0"/>
              <a:ea typeface="Lato Black" panose="020F0502020204030203" pitchFamily="34" charset="0"/>
              <a:cs typeface="Lato Black" panose="020F0502020204030203" pitchFamily="34" charset="0"/>
            </a:endParaRPr>
          </a:p>
        </p:txBody>
      </p:sp>
      <p:sp>
        <p:nvSpPr>
          <p:cNvPr id="10" name="object 6">
            <a:extLst>
              <a:ext uri="{FF2B5EF4-FFF2-40B4-BE49-F238E27FC236}">
                <a16:creationId xmlns:a16="http://schemas.microsoft.com/office/drawing/2014/main" id="{2436A107-7A06-52E1-BE16-85A329B81416}"/>
              </a:ext>
            </a:extLst>
          </p:cNvPr>
          <p:cNvSpPr txBox="1"/>
          <p:nvPr/>
        </p:nvSpPr>
        <p:spPr>
          <a:xfrm>
            <a:off x="5181118" y="7009567"/>
            <a:ext cx="7163282" cy="210314"/>
          </a:xfrm>
          <a:prstGeom prst="rect">
            <a:avLst/>
          </a:prstGeom>
        </p:spPr>
        <p:txBody>
          <a:bodyPr vert="horz" wrap="square" lIns="0" tIns="12700" rIns="0" bIns="0" rtlCol="0">
            <a:spAutoFit/>
          </a:bodyPr>
          <a:lstStyle/>
          <a:p>
            <a:pPr marL="12700">
              <a:spcBef>
                <a:spcPts val="100"/>
              </a:spcBef>
            </a:pPr>
            <a:r>
              <a:rPr lang="en-US" sz="600" b="1" dirty="0">
                <a:solidFill>
                  <a:srgbClr val="231F20"/>
                </a:solidFill>
                <a:latin typeface="Lato"/>
                <a:cs typeface="Lato"/>
              </a:rPr>
              <a:t>Courtesy Getty Images</a:t>
            </a:r>
          </a:p>
          <a:p>
            <a:pPr marL="12700">
              <a:spcBef>
                <a:spcPts val="100"/>
              </a:spcBef>
            </a:pPr>
            <a:r>
              <a:rPr lang="en-US" sz="600" b="1" dirty="0">
                <a:solidFill>
                  <a:srgbClr val="231F20"/>
                </a:solidFill>
                <a:latin typeface="Lato"/>
                <a:cs typeface="Lato"/>
              </a:rPr>
              <a:t>Source: xxx</a:t>
            </a:r>
            <a:endParaRPr sz="600" dirty="0">
              <a:latin typeface="Lato"/>
              <a:cs typeface="Lato"/>
            </a:endParaRPr>
          </a:p>
        </p:txBody>
      </p:sp>
      <p:pic>
        <p:nvPicPr>
          <p:cNvPr id="7" name="Google Shape;321;p13" descr="Checkbox Checked outline">
            <a:extLst>
              <a:ext uri="{FF2B5EF4-FFF2-40B4-BE49-F238E27FC236}">
                <a16:creationId xmlns:a16="http://schemas.microsoft.com/office/drawing/2014/main" id="{8F9B117B-6A3A-0FF4-67B9-8A7714AE8EF4}"/>
              </a:ext>
            </a:extLst>
          </p:cNvPr>
          <p:cNvPicPr preferRelativeResize="0"/>
          <p:nvPr/>
        </p:nvPicPr>
        <p:blipFill rotWithShape="1">
          <a:blip r:embed="rId2">
            <a:alphaModFix/>
          </a:blip>
          <a:srcRect/>
          <a:stretch/>
        </p:blipFill>
        <p:spPr>
          <a:xfrm>
            <a:off x="76200" y="1196089"/>
            <a:ext cx="4372553" cy="4446771"/>
          </a:xfrm>
          <a:prstGeom prst="rect">
            <a:avLst/>
          </a:prstGeom>
          <a:noFill/>
          <a:ln>
            <a:noFill/>
          </a:ln>
        </p:spPr>
      </p:pic>
    </p:spTree>
    <p:extLst>
      <p:ext uri="{BB962C8B-B14F-4D97-AF65-F5344CB8AC3E}">
        <p14:creationId xmlns:p14="http://schemas.microsoft.com/office/powerpoint/2010/main" val="15597275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4800600" cy="7315200"/>
          </a:xfrm>
          <a:custGeom>
            <a:avLst/>
            <a:gdLst/>
            <a:ahLst/>
            <a:cxnLst/>
            <a:rect l="l" t="t" r="r" b="b"/>
            <a:pathLst>
              <a:path w="4800600" h="7315200">
                <a:moveTo>
                  <a:pt x="4800600" y="0"/>
                </a:moveTo>
                <a:lnTo>
                  <a:pt x="0" y="0"/>
                </a:lnTo>
                <a:lnTo>
                  <a:pt x="0" y="7315200"/>
                </a:lnTo>
                <a:lnTo>
                  <a:pt x="4800600" y="7315200"/>
                </a:lnTo>
                <a:lnTo>
                  <a:pt x="4800600" y="0"/>
                </a:lnTo>
                <a:close/>
              </a:path>
            </a:pathLst>
          </a:custGeom>
          <a:solidFill>
            <a:srgbClr val="40AEAD"/>
          </a:solidFill>
        </p:spPr>
        <p:txBody>
          <a:bodyPr wrap="square" lIns="0" tIns="0" rIns="0" bIns="0" rtlCol="0"/>
          <a:lstStyle/>
          <a:p>
            <a:endParaRPr/>
          </a:p>
        </p:txBody>
      </p:sp>
      <p:sp>
        <p:nvSpPr>
          <p:cNvPr id="3" name="object 3"/>
          <p:cNvSpPr/>
          <p:nvPr/>
        </p:nvSpPr>
        <p:spPr>
          <a:xfrm>
            <a:off x="5143500" y="1924049"/>
            <a:ext cx="7658100" cy="4328793"/>
          </a:xfrm>
          <a:custGeom>
            <a:avLst/>
            <a:gdLst/>
            <a:ahLst/>
            <a:cxnLst/>
            <a:rect l="l" t="t" r="r" b="b"/>
            <a:pathLst>
              <a:path w="7658100" h="2857500">
                <a:moveTo>
                  <a:pt x="7658100" y="0"/>
                </a:moveTo>
                <a:lnTo>
                  <a:pt x="628650" y="0"/>
                </a:lnTo>
                <a:lnTo>
                  <a:pt x="581733" y="1724"/>
                </a:lnTo>
                <a:lnTo>
                  <a:pt x="535752" y="6816"/>
                </a:lnTo>
                <a:lnTo>
                  <a:pt x="490830" y="15154"/>
                </a:lnTo>
                <a:lnTo>
                  <a:pt x="447088" y="26616"/>
                </a:lnTo>
                <a:lnTo>
                  <a:pt x="404646" y="41081"/>
                </a:lnTo>
                <a:lnTo>
                  <a:pt x="363627" y="58428"/>
                </a:lnTo>
                <a:lnTo>
                  <a:pt x="324152" y="78534"/>
                </a:lnTo>
                <a:lnTo>
                  <a:pt x="286344" y="101279"/>
                </a:lnTo>
                <a:lnTo>
                  <a:pt x="250322" y="126541"/>
                </a:lnTo>
                <a:lnTo>
                  <a:pt x="216209" y="154197"/>
                </a:lnTo>
                <a:lnTo>
                  <a:pt x="184127" y="184127"/>
                </a:lnTo>
                <a:lnTo>
                  <a:pt x="154197" y="216209"/>
                </a:lnTo>
                <a:lnTo>
                  <a:pt x="126541" y="250322"/>
                </a:lnTo>
                <a:lnTo>
                  <a:pt x="101279" y="286344"/>
                </a:lnTo>
                <a:lnTo>
                  <a:pt x="78534" y="324152"/>
                </a:lnTo>
                <a:lnTo>
                  <a:pt x="58428" y="363627"/>
                </a:lnTo>
                <a:lnTo>
                  <a:pt x="41081" y="404646"/>
                </a:lnTo>
                <a:lnTo>
                  <a:pt x="26616" y="447088"/>
                </a:lnTo>
                <a:lnTo>
                  <a:pt x="15154" y="490830"/>
                </a:lnTo>
                <a:lnTo>
                  <a:pt x="6816" y="535752"/>
                </a:lnTo>
                <a:lnTo>
                  <a:pt x="1724" y="581733"/>
                </a:lnTo>
                <a:lnTo>
                  <a:pt x="0" y="628650"/>
                </a:lnTo>
                <a:lnTo>
                  <a:pt x="0" y="2857500"/>
                </a:lnTo>
                <a:lnTo>
                  <a:pt x="7658100" y="2857500"/>
                </a:lnTo>
                <a:lnTo>
                  <a:pt x="7658100" y="0"/>
                </a:lnTo>
                <a:close/>
              </a:path>
            </a:pathLst>
          </a:custGeom>
          <a:solidFill>
            <a:srgbClr val="E6E7E8"/>
          </a:solidFill>
        </p:spPr>
        <p:txBody>
          <a:bodyPr wrap="square" lIns="0" tIns="0" rIns="0" bIns="0" rtlCol="0"/>
          <a:lstStyle/>
          <a:p>
            <a:endParaRPr/>
          </a:p>
        </p:txBody>
      </p:sp>
      <p:sp>
        <p:nvSpPr>
          <p:cNvPr id="5" name="object 5"/>
          <p:cNvSpPr txBox="1"/>
          <p:nvPr/>
        </p:nvSpPr>
        <p:spPr>
          <a:xfrm>
            <a:off x="5782309" y="2208146"/>
            <a:ext cx="6485891" cy="3613810"/>
          </a:xfrm>
          <a:prstGeom prst="rect">
            <a:avLst/>
          </a:prstGeom>
        </p:spPr>
        <p:txBody>
          <a:bodyPr vert="horz" wrap="square" lIns="0" tIns="12700" rIns="0" bIns="0" rtlCol="0">
            <a:spAutoFit/>
          </a:bodyPr>
          <a:lstStyle/>
          <a:p>
            <a:pPr marL="12700" marR="5080">
              <a:lnSpc>
                <a:spcPct val="100000"/>
              </a:lnSpc>
              <a:spcBef>
                <a:spcPts val="100"/>
              </a:spcBef>
            </a:pPr>
            <a:r>
              <a:rPr lang="en-US" sz="2800" b="1" dirty="0">
                <a:solidFill>
                  <a:srgbClr val="EF3824"/>
                </a:solidFill>
                <a:latin typeface="Lato Black"/>
                <a:cs typeface="Lato Black"/>
              </a:rPr>
              <a:t>How often does the topic of age of team members come up in conversations among your team members?</a:t>
            </a:r>
            <a:endParaRPr sz="2800" dirty="0">
              <a:latin typeface="Lato Black"/>
              <a:cs typeface="Lato Black"/>
            </a:endParaRPr>
          </a:p>
          <a:p>
            <a:pPr marL="469900" marR="118110" indent="-457200">
              <a:lnSpc>
                <a:spcPct val="100000"/>
              </a:lnSpc>
              <a:spcBef>
                <a:spcPts val="2620"/>
              </a:spcBef>
              <a:buAutoNum type="alphaUcPeriod"/>
              <a:tabLst>
                <a:tab pos="2858770" algn="l"/>
              </a:tabLst>
            </a:pPr>
            <a:r>
              <a:rPr lang="en-US" sz="2000" dirty="0">
                <a:solidFill>
                  <a:srgbClr val="231F20"/>
                </a:solidFill>
                <a:latin typeface="Lato"/>
                <a:cs typeface="Lato"/>
              </a:rPr>
              <a:t>Never</a:t>
            </a:r>
          </a:p>
          <a:p>
            <a:pPr marL="469900" marR="118110" indent="-457200">
              <a:lnSpc>
                <a:spcPct val="100000"/>
              </a:lnSpc>
              <a:spcBef>
                <a:spcPts val="2620"/>
              </a:spcBef>
              <a:buAutoNum type="alphaUcPeriod"/>
              <a:tabLst>
                <a:tab pos="2858770" algn="l"/>
              </a:tabLst>
            </a:pPr>
            <a:r>
              <a:rPr lang="en-US" sz="2000" dirty="0">
                <a:solidFill>
                  <a:srgbClr val="231F20"/>
                </a:solidFill>
                <a:latin typeface="Lato"/>
                <a:cs typeface="Lato"/>
              </a:rPr>
              <a:t>Sometimes</a:t>
            </a:r>
          </a:p>
          <a:p>
            <a:pPr marL="469900" marR="118110" indent="-457200">
              <a:lnSpc>
                <a:spcPct val="100000"/>
              </a:lnSpc>
              <a:spcBef>
                <a:spcPts val="2620"/>
              </a:spcBef>
              <a:buAutoNum type="alphaUcPeriod"/>
              <a:tabLst>
                <a:tab pos="2858770" algn="l"/>
              </a:tabLst>
            </a:pPr>
            <a:r>
              <a:rPr lang="en-US" sz="2000" dirty="0">
                <a:solidFill>
                  <a:srgbClr val="231F20"/>
                </a:solidFill>
                <a:latin typeface="Lato"/>
                <a:cs typeface="Lato"/>
              </a:rPr>
              <a:t>Often</a:t>
            </a:r>
            <a:endParaRPr sz="2000" dirty="0">
              <a:latin typeface="Lato"/>
              <a:cs typeface="Lato"/>
            </a:endParaRPr>
          </a:p>
          <a:p>
            <a:pPr>
              <a:lnSpc>
                <a:spcPct val="100000"/>
              </a:lnSpc>
            </a:pPr>
            <a:endParaRPr sz="2500" dirty="0">
              <a:latin typeface="Lato"/>
              <a:cs typeface="Lato"/>
            </a:endParaRPr>
          </a:p>
        </p:txBody>
      </p:sp>
      <p:sp>
        <p:nvSpPr>
          <p:cNvPr id="6" name="object 6"/>
          <p:cNvSpPr txBox="1">
            <a:spLocks noGrp="1"/>
          </p:cNvSpPr>
          <p:nvPr>
            <p:ph type="title"/>
          </p:nvPr>
        </p:nvSpPr>
        <p:spPr>
          <a:xfrm>
            <a:off x="444500" y="447221"/>
            <a:ext cx="2810510" cy="566181"/>
          </a:xfrm>
          <a:prstGeom prst="rect">
            <a:avLst/>
          </a:prstGeom>
        </p:spPr>
        <p:txBody>
          <a:bodyPr vert="horz" wrap="square" lIns="0" tIns="12065" rIns="0" bIns="0" rtlCol="0">
            <a:spAutoFit/>
          </a:bodyPr>
          <a:lstStyle/>
          <a:p>
            <a:pPr marL="12700">
              <a:lnSpc>
                <a:spcPct val="100000"/>
              </a:lnSpc>
              <a:spcBef>
                <a:spcPts val="95"/>
              </a:spcBef>
            </a:pPr>
            <a:r>
              <a:rPr lang="en-US" sz="3600" spc="-30" dirty="0">
                <a:solidFill>
                  <a:srgbClr val="FFFFFF"/>
                </a:solidFill>
                <a:latin typeface="Lato Black" panose="020F0502020204030203" pitchFamily="34" charset="0"/>
                <a:ea typeface="Lato Black" panose="020F0502020204030203" pitchFamily="34" charset="0"/>
                <a:cs typeface="Lato Black" panose="020F0502020204030203" pitchFamily="34" charset="0"/>
              </a:rPr>
              <a:t>Poll</a:t>
            </a:r>
            <a:endParaRPr sz="3600" dirty="0">
              <a:latin typeface="Lato Black" panose="020F0502020204030203" pitchFamily="34" charset="0"/>
              <a:ea typeface="Lato Black" panose="020F0502020204030203" pitchFamily="34" charset="0"/>
              <a:cs typeface="Lato Black" panose="020F0502020204030203" pitchFamily="34" charset="0"/>
            </a:endParaRPr>
          </a:p>
        </p:txBody>
      </p:sp>
      <p:sp>
        <p:nvSpPr>
          <p:cNvPr id="10" name="object 6">
            <a:extLst>
              <a:ext uri="{FF2B5EF4-FFF2-40B4-BE49-F238E27FC236}">
                <a16:creationId xmlns:a16="http://schemas.microsoft.com/office/drawing/2014/main" id="{2436A107-7A06-52E1-BE16-85A329B81416}"/>
              </a:ext>
            </a:extLst>
          </p:cNvPr>
          <p:cNvSpPr txBox="1"/>
          <p:nvPr/>
        </p:nvSpPr>
        <p:spPr>
          <a:xfrm>
            <a:off x="5181118" y="7009567"/>
            <a:ext cx="7163282" cy="210314"/>
          </a:xfrm>
          <a:prstGeom prst="rect">
            <a:avLst/>
          </a:prstGeom>
        </p:spPr>
        <p:txBody>
          <a:bodyPr vert="horz" wrap="square" lIns="0" tIns="12700" rIns="0" bIns="0" rtlCol="0">
            <a:spAutoFit/>
          </a:bodyPr>
          <a:lstStyle/>
          <a:p>
            <a:pPr marL="12700">
              <a:spcBef>
                <a:spcPts val="100"/>
              </a:spcBef>
            </a:pPr>
            <a:r>
              <a:rPr lang="en-US" sz="600" b="1" dirty="0">
                <a:solidFill>
                  <a:srgbClr val="231F20"/>
                </a:solidFill>
                <a:latin typeface="Lato"/>
                <a:cs typeface="Lato"/>
              </a:rPr>
              <a:t>Courtesy Getty Images</a:t>
            </a:r>
          </a:p>
          <a:p>
            <a:pPr marL="12700">
              <a:spcBef>
                <a:spcPts val="100"/>
              </a:spcBef>
            </a:pPr>
            <a:r>
              <a:rPr lang="en-US" sz="600" b="1" dirty="0">
                <a:solidFill>
                  <a:srgbClr val="231F20"/>
                </a:solidFill>
                <a:latin typeface="Lato"/>
                <a:cs typeface="Lato"/>
              </a:rPr>
              <a:t>Source: xxx</a:t>
            </a:r>
            <a:endParaRPr sz="600" dirty="0">
              <a:latin typeface="Lato"/>
              <a:cs typeface="Lato"/>
            </a:endParaRPr>
          </a:p>
        </p:txBody>
      </p:sp>
      <p:pic>
        <p:nvPicPr>
          <p:cNvPr id="7" name="Google Shape;321;p13" descr="Checkbox Checked outline">
            <a:extLst>
              <a:ext uri="{FF2B5EF4-FFF2-40B4-BE49-F238E27FC236}">
                <a16:creationId xmlns:a16="http://schemas.microsoft.com/office/drawing/2014/main" id="{8F9B117B-6A3A-0FF4-67B9-8A7714AE8EF4}"/>
              </a:ext>
            </a:extLst>
          </p:cNvPr>
          <p:cNvPicPr preferRelativeResize="0"/>
          <p:nvPr/>
        </p:nvPicPr>
        <p:blipFill rotWithShape="1">
          <a:blip r:embed="rId2">
            <a:alphaModFix/>
          </a:blip>
          <a:srcRect/>
          <a:stretch/>
        </p:blipFill>
        <p:spPr>
          <a:xfrm>
            <a:off x="76200" y="1196089"/>
            <a:ext cx="4372553" cy="4446771"/>
          </a:xfrm>
          <a:prstGeom prst="rect">
            <a:avLst/>
          </a:prstGeom>
          <a:noFill/>
          <a:ln>
            <a:noFill/>
          </a:ln>
        </p:spPr>
      </p:pic>
    </p:spTree>
    <p:extLst>
      <p:ext uri="{BB962C8B-B14F-4D97-AF65-F5344CB8AC3E}">
        <p14:creationId xmlns:p14="http://schemas.microsoft.com/office/powerpoint/2010/main" val="30428934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4800600" cy="7315200"/>
          </a:xfrm>
          <a:custGeom>
            <a:avLst/>
            <a:gdLst/>
            <a:ahLst/>
            <a:cxnLst/>
            <a:rect l="l" t="t" r="r" b="b"/>
            <a:pathLst>
              <a:path w="4800600" h="7315200">
                <a:moveTo>
                  <a:pt x="4800600" y="0"/>
                </a:moveTo>
                <a:lnTo>
                  <a:pt x="0" y="0"/>
                </a:lnTo>
                <a:lnTo>
                  <a:pt x="0" y="7315200"/>
                </a:lnTo>
                <a:lnTo>
                  <a:pt x="4800600" y="7315200"/>
                </a:lnTo>
                <a:lnTo>
                  <a:pt x="4800600" y="0"/>
                </a:lnTo>
                <a:close/>
              </a:path>
            </a:pathLst>
          </a:custGeom>
          <a:solidFill>
            <a:srgbClr val="40AEAD"/>
          </a:solidFill>
        </p:spPr>
        <p:txBody>
          <a:bodyPr wrap="square" lIns="0" tIns="0" rIns="0" bIns="0" rtlCol="0"/>
          <a:lstStyle/>
          <a:p>
            <a:endParaRPr/>
          </a:p>
        </p:txBody>
      </p:sp>
      <p:sp>
        <p:nvSpPr>
          <p:cNvPr id="3" name="object 3"/>
          <p:cNvSpPr/>
          <p:nvPr/>
        </p:nvSpPr>
        <p:spPr>
          <a:xfrm>
            <a:off x="5143500" y="1924049"/>
            <a:ext cx="7658100" cy="4328793"/>
          </a:xfrm>
          <a:custGeom>
            <a:avLst/>
            <a:gdLst/>
            <a:ahLst/>
            <a:cxnLst/>
            <a:rect l="l" t="t" r="r" b="b"/>
            <a:pathLst>
              <a:path w="7658100" h="2857500">
                <a:moveTo>
                  <a:pt x="7658100" y="0"/>
                </a:moveTo>
                <a:lnTo>
                  <a:pt x="628650" y="0"/>
                </a:lnTo>
                <a:lnTo>
                  <a:pt x="581733" y="1724"/>
                </a:lnTo>
                <a:lnTo>
                  <a:pt x="535752" y="6816"/>
                </a:lnTo>
                <a:lnTo>
                  <a:pt x="490830" y="15154"/>
                </a:lnTo>
                <a:lnTo>
                  <a:pt x="447088" y="26616"/>
                </a:lnTo>
                <a:lnTo>
                  <a:pt x="404646" y="41081"/>
                </a:lnTo>
                <a:lnTo>
                  <a:pt x="363627" y="58428"/>
                </a:lnTo>
                <a:lnTo>
                  <a:pt x="324152" y="78534"/>
                </a:lnTo>
                <a:lnTo>
                  <a:pt x="286344" y="101279"/>
                </a:lnTo>
                <a:lnTo>
                  <a:pt x="250322" y="126541"/>
                </a:lnTo>
                <a:lnTo>
                  <a:pt x="216209" y="154197"/>
                </a:lnTo>
                <a:lnTo>
                  <a:pt x="184127" y="184127"/>
                </a:lnTo>
                <a:lnTo>
                  <a:pt x="154197" y="216209"/>
                </a:lnTo>
                <a:lnTo>
                  <a:pt x="126541" y="250322"/>
                </a:lnTo>
                <a:lnTo>
                  <a:pt x="101279" y="286344"/>
                </a:lnTo>
                <a:lnTo>
                  <a:pt x="78534" y="324152"/>
                </a:lnTo>
                <a:lnTo>
                  <a:pt x="58428" y="363627"/>
                </a:lnTo>
                <a:lnTo>
                  <a:pt x="41081" y="404646"/>
                </a:lnTo>
                <a:lnTo>
                  <a:pt x="26616" y="447088"/>
                </a:lnTo>
                <a:lnTo>
                  <a:pt x="15154" y="490830"/>
                </a:lnTo>
                <a:lnTo>
                  <a:pt x="6816" y="535752"/>
                </a:lnTo>
                <a:lnTo>
                  <a:pt x="1724" y="581733"/>
                </a:lnTo>
                <a:lnTo>
                  <a:pt x="0" y="628650"/>
                </a:lnTo>
                <a:lnTo>
                  <a:pt x="0" y="2857500"/>
                </a:lnTo>
                <a:lnTo>
                  <a:pt x="7658100" y="2857500"/>
                </a:lnTo>
                <a:lnTo>
                  <a:pt x="7658100" y="0"/>
                </a:lnTo>
                <a:close/>
              </a:path>
            </a:pathLst>
          </a:custGeom>
          <a:solidFill>
            <a:srgbClr val="E6E7E8"/>
          </a:solidFill>
        </p:spPr>
        <p:txBody>
          <a:bodyPr wrap="square" lIns="0" tIns="0" rIns="0" bIns="0" rtlCol="0"/>
          <a:lstStyle/>
          <a:p>
            <a:endParaRPr/>
          </a:p>
        </p:txBody>
      </p:sp>
      <p:sp>
        <p:nvSpPr>
          <p:cNvPr id="5" name="object 5"/>
          <p:cNvSpPr txBox="1"/>
          <p:nvPr/>
        </p:nvSpPr>
        <p:spPr>
          <a:xfrm>
            <a:off x="5782309" y="2208146"/>
            <a:ext cx="6485891" cy="3613810"/>
          </a:xfrm>
          <a:prstGeom prst="rect">
            <a:avLst/>
          </a:prstGeom>
        </p:spPr>
        <p:txBody>
          <a:bodyPr vert="horz" wrap="square" lIns="0" tIns="12700" rIns="0" bIns="0" rtlCol="0">
            <a:spAutoFit/>
          </a:bodyPr>
          <a:lstStyle/>
          <a:p>
            <a:pPr marL="12700" marR="5080">
              <a:lnSpc>
                <a:spcPct val="100000"/>
              </a:lnSpc>
              <a:spcBef>
                <a:spcPts val="100"/>
              </a:spcBef>
            </a:pPr>
            <a:r>
              <a:rPr lang="en-US" sz="2800" b="1" dirty="0">
                <a:solidFill>
                  <a:srgbClr val="EF3824"/>
                </a:solidFill>
                <a:latin typeface="Lato Black"/>
                <a:cs typeface="Lato Black"/>
              </a:rPr>
              <a:t>How often do you notice tension between team members of different ages?</a:t>
            </a:r>
            <a:endParaRPr sz="2800" dirty="0">
              <a:latin typeface="Lato Black"/>
              <a:cs typeface="Lato Black"/>
            </a:endParaRPr>
          </a:p>
          <a:p>
            <a:pPr marL="469900" marR="118110" indent="-457200">
              <a:lnSpc>
                <a:spcPct val="100000"/>
              </a:lnSpc>
              <a:spcBef>
                <a:spcPts val="2620"/>
              </a:spcBef>
              <a:buAutoNum type="alphaUcPeriod"/>
              <a:tabLst>
                <a:tab pos="2858770" algn="l"/>
              </a:tabLst>
            </a:pPr>
            <a:r>
              <a:rPr lang="en-US" sz="2000" dirty="0">
                <a:solidFill>
                  <a:srgbClr val="231F20"/>
                </a:solidFill>
                <a:latin typeface="Lato"/>
                <a:cs typeface="Lato"/>
              </a:rPr>
              <a:t>Never</a:t>
            </a:r>
          </a:p>
          <a:p>
            <a:pPr marL="469900" marR="118110" indent="-457200">
              <a:lnSpc>
                <a:spcPct val="100000"/>
              </a:lnSpc>
              <a:spcBef>
                <a:spcPts val="2620"/>
              </a:spcBef>
              <a:buAutoNum type="alphaUcPeriod"/>
              <a:tabLst>
                <a:tab pos="2858770" algn="l"/>
              </a:tabLst>
            </a:pPr>
            <a:r>
              <a:rPr lang="en-US" sz="2000" dirty="0">
                <a:solidFill>
                  <a:srgbClr val="231F20"/>
                </a:solidFill>
                <a:latin typeface="Lato"/>
                <a:cs typeface="Lato"/>
              </a:rPr>
              <a:t>Sometimes</a:t>
            </a:r>
          </a:p>
          <a:p>
            <a:pPr marL="469900" marR="118110" indent="-457200">
              <a:lnSpc>
                <a:spcPct val="100000"/>
              </a:lnSpc>
              <a:spcBef>
                <a:spcPts val="2620"/>
              </a:spcBef>
              <a:buAutoNum type="alphaUcPeriod"/>
              <a:tabLst>
                <a:tab pos="2858770" algn="l"/>
              </a:tabLst>
            </a:pPr>
            <a:r>
              <a:rPr lang="en-US" sz="2000" dirty="0">
                <a:solidFill>
                  <a:srgbClr val="231F20"/>
                </a:solidFill>
                <a:latin typeface="Lato"/>
                <a:cs typeface="Lato"/>
              </a:rPr>
              <a:t>Often</a:t>
            </a:r>
            <a:endParaRPr sz="2000" dirty="0">
              <a:latin typeface="Lato"/>
              <a:cs typeface="Lato"/>
            </a:endParaRPr>
          </a:p>
          <a:p>
            <a:pPr>
              <a:lnSpc>
                <a:spcPct val="100000"/>
              </a:lnSpc>
            </a:pPr>
            <a:endParaRPr sz="2500" dirty="0">
              <a:latin typeface="Lato"/>
              <a:cs typeface="Lato"/>
            </a:endParaRPr>
          </a:p>
        </p:txBody>
      </p:sp>
      <p:sp>
        <p:nvSpPr>
          <p:cNvPr id="6" name="object 6"/>
          <p:cNvSpPr txBox="1">
            <a:spLocks noGrp="1"/>
          </p:cNvSpPr>
          <p:nvPr>
            <p:ph type="title"/>
          </p:nvPr>
        </p:nvSpPr>
        <p:spPr>
          <a:xfrm>
            <a:off x="444500" y="447221"/>
            <a:ext cx="2810510" cy="566181"/>
          </a:xfrm>
          <a:prstGeom prst="rect">
            <a:avLst/>
          </a:prstGeom>
        </p:spPr>
        <p:txBody>
          <a:bodyPr vert="horz" wrap="square" lIns="0" tIns="12065" rIns="0" bIns="0" rtlCol="0">
            <a:spAutoFit/>
          </a:bodyPr>
          <a:lstStyle/>
          <a:p>
            <a:pPr marL="12700">
              <a:lnSpc>
                <a:spcPct val="100000"/>
              </a:lnSpc>
              <a:spcBef>
                <a:spcPts val="95"/>
              </a:spcBef>
            </a:pPr>
            <a:r>
              <a:rPr lang="en-US" sz="3600" spc="-30" dirty="0">
                <a:solidFill>
                  <a:srgbClr val="FFFFFF"/>
                </a:solidFill>
                <a:latin typeface="Lato Black" panose="020F0502020204030203" pitchFamily="34" charset="0"/>
                <a:ea typeface="Lato Black" panose="020F0502020204030203" pitchFamily="34" charset="0"/>
                <a:cs typeface="Lato Black" panose="020F0502020204030203" pitchFamily="34" charset="0"/>
              </a:rPr>
              <a:t>Poll</a:t>
            </a:r>
            <a:endParaRPr sz="3600" dirty="0">
              <a:latin typeface="Lato Black" panose="020F0502020204030203" pitchFamily="34" charset="0"/>
              <a:ea typeface="Lato Black" panose="020F0502020204030203" pitchFamily="34" charset="0"/>
              <a:cs typeface="Lato Black" panose="020F0502020204030203" pitchFamily="34" charset="0"/>
            </a:endParaRPr>
          </a:p>
        </p:txBody>
      </p:sp>
      <p:sp>
        <p:nvSpPr>
          <p:cNvPr id="10" name="object 6">
            <a:extLst>
              <a:ext uri="{FF2B5EF4-FFF2-40B4-BE49-F238E27FC236}">
                <a16:creationId xmlns:a16="http://schemas.microsoft.com/office/drawing/2014/main" id="{2436A107-7A06-52E1-BE16-85A329B81416}"/>
              </a:ext>
            </a:extLst>
          </p:cNvPr>
          <p:cNvSpPr txBox="1"/>
          <p:nvPr/>
        </p:nvSpPr>
        <p:spPr>
          <a:xfrm>
            <a:off x="5181118" y="7009567"/>
            <a:ext cx="7163282" cy="210314"/>
          </a:xfrm>
          <a:prstGeom prst="rect">
            <a:avLst/>
          </a:prstGeom>
        </p:spPr>
        <p:txBody>
          <a:bodyPr vert="horz" wrap="square" lIns="0" tIns="12700" rIns="0" bIns="0" rtlCol="0">
            <a:spAutoFit/>
          </a:bodyPr>
          <a:lstStyle/>
          <a:p>
            <a:pPr marL="12700">
              <a:spcBef>
                <a:spcPts val="100"/>
              </a:spcBef>
            </a:pPr>
            <a:r>
              <a:rPr lang="en-US" sz="600" b="1" dirty="0">
                <a:solidFill>
                  <a:srgbClr val="231F20"/>
                </a:solidFill>
                <a:latin typeface="Lato"/>
                <a:cs typeface="Lato"/>
              </a:rPr>
              <a:t>Courtesy Getty Images</a:t>
            </a:r>
          </a:p>
          <a:p>
            <a:pPr marL="12700">
              <a:spcBef>
                <a:spcPts val="100"/>
              </a:spcBef>
            </a:pPr>
            <a:r>
              <a:rPr lang="en-US" sz="600" b="1" dirty="0">
                <a:solidFill>
                  <a:srgbClr val="231F20"/>
                </a:solidFill>
                <a:latin typeface="Lato"/>
                <a:cs typeface="Lato"/>
              </a:rPr>
              <a:t>Source: xxx</a:t>
            </a:r>
            <a:endParaRPr sz="600" dirty="0">
              <a:latin typeface="Lato"/>
              <a:cs typeface="Lato"/>
            </a:endParaRPr>
          </a:p>
        </p:txBody>
      </p:sp>
      <p:pic>
        <p:nvPicPr>
          <p:cNvPr id="7" name="Google Shape;321;p13" descr="Checkbox Checked outline">
            <a:extLst>
              <a:ext uri="{FF2B5EF4-FFF2-40B4-BE49-F238E27FC236}">
                <a16:creationId xmlns:a16="http://schemas.microsoft.com/office/drawing/2014/main" id="{8F9B117B-6A3A-0FF4-67B9-8A7714AE8EF4}"/>
              </a:ext>
            </a:extLst>
          </p:cNvPr>
          <p:cNvPicPr preferRelativeResize="0"/>
          <p:nvPr/>
        </p:nvPicPr>
        <p:blipFill rotWithShape="1">
          <a:blip r:embed="rId2">
            <a:alphaModFix/>
          </a:blip>
          <a:srcRect/>
          <a:stretch/>
        </p:blipFill>
        <p:spPr>
          <a:xfrm>
            <a:off x="76200" y="1196089"/>
            <a:ext cx="4372553" cy="4446771"/>
          </a:xfrm>
          <a:prstGeom prst="rect">
            <a:avLst/>
          </a:prstGeom>
          <a:noFill/>
          <a:ln>
            <a:noFill/>
          </a:ln>
        </p:spPr>
      </p:pic>
    </p:spTree>
    <p:extLst>
      <p:ext uri="{BB962C8B-B14F-4D97-AF65-F5344CB8AC3E}">
        <p14:creationId xmlns:p14="http://schemas.microsoft.com/office/powerpoint/2010/main" val="22712712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4800600" cy="7315200"/>
          </a:xfrm>
          <a:custGeom>
            <a:avLst/>
            <a:gdLst/>
            <a:ahLst/>
            <a:cxnLst/>
            <a:rect l="l" t="t" r="r" b="b"/>
            <a:pathLst>
              <a:path w="4800600" h="7315200">
                <a:moveTo>
                  <a:pt x="4800600" y="0"/>
                </a:moveTo>
                <a:lnTo>
                  <a:pt x="0" y="0"/>
                </a:lnTo>
                <a:lnTo>
                  <a:pt x="0" y="7315200"/>
                </a:lnTo>
                <a:lnTo>
                  <a:pt x="4800600" y="7315200"/>
                </a:lnTo>
                <a:lnTo>
                  <a:pt x="4800600" y="0"/>
                </a:lnTo>
                <a:close/>
              </a:path>
            </a:pathLst>
          </a:custGeom>
          <a:solidFill>
            <a:srgbClr val="40AEAD"/>
          </a:solidFill>
        </p:spPr>
        <p:txBody>
          <a:bodyPr wrap="square" lIns="0" tIns="0" rIns="0" bIns="0" rtlCol="0"/>
          <a:lstStyle/>
          <a:p>
            <a:endParaRPr/>
          </a:p>
        </p:txBody>
      </p:sp>
      <p:sp>
        <p:nvSpPr>
          <p:cNvPr id="3" name="object 3"/>
          <p:cNvSpPr/>
          <p:nvPr/>
        </p:nvSpPr>
        <p:spPr>
          <a:xfrm>
            <a:off x="5143500" y="1924050"/>
            <a:ext cx="7658100" cy="3790950"/>
          </a:xfrm>
          <a:custGeom>
            <a:avLst/>
            <a:gdLst/>
            <a:ahLst/>
            <a:cxnLst/>
            <a:rect l="l" t="t" r="r" b="b"/>
            <a:pathLst>
              <a:path w="7658100" h="2857500">
                <a:moveTo>
                  <a:pt x="7658100" y="0"/>
                </a:moveTo>
                <a:lnTo>
                  <a:pt x="628650" y="0"/>
                </a:lnTo>
                <a:lnTo>
                  <a:pt x="581733" y="1724"/>
                </a:lnTo>
                <a:lnTo>
                  <a:pt x="535752" y="6816"/>
                </a:lnTo>
                <a:lnTo>
                  <a:pt x="490830" y="15154"/>
                </a:lnTo>
                <a:lnTo>
                  <a:pt x="447088" y="26616"/>
                </a:lnTo>
                <a:lnTo>
                  <a:pt x="404646" y="41081"/>
                </a:lnTo>
                <a:lnTo>
                  <a:pt x="363627" y="58428"/>
                </a:lnTo>
                <a:lnTo>
                  <a:pt x="324152" y="78534"/>
                </a:lnTo>
                <a:lnTo>
                  <a:pt x="286344" y="101279"/>
                </a:lnTo>
                <a:lnTo>
                  <a:pt x="250322" y="126541"/>
                </a:lnTo>
                <a:lnTo>
                  <a:pt x="216209" y="154197"/>
                </a:lnTo>
                <a:lnTo>
                  <a:pt x="184127" y="184127"/>
                </a:lnTo>
                <a:lnTo>
                  <a:pt x="154197" y="216209"/>
                </a:lnTo>
                <a:lnTo>
                  <a:pt x="126541" y="250322"/>
                </a:lnTo>
                <a:lnTo>
                  <a:pt x="101279" y="286344"/>
                </a:lnTo>
                <a:lnTo>
                  <a:pt x="78534" y="324152"/>
                </a:lnTo>
                <a:lnTo>
                  <a:pt x="58428" y="363627"/>
                </a:lnTo>
                <a:lnTo>
                  <a:pt x="41081" y="404646"/>
                </a:lnTo>
                <a:lnTo>
                  <a:pt x="26616" y="447088"/>
                </a:lnTo>
                <a:lnTo>
                  <a:pt x="15154" y="490830"/>
                </a:lnTo>
                <a:lnTo>
                  <a:pt x="6816" y="535752"/>
                </a:lnTo>
                <a:lnTo>
                  <a:pt x="1724" y="581733"/>
                </a:lnTo>
                <a:lnTo>
                  <a:pt x="0" y="628650"/>
                </a:lnTo>
                <a:lnTo>
                  <a:pt x="0" y="2857500"/>
                </a:lnTo>
                <a:lnTo>
                  <a:pt x="7658100" y="2857500"/>
                </a:lnTo>
                <a:lnTo>
                  <a:pt x="7658100" y="0"/>
                </a:lnTo>
                <a:close/>
              </a:path>
            </a:pathLst>
          </a:custGeom>
          <a:solidFill>
            <a:srgbClr val="E6E7E8"/>
          </a:solidFill>
        </p:spPr>
        <p:txBody>
          <a:bodyPr wrap="square" lIns="0" tIns="0" rIns="0" bIns="0" rtlCol="0"/>
          <a:lstStyle/>
          <a:p>
            <a:endParaRPr/>
          </a:p>
        </p:txBody>
      </p:sp>
      <p:sp>
        <p:nvSpPr>
          <p:cNvPr id="5" name="object 5"/>
          <p:cNvSpPr txBox="1"/>
          <p:nvPr/>
        </p:nvSpPr>
        <p:spPr>
          <a:xfrm>
            <a:off x="5782309" y="2208146"/>
            <a:ext cx="6485891" cy="3613810"/>
          </a:xfrm>
          <a:prstGeom prst="rect">
            <a:avLst/>
          </a:prstGeom>
        </p:spPr>
        <p:txBody>
          <a:bodyPr vert="horz" wrap="square" lIns="0" tIns="12700" rIns="0" bIns="0" rtlCol="0">
            <a:spAutoFit/>
          </a:bodyPr>
          <a:lstStyle/>
          <a:p>
            <a:pPr marL="12700" marR="5080">
              <a:lnSpc>
                <a:spcPct val="100000"/>
              </a:lnSpc>
              <a:spcBef>
                <a:spcPts val="100"/>
              </a:spcBef>
            </a:pPr>
            <a:r>
              <a:rPr lang="en-US" sz="2800" b="1" dirty="0">
                <a:solidFill>
                  <a:srgbClr val="EF3824"/>
                </a:solidFill>
                <a:latin typeface="Lato Black"/>
                <a:cs typeface="Lato Black"/>
              </a:rPr>
              <a:t>How often do you consider age inclusion in the products and/or experiences your team influences?</a:t>
            </a:r>
            <a:endParaRPr sz="2800" dirty="0">
              <a:latin typeface="Lato Black"/>
              <a:cs typeface="Lato Black"/>
            </a:endParaRPr>
          </a:p>
          <a:p>
            <a:pPr marL="469900" marR="118110" indent="-457200">
              <a:lnSpc>
                <a:spcPct val="100000"/>
              </a:lnSpc>
              <a:spcBef>
                <a:spcPts val="2620"/>
              </a:spcBef>
              <a:buAutoNum type="alphaUcPeriod"/>
              <a:tabLst>
                <a:tab pos="2858770" algn="l"/>
              </a:tabLst>
            </a:pPr>
            <a:r>
              <a:rPr lang="en-US" sz="2000" dirty="0">
                <a:solidFill>
                  <a:srgbClr val="231F20"/>
                </a:solidFill>
                <a:latin typeface="Lato"/>
                <a:cs typeface="Lato"/>
              </a:rPr>
              <a:t>Never</a:t>
            </a:r>
          </a:p>
          <a:p>
            <a:pPr marL="469900" marR="118110" indent="-457200">
              <a:lnSpc>
                <a:spcPct val="100000"/>
              </a:lnSpc>
              <a:spcBef>
                <a:spcPts val="2620"/>
              </a:spcBef>
              <a:buAutoNum type="alphaUcPeriod"/>
              <a:tabLst>
                <a:tab pos="2858770" algn="l"/>
              </a:tabLst>
            </a:pPr>
            <a:r>
              <a:rPr lang="en-US" sz="2000" dirty="0">
                <a:solidFill>
                  <a:srgbClr val="231F20"/>
                </a:solidFill>
                <a:latin typeface="Lato"/>
                <a:cs typeface="Lato"/>
              </a:rPr>
              <a:t>Sometimes</a:t>
            </a:r>
          </a:p>
          <a:p>
            <a:pPr marL="469900" marR="118110" indent="-457200">
              <a:lnSpc>
                <a:spcPct val="100000"/>
              </a:lnSpc>
              <a:spcBef>
                <a:spcPts val="2620"/>
              </a:spcBef>
              <a:buAutoNum type="alphaUcPeriod"/>
              <a:tabLst>
                <a:tab pos="2858770" algn="l"/>
              </a:tabLst>
            </a:pPr>
            <a:r>
              <a:rPr lang="en-US" sz="2000" dirty="0">
                <a:solidFill>
                  <a:srgbClr val="231F20"/>
                </a:solidFill>
                <a:latin typeface="Lato"/>
                <a:cs typeface="Lato"/>
              </a:rPr>
              <a:t>Often</a:t>
            </a:r>
            <a:endParaRPr sz="2000" dirty="0">
              <a:latin typeface="Lato"/>
              <a:cs typeface="Lato"/>
            </a:endParaRPr>
          </a:p>
          <a:p>
            <a:pPr>
              <a:lnSpc>
                <a:spcPct val="100000"/>
              </a:lnSpc>
            </a:pPr>
            <a:endParaRPr sz="2500" dirty="0">
              <a:latin typeface="Lato"/>
              <a:cs typeface="Lato"/>
            </a:endParaRPr>
          </a:p>
        </p:txBody>
      </p:sp>
      <p:sp>
        <p:nvSpPr>
          <p:cNvPr id="6" name="object 6"/>
          <p:cNvSpPr txBox="1">
            <a:spLocks noGrp="1"/>
          </p:cNvSpPr>
          <p:nvPr>
            <p:ph type="title"/>
          </p:nvPr>
        </p:nvSpPr>
        <p:spPr>
          <a:xfrm>
            <a:off x="444500" y="447221"/>
            <a:ext cx="2810510" cy="566181"/>
          </a:xfrm>
          <a:prstGeom prst="rect">
            <a:avLst/>
          </a:prstGeom>
        </p:spPr>
        <p:txBody>
          <a:bodyPr vert="horz" wrap="square" lIns="0" tIns="12065" rIns="0" bIns="0" rtlCol="0">
            <a:spAutoFit/>
          </a:bodyPr>
          <a:lstStyle/>
          <a:p>
            <a:pPr marL="12700">
              <a:lnSpc>
                <a:spcPct val="100000"/>
              </a:lnSpc>
              <a:spcBef>
                <a:spcPts val="95"/>
              </a:spcBef>
            </a:pPr>
            <a:r>
              <a:rPr lang="en-US" sz="3600" spc="-30" dirty="0">
                <a:solidFill>
                  <a:srgbClr val="FFFFFF"/>
                </a:solidFill>
                <a:latin typeface="Lato Black" panose="020F0502020204030203" pitchFamily="34" charset="0"/>
                <a:ea typeface="Lato Black" panose="020F0502020204030203" pitchFamily="34" charset="0"/>
                <a:cs typeface="Lato Black" panose="020F0502020204030203" pitchFamily="34" charset="0"/>
              </a:rPr>
              <a:t>Poll</a:t>
            </a:r>
            <a:endParaRPr sz="3600" dirty="0">
              <a:latin typeface="Lato Black" panose="020F0502020204030203" pitchFamily="34" charset="0"/>
              <a:ea typeface="Lato Black" panose="020F0502020204030203" pitchFamily="34" charset="0"/>
              <a:cs typeface="Lato Black" panose="020F0502020204030203" pitchFamily="34" charset="0"/>
            </a:endParaRPr>
          </a:p>
        </p:txBody>
      </p:sp>
      <p:sp>
        <p:nvSpPr>
          <p:cNvPr id="10" name="object 6">
            <a:extLst>
              <a:ext uri="{FF2B5EF4-FFF2-40B4-BE49-F238E27FC236}">
                <a16:creationId xmlns:a16="http://schemas.microsoft.com/office/drawing/2014/main" id="{2436A107-7A06-52E1-BE16-85A329B81416}"/>
              </a:ext>
            </a:extLst>
          </p:cNvPr>
          <p:cNvSpPr txBox="1"/>
          <p:nvPr/>
        </p:nvSpPr>
        <p:spPr>
          <a:xfrm>
            <a:off x="5181118" y="7009567"/>
            <a:ext cx="7163282" cy="210314"/>
          </a:xfrm>
          <a:prstGeom prst="rect">
            <a:avLst/>
          </a:prstGeom>
        </p:spPr>
        <p:txBody>
          <a:bodyPr vert="horz" wrap="square" lIns="0" tIns="12700" rIns="0" bIns="0" rtlCol="0">
            <a:spAutoFit/>
          </a:bodyPr>
          <a:lstStyle/>
          <a:p>
            <a:pPr marL="12700">
              <a:spcBef>
                <a:spcPts val="100"/>
              </a:spcBef>
            </a:pPr>
            <a:r>
              <a:rPr lang="en-US" sz="600" b="1" dirty="0">
                <a:solidFill>
                  <a:srgbClr val="231F20"/>
                </a:solidFill>
                <a:latin typeface="Lato"/>
                <a:cs typeface="Lato"/>
              </a:rPr>
              <a:t>Courtesy Getty Images</a:t>
            </a:r>
          </a:p>
          <a:p>
            <a:pPr marL="12700">
              <a:spcBef>
                <a:spcPts val="100"/>
              </a:spcBef>
            </a:pPr>
            <a:r>
              <a:rPr lang="en-US" sz="600" b="1" dirty="0">
                <a:solidFill>
                  <a:srgbClr val="231F20"/>
                </a:solidFill>
                <a:latin typeface="Lato"/>
                <a:cs typeface="Lato"/>
              </a:rPr>
              <a:t>Source: xxx</a:t>
            </a:r>
            <a:endParaRPr sz="600" dirty="0">
              <a:latin typeface="Lato"/>
              <a:cs typeface="Lato"/>
            </a:endParaRPr>
          </a:p>
        </p:txBody>
      </p:sp>
      <p:pic>
        <p:nvPicPr>
          <p:cNvPr id="7" name="Google Shape;321;p13" descr="Checkbox Checked outline">
            <a:extLst>
              <a:ext uri="{FF2B5EF4-FFF2-40B4-BE49-F238E27FC236}">
                <a16:creationId xmlns:a16="http://schemas.microsoft.com/office/drawing/2014/main" id="{8F9B117B-6A3A-0FF4-67B9-8A7714AE8EF4}"/>
              </a:ext>
            </a:extLst>
          </p:cNvPr>
          <p:cNvPicPr preferRelativeResize="0"/>
          <p:nvPr/>
        </p:nvPicPr>
        <p:blipFill rotWithShape="1">
          <a:blip r:embed="rId2">
            <a:alphaModFix/>
          </a:blip>
          <a:srcRect/>
          <a:stretch/>
        </p:blipFill>
        <p:spPr>
          <a:xfrm>
            <a:off x="76200" y="1196089"/>
            <a:ext cx="4372553" cy="4446771"/>
          </a:xfrm>
          <a:prstGeom prst="rect">
            <a:avLst/>
          </a:prstGeom>
          <a:noFill/>
          <a:ln>
            <a:noFill/>
          </a:ln>
        </p:spPr>
      </p:pic>
    </p:spTree>
    <p:extLst>
      <p:ext uri="{BB962C8B-B14F-4D97-AF65-F5344CB8AC3E}">
        <p14:creationId xmlns:p14="http://schemas.microsoft.com/office/powerpoint/2010/main" val="15004709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457200"/>
            <a:ext cx="5297805" cy="6400800"/>
          </a:xfrm>
          <a:custGeom>
            <a:avLst/>
            <a:gdLst/>
            <a:ahLst/>
            <a:cxnLst/>
            <a:rect l="l" t="t" r="r" b="b"/>
            <a:pathLst>
              <a:path w="5297805" h="6400800">
                <a:moveTo>
                  <a:pt x="4954353" y="0"/>
                </a:moveTo>
                <a:lnTo>
                  <a:pt x="0" y="0"/>
                </a:lnTo>
                <a:lnTo>
                  <a:pt x="0" y="6400800"/>
                </a:lnTo>
                <a:lnTo>
                  <a:pt x="4954353" y="6400800"/>
                </a:lnTo>
                <a:lnTo>
                  <a:pt x="5000884" y="6397669"/>
                </a:lnTo>
                <a:lnTo>
                  <a:pt x="5045511" y="6388551"/>
                </a:lnTo>
                <a:lnTo>
                  <a:pt x="5087827" y="6373853"/>
                </a:lnTo>
                <a:lnTo>
                  <a:pt x="5127423" y="6353984"/>
                </a:lnTo>
                <a:lnTo>
                  <a:pt x="5163891" y="6329353"/>
                </a:lnTo>
                <a:lnTo>
                  <a:pt x="5196822" y="6300368"/>
                </a:lnTo>
                <a:lnTo>
                  <a:pt x="5225807" y="6267437"/>
                </a:lnTo>
                <a:lnTo>
                  <a:pt x="5250438" y="6230969"/>
                </a:lnTo>
                <a:lnTo>
                  <a:pt x="5270307" y="6191373"/>
                </a:lnTo>
                <a:lnTo>
                  <a:pt x="5285005" y="6149057"/>
                </a:lnTo>
                <a:lnTo>
                  <a:pt x="5294123" y="6104430"/>
                </a:lnTo>
                <a:lnTo>
                  <a:pt x="5297253" y="6057900"/>
                </a:lnTo>
                <a:lnTo>
                  <a:pt x="5297253" y="342900"/>
                </a:lnTo>
                <a:lnTo>
                  <a:pt x="5294123" y="296369"/>
                </a:lnTo>
                <a:lnTo>
                  <a:pt x="5285005" y="251742"/>
                </a:lnTo>
                <a:lnTo>
                  <a:pt x="5270307" y="209426"/>
                </a:lnTo>
                <a:lnTo>
                  <a:pt x="5250438" y="169830"/>
                </a:lnTo>
                <a:lnTo>
                  <a:pt x="5225807" y="133362"/>
                </a:lnTo>
                <a:lnTo>
                  <a:pt x="5196822" y="100431"/>
                </a:lnTo>
                <a:lnTo>
                  <a:pt x="5163891" y="71446"/>
                </a:lnTo>
                <a:lnTo>
                  <a:pt x="5127423" y="46815"/>
                </a:lnTo>
                <a:lnTo>
                  <a:pt x="5087827" y="26946"/>
                </a:lnTo>
                <a:lnTo>
                  <a:pt x="5045511" y="12248"/>
                </a:lnTo>
                <a:lnTo>
                  <a:pt x="5000884" y="3130"/>
                </a:lnTo>
                <a:lnTo>
                  <a:pt x="4954353" y="0"/>
                </a:lnTo>
                <a:close/>
              </a:path>
            </a:pathLst>
          </a:custGeom>
          <a:solidFill>
            <a:srgbClr val="E6E7E8"/>
          </a:solidFill>
        </p:spPr>
        <p:txBody>
          <a:bodyPr wrap="square" lIns="0" tIns="0" rIns="0" bIns="0" rtlCol="0"/>
          <a:lstStyle/>
          <a:p>
            <a:endParaRPr/>
          </a:p>
        </p:txBody>
      </p:sp>
      <p:sp>
        <p:nvSpPr>
          <p:cNvPr id="3" name="object 3"/>
          <p:cNvSpPr txBox="1">
            <a:spLocks noGrp="1"/>
          </p:cNvSpPr>
          <p:nvPr>
            <p:ph type="title"/>
          </p:nvPr>
        </p:nvSpPr>
        <p:spPr>
          <a:xfrm>
            <a:off x="6400800" y="442094"/>
            <a:ext cx="5956300" cy="565539"/>
          </a:xfrm>
          <a:prstGeom prst="rect">
            <a:avLst/>
          </a:prstGeom>
        </p:spPr>
        <p:txBody>
          <a:bodyPr vert="horz" wrap="square" lIns="0" tIns="11430" rIns="0" bIns="0" rtlCol="0">
            <a:spAutoFit/>
          </a:bodyPr>
          <a:lstStyle/>
          <a:p>
            <a:pPr marL="12700">
              <a:lnSpc>
                <a:spcPct val="100000"/>
              </a:lnSpc>
              <a:spcBef>
                <a:spcPts val="90"/>
              </a:spcBef>
            </a:pPr>
            <a:r>
              <a:rPr sz="3600" spc="95" dirty="0"/>
              <a:t>Agenda</a:t>
            </a:r>
            <a:endParaRPr sz="3600" dirty="0"/>
          </a:p>
        </p:txBody>
      </p:sp>
      <p:sp>
        <p:nvSpPr>
          <p:cNvPr id="4" name="object 4"/>
          <p:cNvSpPr txBox="1"/>
          <p:nvPr/>
        </p:nvSpPr>
        <p:spPr>
          <a:xfrm>
            <a:off x="6248401" y="1519224"/>
            <a:ext cx="762000" cy="4140749"/>
          </a:xfrm>
          <a:prstGeom prst="rect">
            <a:avLst/>
          </a:prstGeom>
        </p:spPr>
        <p:txBody>
          <a:bodyPr vert="horz" wrap="square" lIns="0" tIns="96520" rIns="0" bIns="0" rtlCol="0" anchor="t">
            <a:spAutoFit/>
          </a:bodyPr>
          <a:lstStyle/>
          <a:p>
            <a:pPr marL="478155" marR="267335" indent="-466090">
              <a:lnSpc>
                <a:spcPct val="87400"/>
              </a:lnSpc>
              <a:spcBef>
                <a:spcPts val="760"/>
              </a:spcBef>
              <a:buFont typeface="Lato Black"/>
              <a:buAutoNum type="arabicPlain"/>
              <a:tabLst>
                <a:tab pos="781685" algn="l"/>
              </a:tabLst>
            </a:pPr>
            <a:r>
              <a:rPr lang="en-US" sz="6450" baseline="3875" dirty="0">
                <a:solidFill>
                  <a:srgbClr val="EF3824"/>
                </a:solidFill>
                <a:latin typeface="Lato Thin"/>
                <a:cs typeface="Lato Thin"/>
              </a:rPr>
              <a:t>|</a:t>
            </a:r>
            <a:r>
              <a:rPr lang="en-US" sz="2800" spc="165" baseline="3875" dirty="0">
                <a:solidFill>
                  <a:srgbClr val="EF3824"/>
                </a:solidFill>
                <a:latin typeface="Lato Thin"/>
                <a:cs typeface="Lato Thin"/>
              </a:rPr>
              <a:t> </a:t>
            </a:r>
            <a:endParaRPr sz="2000" dirty="0">
              <a:latin typeface="Lato"/>
              <a:cs typeface="Lato"/>
            </a:endParaRPr>
          </a:p>
          <a:p>
            <a:pPr marL="478790" indent="-466090">
              <a:lnSpc>
                <a:spcPct val="100000"/>
              </a:lnSpc>
              <a:spcBef>
                <a:spcPts val="1580"/>
              </a:spcBef>
              <a:buFont typeface="Lato Black"/>
              <a:buAutoNum type="arabicPlain"/>
              <a:tabLst>
                <a:tab pos="478790" algn="l"/>
              </a:tabLst>
            </a:pPr>
            <a:r>
              <a:rPr sz="6450" baseline="3875" dirty="0">
                <a:solidFill>
                  <a:srgbClr val="EF3824"/>
                </a:solidFill>
                <a:latin typeface="Lato Thin"/>
                <a:cs typeface="Lato Thin"/>
              </a:rPr>
              <a:t>|</a:t>
            </a:r>
            <a:r>
              <a:rPr sz="6450" spc="270" baseline="3875" dirty="0">
                <a:solidFill>
                  <a:srgbClr val="EF3824"/>
                </a:solidFill>
                <a:latin typeface="Lato Thin"/>
                <a:cs typeface="Lato Thin"/>
              </a:rPr>
              <a:t> </a:t>
            </a:r>
            <a:r>
              <a:rPr lang="en-US" sz="2000" dirty="0">
                <a:solidFill>
                  <a:srgbClr val="231F20"/>
                </a:solidFill>
                <a:latin typeface="Lato"/>
                <a:cs typeface="Lato"/>
              </a:rPr>
              <a:t> </a:t>
            </a:r>
            <a:endParaRPr sz="2000" dirty="0">
              <a:latin typeface="Lato"/>
              <a:cs typeface="Lato"/>
            </a:endParaRPr>
          </a:p>
          <a:p>
            <a:pPr marL="478790" indent="-466090">
              <a:lnSpc>
                <a:spcPct val="100000"/>
              </a:lnSpc>
              <a:spcBef>
                <a:spcPts val="1585"/>
              </a:spcBef>
              <a:buFont typeface="Lato Black"/>
              <a:buAutoNum type="arabicPlain"/>
              <a:tabLst>
                <a:tab pos="478790" algn="l"/>
              </a:tabLst>
            </a:pPr>
            <a:r>
              <a:rPr sz="6450" baseline="3875" dirty="0">
                <a:solidFill>
                  <a:srgbClr val="EF3824"/>
                </a:solidFill>
                <a:latin typeface="Lato Thin"/>
                <a:cs typeface="Lato Thin"/>
              </a:rPr>
              <a:t>|</a:t>
            </a:r>
            <a:endParaRPr lang="en-US" sz="6450" spc="262" baseline="3875" dirty="0">
              <a:solidFill>
                <a:srgbClr val="EF3824"/>
              </a:solidFill>
              <a:latin typeface="Lato Thin"/>
              <a:cs typeface="Lato Thin"/>
            </a:endParaRPr>
          </a:p>
          <a:p>
            <a:pPr marL="478790" indent="-466090">
              <a:lnSpc>
                <a:spcPct val="100000"/>
              </a:lnSpc>
              <a:spcBef>
                <a:spcPts val="1585"/>
              </a:spcBef>
              <a:buFont typeface="Lato Black"/>
              <a:buAutoNum type="arabicPlain"/>
              <a:tabLst>
                <a:tab pos="478790" algn="l"/>
              </a:tabLst>
            </a:pPr>
            <a:r>
              <a:rPr lang="en-US" sz="6450" spc="262" baseline="3875" dirty="0">
                <a:solidFill>
                  <a:srgbClr val="EF3824"/>
                </a:solidFill>
                <a:latin typeface="Lato Thin"/>
                <a:cs typeface="Lato Thin"/>
              </a:rPr>
              <a:t>|</a:t>
            </a:r>
          </a:p>
          <a:p>
            <a:pPr marL="478790" indent="-466090">
              <a:lnSpc>
                <a:spcPct val="100000"/>
              </a:lnSpc>
              <a:spcBef>
                <a:spcPts val="1585"/>
              </a:spcBef>
              <a:buFont typeface="Lato Black"/>
              <a:buAutoNum type="arabicPlain"/>
              <a:tabLst>
                <a:tab pos="478790" algn="l"/>
              </a:tabLst>
            </a:pPr>
            <a:r>
              <a:rPr lang="en-US" sz="6450" spc="262" baseline="3875" dirty="0">
                <a:solidFill>
                  <a:srgbClr val="EF3824"/>
                </a:solidFill>
                <a:latin typeface="Lato Thin"/>
                <a:cs typeface="Lato Thin"/>
              </a:rPr>
              <a:t>|</a:t>
            </a:r>
          </a:p>
        </p:txBody>
      </p:sp>
      <p:sp>
        <p:nvSpPr>
          <p:cNvPr id="9" name="TextBox 8">
            <a:extLst>
              <a:ext uri="{FF2B5EF4-FFF2-40B4-BE49-F238E27FC236}">
                <a16:creationId xmlns:a16="http://schemas.microsoft.com/office/drawing/2014/main" id="{B0B81F7B-0A01-4E1C-2725-20D61DE67881}"/>
              </a:ext>
            </a:extLst>
          </p:cNvPr>
          <p:cNvSpPr txBox="1"/>
          <p:nvPr/>
        </p:nvSpPr>
        <p:spPr>
          <a:xfrm>
            <a:off x="6858000" y="1519224"/>
            <a:ext cx="4953000" cy="678908"/>
          </a:xfrm>
          <a:prstGeom prst="rect">
            <a:avLst/>
          </a:prstGeom>
          <a:noFill/>
        </p:spPr>
        <p:txBody>
          <a:bodyPr wrap="square" anchor="ctr">
            <a:noAutofit/>
          </a:bodyPr>
          <a:lstStyle/>
          <a:p>
            <a:r>
              <a:rPr lang="en-US" sz="2000" spc="-10" dirty="0">
                <a:solidFill>
                  <a:schemeClr val="tx1"/>
                </a:solidFill>
                <a:latin typeface="Lato"/>
                <a:cs typeface="Lato"/>
              </a:rPr>
              <a:t>How do mixed-age teams drive organizational performance?</a:t>
            </a:r>
            <a:endParaRPr lang="en-US" sz="2000" dirty="0">
              <a:solidFill>
                <a:schemeClr val="tx1"/>
              </a:solidFill>
            </a:endParaRPr>
          </a:p>
        </p:txBody>
      </p:sp>
      <p:sp>
        <p:nvSpPr>
          <p:cNvPr id="10" name="TextBox 9">
            <a:extLst>
              <a:ext uri="{FF2B5EF4-FFF2-40B4-BE49-F238E27FC236}">
                <a16:creationId xmlns:a16="http://schemas.microsoft.com/office/drawing/2014/main" id="{76CCBB46-BAFE-5384-BA45-42479FAC2A6B}"/>
              </a:ext>
            </a:extLst>
          </p:cNvPr>
          <p:cNvSpPr txBox="1"/>
          <p:nvPr/>
        </p:nvSpPr>
        <p:spPr>
          <a:xfrm>
            <a:off x="6835815" y="2370269"/>
            <a:ext cx="4953000" cy="678908"/>
          </a:xfrm>
          <a:prstGeom prst="rect">
            <a:avLst/>
          </a:prstGeom>
          <a:noFill/>
        </p:spPr>
        <p:txBody>
          <a:bodyPr wrap="square" anchor="ctr">
            <a:noAutofit/>
          </a:bodyPr>
          <a:lstStyle/>
          <a:p>
            <a:r>
              <a:rPr lang="en-US" sz="2000" spc="-10" dirty="0">
                <a:solidFill>
                  <a:srgbClr val="231F20"/>
                </a:solidFill>
                <a:latin typeface="Lato"/>
                <a:cs typeface="Lato"/>
              </a:rPr>
              <a:t>Why is the manager role key to creating an age-inclusive workforce?</a:t>
            </a:r>
            <a:endParaRPr lang="en-US" sz="2000" dirty="0"/>
          </a:p>
        </p:txBody>
      </p:sp>
      <p:sp>
        <p:nvSpPr>
          <p:cNvPr id="11" name="TextBox 10">
            <a:extLst>
              <a:ext uri="{FF2B5EF4-FFF2-40B4-BE49-F238E27FC236}">
                <a16:creationId xmlns:a16="http://schemas.microsoft.com/office/drawing/2014/main" id="{0FDCB7DB-CA83-6420-59FA-21BD020AC4DD}"/>
              </a:ext>
            </a:extLst>
          </p:cNvPr>
          <p:cNvSpPr txBox="1"/>
          <p:nvPr/>
        </p:nvSpPr>
        <p:spPr>
          <a:xfrm>
            <a:off x="6894171" y="3190777"/>
            <a:ext cx="4953000" cy="678908"/>
          </a:xfrm>
          <a:prstGeom prst="rect">
            <a:avLst/>
          </a:prstGeom>
          <a:noFill/>
        </p:spPr>
        <p:txBody>
          <a:bodyPr wrap="square" anchor="ctr">
            <a:noAutofit/>
          </a:bodyPr>
          <a:lstStyle/>
          <a:p>
            <a:r>
              <a:rPr lang="en-US" sz="2000" spc="-10" dirty="0">
                <a:solidFill>
                  <a:schemeClr val="tx1"/>
                </a:solidFill>
                <a:latin typeface="Lato"/>
                <a:cs typeface="Lato"/>
              </a:rPr>
              <a:t>Gut check</a:t>
            </a:r>
            <a:endParaRPr lang="en-US" sz="2000" dirty="0">
              <a:solidFill>
                <a:schemeClr val="tx1"/>
              </a:solidFill>
            </a:endParaRPr>
          </a:p>
        </p:txBody>
      </p:sp>
      <p:sp>
        <p:nvSpPr>
          <p:cNvPr id="12" name="TextBox 11">
            <a:extLst>
              <a:ext uri="{FF2B5EF4-FFF2-40B4-BE49-F238E27FC236}">
                <a16:creationId xmlns:a16="http://schemas.microsoft.com/office/drawing/2014/main" id="{57A485FF-FE04-1F0F-BD62-6C93C7496A9A}"/>
              </a:ext>
            </a:extLst>
          </p:cNvPr>
          <p:cNvSpPr txBox="1"/>
          <p:nvPr/>
        </p:nvSpPr>
        <p:spPr>
          <a:xfrm>
            <a:off x="6892241" y="4085921"/>
            <a:ext cx="4953000" cy="678908"/>
          </a:xfrm>
          <a:prstGeom prst="rect">
            <a:avLst/>
          </a:prstGeom>
          <a:noFill/>
        </p:spPr>
        <p:txBody>
          <a:bodyPr wrap="square" anchor="ctr">
            <a:noAutofit/>
          </a:bodyPr>
          <a:lstStyle/>
          <a:p>
            <a:r>
              <a:rPr lang="en-US" sz="2000" spc="-10" dirty="0">
                <a:solidFill>
                  <a:srgbClr val="EF3824"/>
                </a:solidFill>
                <a:latin typeface="Lato"/>
                <a:cs typeface="Lato"/>
              </a:rPr>
              <a:t>What can I do as a manager?</a:t>
            </a:r>
            <a:endParaRPr lang="en-US" sz="2000" dirty="0">
              <a:solidFill>
                <a:srgbClr val="EF3824"/>
              </a:solidFill>
            </a:endParaRPr>
          </a:p>
        </p:txBody>
      </p:sp>
      <p:sp>
        <p:nvSpPr>
          <p:cNvPr id="13" name="TextBox 12">
            <a:extLst>
              <a:ext uri="{FF2B5EF4-FFF2-40B4-BE49-F238E27FC236}">
                <a16:creationId xmlns:a16="http://schemas.microsoft.com/office/drawing/2014/main" id="{520BCE27-FF6C-5EA1-5298-85E08BD6AD91}"/>
              </a:ext>
            </a:extLst>
          </p:cNvPr>
          <p:cNvSpPr txBox="1"/>
          <p:nvPr/>
        </p:nvSpPr>
        <p:spPr>
          <a:xfrm>
            <a:off x="6934200" y="4936966"/>
            <a:ext cx="4953000" cy="678908"/>
          </a:xfrm>
          <a:prstGeom prst="rect">
            <a:avLst/>
          </a:prstGeom>
          <a:noFill/>
        </p:spPr>
        <p:txBody>
          <a:bodyPr wrap="square" anchor="ctr">
            <a:noAutofit/>
          </a:bodyPr>
          <a:lstStyle/>
          <a:p>
            <a:r>
              <a:rPr lang="en-US" sz="2000" spc="-10" dirty="0">
                <a:solidFill>
                  <a:srgbClr val="231F20"/>
                </a:solidFill>
                <a:latin typeface="Lato"/>
                <a:cs typeface="Lato"/>
              </a:rPr>
              <a:t>Q&amp;A and resources to use and share</a:t>
            </a:r>
            <a:endParaRPr lang="en-US" sz="2000" dirty="0"/>
          </a:p>
        </p:txBody>
      </p:sp>
      <p:sp>
        <p:nvSpPr>
          <p:cNvPr id="14" name="object 6">
            <a:extLst>
              <a:ext uri="{FF2B5EF4-FFF2-40B4-BE49-F238E27FC236}">
                <a16:creationId xmlns:a16="http://schemas.microsoft.com/office/drawing/2014/main" id="{E4A7982C-154A-F151-8895-F9F4107318BE}"/>
              </a:ext>
            </a:extLst>
          </p:cNvPr>
          <p:cNvSpPr txBox="1"/>
          <p:nvPr/>
        </p:nvSpPr>
        <p:spPr>
          <a:xfrm>
            <a:off x="381000" y="6950572"/>
            <a:ext cx="12039600" cy="105157"/>
          </a:xfrm>
          <a:prstGeom prst="rect">
            <a:avLst/>
          </a:prstGeom>
        </p:spPr>
        <p:txBody>
          <a:bodyPr vert="horz" wrap="square" lIns="0" tIns="12700" rIns="0" bIns="0" rtlCol="0">
            <a:spAutoFit/>
          </a:bodyPr>
          <a:lstStyle/>
          <a:p>
            <a:pPr marL="12700">
              <a:spcBef>
                <a:spcPts val="100"/>
              </a:spcBef>
            </a:pPr>
            <a:r>
              <a:rPr lang="en-US" sz="600" b="1" dirty="0">
                <a:solidFill>
                  <a:srgbClr val="231F20"/>
                </a:solidFill>
                <a:latin typeface="Lato"/>
                <a:cs typeface="Lato"/>
              </a:rPr>
              <a:t>Courtesy Getty Images</a:t>
            </a:r>
          </a:p>
        </p:txBody>
      </p:sp>
      <p:pic>
        <p:nvPicPr>
          <p:cNvPr id="15" name="object 5">
            <a:extLst>
              <a:ext uri="{FF2B5EF4-FFF2-40B4-BE49-F238E27FC236}">
                <a16:creationId xmlns:a16="http://schemas.microsoft.com/office/drawing/2014/main" id="{675DDDBB-7876-E96D-8502-A16B4D01A482}"/>
              </a:ext>
            </a:extLst>
          </p:cNvPr>
          <p:cNvPicPr/>
          <p:nvPr/>
        </p:nvPicPr>
        <p:blipFill>
          <a:blip r:embed="rId2">
            <a:extLst>
              <a:ext uri="{28A0092B-C50C-407E-A947-70E740481C1C}">
                <a14:useLocalDpi xmlns:a14="http://schemas.microsoft.com/office/drawing/2010/main" val="0"/>
              </a:ext>
            </a:extLst>
          </a:blip>
          <a:srcRect l="32053" r="-1"/>
          <a:stretch/>
        </p:blipFill>
        <p:spPr>
          <a:xfrm>
            <a:off x="0" y="1519224"/>
            <a:ext cx="5297805" cy="4514085"/>
          </a:xfrm>
          <a:prstGeom prst="rect">
            <a:avLst/>
          </a:prstGeom>
        </p:spPr>
      </p:pic>
    </p:spTree>
    <p:extLst>
      <p:ext uri="{BB962C8B-B14F-4D97-AF65-F5344CB8AC3E}">
        <p14:creationId xmlns:p14="http://schemas.microsoft.com/office/powerpoint/2010/main" val="19044359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3987165" cy="4444365"/>
          </a:xfrm>
          <a:custGeom>
            <a:avLst/>
            <a:gdLst/>
            <a:ahLst/>
            <a:cxnLst/>
            <a:rect l="l" t="t" r="r" b="b"/>
            <a:pathLst>
              <a:path w="3987165" h="4444365">
                <a:moveTo>
                  <a:pt x="3986784" y="0"/>
                </a:moveTo>
                <a:lnTo>
                  <a:pt x="0" y="0"/>
                </a:lnTo>
                <a:lnTo>
                  <a:pt x="0" y="4443984"/>
                </a:lnTo>
                <a:lnTo>
                  <a:pt x="3586734" y="4443984"/>
                </a:lnTo>
                <a:lnTo>
                  <a:pt x="3633388" y="4441292"/>
                </a:lnTo>
                <a:lnTo>
                  <a:pt x="3678461" y="4433418"/>
                </a:lnTo>
                <a:lnTo>
                  <a:pt x="3721654" y="4420661"/>
                </a:lnTo>
                <a:lnTo>
                  <a:pt x="3762666" y="4403322"/>
                </a:lnTo>
                <a:lnTo>
                  <a:pt x="3801196" y="4381701"/>
                </a:lnTo>
                <a:lnTo>
                  <a:pt x="3836945" y="4356097"/>
                </a:lnTo>
                <a:lnTo>
                  <a:pt x="3869612" y="4326812"/>
                </a:lnTo>
                <a:lnTo>
                  <a:pt x="3898897" y="4294145"/>
                </a:lnTo>
                <a:lnTo>
                  <a:pt x="3924501" y="4258396"/>
                </a:lnTo>
                <a:lnTo>
                  <a:pt x="3946122" y="4219866"/>
                </a:lnTo>
                <a:lnTo>
                  <a:pt x="3963461" y="4178854"/>
                </a:lnTo>
                <a:lnTo>
                  <a:pt x="3976218" y="4135661"/>
                </a:lnTo>
                <a:lnTo>
                  <a:pt x="3984092" y="4090588"/>
                </a:lnTo>
                <a:lnTo>
                  <a:pt x="3986784" y="4043934"/>
                </a:lnTo>
                <a:lnTo>
                  <a:pt x="3986784" y="0"/>
                </a:lnTo>
                <a:close/>
              </a:path>
            </a:pathLst>
          </a:custGeom>
          <a:solidFill>
            <a:srgbClr val="E6E7E8"/>
          </a:solidFill>
        </p:spPr>
        <p:txBody>
          <a:bodyPr wrap="square" lIns="0" tIns="0" rIns="0" bIns="0" rtlCol="0"/>
          <a:lstStyle/>
          <a:p>
            <a:endParaRPr/>
          </a:p>
        </p:txBody>
      </p:sp>
      <p:sp>
        <p:nvSpPr>
          <p:cNvPr id="3" name="object 3"/>
          <p:cNvSpPr txBox="1"/>
          <p:nvPr/>
        </p:nvSpPr>
        <p:spPr>
          <a:xfrm>
            <a:off x="4266691" y="611072"/>
            <a:ext cx="7857490" cy="2782813"/>
          </a:xfrm>
          <a:prstGeom prst="rect">
            <a:avLst/>
          </a:prstGeom>
        </p:spPr>
        <p:txBody>
          <a:bodyPr vert="horz" wrap="square" lIns="0" tIns="12700" rIns="0" bIns="0" rtlCol="0">
            <a:spAutoFit/>
          </a:bodyPr>
          <a:lstStyle/>
          <a:p>
            <a:pPr marL="342900" indent="-342900">
              <a:buFont typeface="Arial" panose="020B0604020202020204" pitchFamily="34" charset="0"/>
              <a:buChar char="•"/>
            </a:pPr>
            <a:r>
              <a:rPr lang="en-US" sz="2000" dirty="0">
                <a:latin typeface="Lato" panose="020F0502020204030203" pitchFamily="34" charset="0"/>
                <a:ea typeface="Lato" panose="020F0502020204030203" pitchFamily="34" charset="0"/>
                <a:cs typeface="Lato" panose="020F0502020204030203" pitchFamily="34" charset="0"/>
              </a:rPr>
              <a:t>Today we’ll play with a handful of these: #1, 5 and 7 </a:t>
            </a:r>
          </a:p>
          <a:p>
            <a:pPr marL="342900" indent="-342900">
              <a:buFont typeface="Arial" panose="020B0604020202020204" pitchFamily="34" charset="0"/>
              <a:buChar char="•"/>
            </a:pPr>
            <a:endParaRPr lang="en-US" sz="2000" dirty="0">
              <a:latin typeface="Lato" panose="020F0502020204030203" pitchFamily="34" charset="0"/>
              <a:ea typeface="Lato" panose="020F0502020204030203" pitchFamily="34" charset="0"/>
              <a:cs typeface="Lato" panose="020F0502020204030203" pitchFamily="34" charset="0"/>
            </a:endParaRPr>
          </a:p>
          <a:p>
            <a:pPr marL="342900" indent="-342900">
              <a:buFont typeface="Arial" panose="020B0604020202020204" pitchFamily="34" charset="0"/>
              <a:buChar char="•"/>
            </a:pPr>
            <a:r>
              <a:rPr lang="en-US" sz="2000" dirty="0">
                <a:latin typeface="Lato" panose="020F0502020204030203" pitchFamily="34" charset="0"/>
                <a:ea typeface="Lato" panose="020F0502020204030203" pitchFamily="34" charset="0"/>
                <a:cs typeface="Lato" panose="020F0502020204030203" pitchFamily="34" charset="0"/>
              </a:rPr>
              <a:t>The activities are designed to be especially useful when you use them in the order listed, so you are continually building your own skills and your team’s skills. </a:t>
            </a:r>
          </a:p>
          <a:p>
            <a:pPr marL="342900" indent="-342900">
              <a:buFont typeface="Arial" panose="020B0604020202020204" pitchFamily="34" charset="0"/>
              <a:buChar char="•"/>
            </a:pPr>
            <a:endParaRPr lang="en-US" sz="2000" dirty="0">
              <a:latin typeface="Lato" panose="020F0502020204030203" pitchFamily="34" charset="0"/>
              <a:ea typeface="Lato" panose="020F0502020204030203" pitchFamily="34" charset="0"/>
              <a:cs typeface="Lato" panose="020F0502020204030203" pitchFamily="34" charset="0"/>
            </a:endParaRPr>
          </a:p>
          <a:p>
            <a:pPr marL="342900" indent="-342900">
              <a:buFont typeface="Arial" panose="020B0604020202020204" pitchFamily="34" charset="0"/>
              <a:buChar char="•"/>
            </a:pPr>
            <a:r>
              <a:rPr lang="en-US" sz="2000" dirty="0">
                <a:latin typeface="Lato" panose="020F0502020204030203" pitchFamily="34" charset="0"/>
                <a:ea typeface="Lato" panose="020F0502020204030203" pitchFamily="34" charset="0"/>
                <a:cs typeface="Lato" panose="020F0502020204030203" pitchFamily="34" charset="0"/>
              </a:rPr>
              <a:t>Each one can be done </a:t>
            </a:r>
            <a:r>
              <a:rPr lang="en-US" sz="2000" dirty="0">
                <a:solidFill>
                  <a:schemeClr val="tx1"/>
                </a:solidFill>
                <a:latin typeface="Lato" panose="020F0502020204030203" pitchFamily="34" charset="0"/>
                <a:ea typeface="Lato" panose="020F0502020204030203" pitchFamily="34" charset="0"/>
                <a:cs typeface="Lato" panose="020F0502020204030203" pitchFamily="34" charset="0"/>
              </a:rPr>
              <a:t>in about 15-30 minutes.</a:t>
            </a:r>
          </a:p>
          <a:p>
            <a:pPr marL="342900" indent="-342900">
              <a:buFont typeface="Arial" panose="020B0604020202020204" pitchFamily="34" charset="0"/>
              <a:buChar char="•"/>
            </a:pPr>
            <a:endParaRPr lang="en-US" sz="2000" dirty="0">
              <a:latin typeface="Lato" panose="020F0502020204030203" pitchFamily="34" charset="0"/>
              <a:ea typeface="Lato" panose="020F0502020204030203" pitchFamily="34" charset="0"/>
              <a:cs typeface="Lato" panose="020F0502020204030203" pitchFamily="34" charset="0"/>
            </a:endParaRPr>
          </a:p>
          <a:p>
            <a:endParaRPr lang="en-US" sz="2000" dirty="0">
              <a:latin typeface="Lato" panose="020F0502020204030203" pitchFamily="34" charset="0"/>
              <a:ea typeface="Lato" panose="020F0502020204030203" pitchFamily="34" charset="0"/>
              <a:cs typeface="Lato" panose="020F0502020204030203" pitchFamily="34" charset="0"/>
            </a:endParaRPr>
          </a:p>
        </p:txBody>
      </p:sp>
      <p:sp>
        <p:nvSpPr>
          <p:cNvPr id="7" name="object 7"/>
          <p:cNvSpPr txBox="1">
            <a:spLocks noGrp="1"/>
          </p:cNvSpPr>
          <p:nvPr>
            <p:ph type="title"/>
          </p:nvPr>
        </p:nvSpPr>
        <p:spPr>
          <a:xfrm>
            <a:off x="444500" y="518410"/>
            <a:ext cx="3257550" cy="3114571"/>
          </a:xfrm>
          <a:prstGeom prst="rect">
            <a:avLst/>
          </a:prstGeom>
        </p:spPr>
        <p:txBody>
          <a:bodyPr vert="horz" wrap="square" lIns="0" tIns="12700" rIns="0" bIns="0" rtlCol="0">
            <a:spAutoFit/>
          </a:bodyPr>
          <a:lstStyle/>
          <a:p>
            <a:pPr marL="12700">
              <a:lnSpc>
                <a:spcPts val="4890"/>
              </a:lnSpc>
              <a:spcBef>
                <a:spcPts val="100"/>
              </a:spcBef>
            </a:pPr>
            <a:r>
              <a:rPr lang="en-US" sz="3600" spc="80" dirty="0"/>
              <a:t>Practice activities from the </a:t>
            </a:r>
            <a:r>
              <a:rPr lang="en-US" sz="3600" i="1" spc="80" dirty="0"/>
              <a:t>Leading Mixed-Age Teams Toolkit</a:t>
            </a:r>
            <a:endParaRPr sz="3600" dirty="0"/>
          </a:p>
        </p:txBody>
      </p:sp>
      <p:sp>
        <p:nvSpPr>
          <p:cNvPr id="9" name="object 6">
            <a:extLst>
              <a:ext uri="{FF2B5EF4-FFF2-40B4-BE49-F238E27FC236}">
                <a16:creationId xmlns:a16="http://schemas.microsoft.com/office/drawing/2014/main" id="{7335C91E-97A8-0FD2-93CE-21AD1691D842}"/>
              </a:ext>
            </a:extLst>
          </p:cNvPr>
          <p:cNvSpPr txBox="1"/>
          <p:nvPr/>
        </p:nvSpPr>
        <p:spPr>
          <a:xfrm>
            <a:off x="381000" y="6950572"/>
            <a:ext cx="12039600" cy="210314"/>
          </a:xfrm>
          <a:prstGeom prst="rect">
            <a:avLst/>
          </a:prstGeom>
        </p:spPr>
        <p:txBody>
          <a:bodyPr vert="horz" wrap="square" lIns="0" tIns="12700" rIns="0" bIns="0" rtlCol="0">
            <a:spAutoFit/>
          </a:bodyPr>
          <a:lstStyle/>
          <a:p>
            <a:pPr marL="12700">
              <a:spcBef>
                <a:spcPts val="100"/>
              </a:spcBef>
            </a:pPr>
            <a:r>
              <a:rPr lang="en-US" sz="600" b="1" dirty="0">
                <a:solidFill>
                  <a:srgbClr val="231F20"/>
                </a:solidFill>
                <a:latin typeface="Lato"/>
                <a:cs typeface="Lato"/>
              </a:rPr>
              <a:t>Courtesy Getty Images</a:t>
            </a:r>
          </a:p>
          <a:p>
            <a:pPr marL="12700">
              <a:spcBef>
                <a:spcPts val="100"/>
              </a:spcBef>
            </a:pPr>
            <a:r>
              <a:rPr lang="en-US" sz="600" b="1" dirty="0">
                <a:solidFill>
                  <a:srgbClr val="231F20"/>
                </a:solidFill>
                <a:latin typeface="Lato"/>
                <a:cs typeface="Lato"/>
              </a:rPr>
              <a:t>Source: </a:t>
            </a:r>
            <a:r>
              <a:rPr lang="en-US" sz="600" u="sng" spc="-10" dirty="0">
                <a:solidFill>
                  <a:schemeClr val="tx1"/>
                </a:solidFill>
                <a:latin typeface="Lato"/>
                <a:cs typeface="Lato"/>
                <a:hlinkClick r:id="rId3">
                  <a:extLst>
                    <a:ext uri="{A12FA001-AC4F-418D-AE19-62706E023703}">
                      <ahyp:hlinkClr xmlns:ahyp="http://schemas.microsoft.com/office/drawing/2018/hyperlinkcolor" val="tx"/>
                    </a:ext>
                  </a:extLst>
                </a:hlinkClick>
              </a:rPr>
              <a:t>https://employerportal.aarp.org/age-inclusive-workforce/practice-age-inclusive-management/managing-mixed-aged-teams-guide</a:t>
            </a:r>
            <a:r>
              <a:rPr lang="en-US" sz="600" u="sng" spc="-10" dirty="0">
                <a:solidFill>
                  <a:schemeClr val="tx1"/>
                </a:solidFill>
                <a:latin typeface="Lato"/>
                <a:cs typeface="Lato"/>
              </a:rPr>
              <a:t> </a:t>
            </a:r>
            <a:endParaRPr sz="600" dirty="0">
              <a:latin typeface="Lato"/>
              <a:cs typeface="Lato"/>
            </a:endParaRPr>
          </a:p>
        </p:txBody>
      </p:sp>
      <p:pic>
        <p:nvPicPr>
          <p:cNvPr id="10" name="Content Placeholder 13">
            <a:extLst>
              <a:ext uri="{FF2B5EF4-FFF2-40B4-BE49-F238E27FC236}">
                <a16:creationId xmlns:a16="http://schemas.microsoft.com/office/drawing/2014/main" id="{F2E21143-0F3E-2A0E-E38E-622B581204C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 y="4567809"/>
            <a:ext cx="3987164" cy="2078309"/>
          </a:xfrm>
          <a:prstGeom prst="rect">
            <a:avLst/>
          </a:prstGeom>
        </p:spPr>
      </p:pic>
      <p:pic>
        <p:nvPicPr>
          <p:cNvPr id="5" name="Picture 4">
            <a:extLst>
              <a:ext uri="{FF2B5EF4-FFF2-40B4-BE49-F238E27FC236}">
                <a16:creationId xmlns:a16="http://schemas.microsoft.com/office/drawing/2014/main" id="{A6E20FE2-65F9-D93A-4BFD-471728E672AC}"/>
              </a:ext>
            </a:extLst>
          </p:cNvPr>
          <p:cNvPicPr>
            <a:picLocks noChangeAspect="1"/>
          </p:cNvPicPr>
          <p:nvPr/>
        </p:nvPicPr>
        <p:blipFill>
          <a:blip r:embed="rId5"/>
          <a:stretch>
            <a:fillRect/>
          </a:stretch>
        </p:blipFill>
        <p:spPr>
          <a:xfrm>
            <a:off x="4572000" y="2939448"/>
            <a:ext cx="7696200" cy="3566295"/>
          </a:xfrm>
          <a:prstGeom prst="rect">
            <a:avLst/>
          </a:prstGeom>
        </p:spPr>
      </p:pic>
      <p:pic>
        <p:nvPicPr>
          <p:cNvPr id="4" name="Picture 3">
            <a:extLst>
              <a:ext uri="{FF2B5EF4-FFF2-40B4-BE49-F238E27FC236}">
                <a16:creationId xmlns:a16="http://schemas.microsoft.com/office/drawing/2014/main" id="{274D549B-1205-1435-C39B-15538EEAF972}"/>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1445382" y="5977167"/>
            <a:ext cx="975218" cy="971592"/>
          </a:xfrm>
          <a:prstGeom prst="rect">
            <a:avLst/>
          </a:prstGeom>
        </p:spPr>
      </p:pic>
    </p:spTree>
    <p:extLst>
      <p:ext uri="{BB962C8B-B14F-4D97-AF65-F5344CB8AC3E}">
        <p14:creationId xmlns:p14="http://schemas.microsoft.com/office/powerpoint/2010/main" val="37983795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4800600" cy="7315200"/>
          </a:xfrm>
          <a:custGeom>
            <a:avLst/>
            <a:gdLst/>
            <a:ahLst/>
            <a:cxnLst/>
            <a:rect l="l" t="t" r="r" b="b"/>
            <a:pathLst>
              <a:path w="4800600" h="7315200">
                <a:moveTo>
                  <a:pt x="4800600" y="0"/>
                </a:moveTo>
                <a:lnTo>
                  <a:pt x="0" y="0"/>
                </a:lnTo>
                <a:lnTo>
                  <a:pt x="0" y="7315200"/>
                </a:lnTo>
                <a:lnTo>
                  <a:pt x="4800600" y="7315200"/>
                </a:lnTo>
                <a:lnTo>
                  <a:pt x="4800600" y="0"/>
                </a:lnTo>
                <a:close/>
              </a:path>
            </a:pathLst>
          </a:custGeom>
          <a:solidFill>
            <a:srgbClr val="40AEAD"/>
          </a:solidFill>
        </p:spPr>
        <p:txBody>
          <a:bodyPr wrap="square" lIns="0" tIns="0" rIns="0" bIns="0" rtlCol="0"/>
          <a:lstStyle/>
          <a:p>
            <a:endParaRPr/>
          </a:p>
        </p:txBody>
      </p:sp>
      <p:sp>
        <p:nvSpPr>
          <p:cNvPr id="3" name="object 3"/>
          <p:cNvSpPr/>
          <p:nvPr/>
        </p:nvSpPr>
        <p:spPr>
          <a:xfrm>
            <a:off x="5136748" y="304799"/>
            <a:ext cx="7658100" cy="6464755"/>
          </a:xfrm>
          <a:custGeom>
            <a:avLst/>
            <a:gdLst/>
            <a:ahLst/>
            <a:cxnLst/>
            <a:rect l="l" t="t" r="r" b="b"/>
            <a:pathLst>
              <a:path w="7658100" h="2857500">
                <a:moveTo>
                  <a:pt x="7658100" y="0"/>
                </a:moveTo>
                <a:lnTo>
                  <a:pt x="628650" y="0"/>
                </a:lnTo>
                <a:lnTo>
                  <a:pt x="581733" y="1724"/>
                </a:lnTo>
                <a:lnTo>
                  <a:pt x="535752" y="6816"/>
                </a:lnTo>
                <a:lnTo>
                  <a:pt x="490830" y="15154"/>
                </a:lnTo>
                <a:lnTo>
                  <a:pt x="447088" y="26616"/>
                </a:lnTo>
                <a:lnTo>
                  <a:pt x="404646" y="41081"/>
                </a:lnTo>
                <a:lnTo>
                  <a:pt x="363627" y="58428"/>
                </a:lnTo>
                <a:lnTo>
                  <a:pt x="324152" y="78534"/>
                </a:lnTo>
                <a:lnTo>
                  <a:pt x="286344" y="101279"/>
                </a:lnTo>
                <a:lnTo>
                  <a:pt x="250322" y="126541"/>
                </a:lnTo>
                <a:lnTo>
                  <a:pt x="216209" y="154197"/>
                </a:lnTo>
                <a:lnTo>
                  <a:pt x="184127" y="184127"/>
                </a:lnTo>
                <a:lnTo>
                  <a:pt x="154197" y="216209"/>
                </a:lnTo>
                <a:lnTo>
                  <a:pt x="126541" y="250322"/>
                </a:lnTo>
                <a:lnTo>
                  <a:pt x="101279" y="286344"/>
                </a:lnTo>
                <a:lnTo>
                  <a:pt x="78534" y="324152"/>
                </a:lnTo>
                <a:lnTo>
                  <a:pt x="58428" y="363627"/>
                </a:lnTo>
                <a:lnTo>
                  <a:pt x="41081" y="404646"/>
                </a:lnTo>
                <a:lnTo>
                  <a:pt x="26616" y="447088"/>
                </a:lnTo>
                <a:lnTo>
                  <a:pt x="15154" y="490830"/>
                </a:lnTo>
                <a:lnTo>
                  <a:pt x="6816" y="535752"/>
                </a:lnTo>
                <a:lnTo>
                  <a:pt x="1724" y="581733"/>
                </a:lnTo>
                <a:lnTo>
                  <a:pt x="0" y="628650"/>
                </a:lnTo>
                <a:lnTo>
                  <a:pt x="0" y="2857500"/>
                </a:lnTo>
                <a:lnTo>
                  <a:pt x="7658100" y="2857500"/>
                </a:lnTo>
                <a:lnTo>
                  <a:pt x="7658100" y="0"/>
                </a:lnTo>
                <a:close/>
              </a:path>
            </a:pathLst>
          </a:custGeom>
          <a:solidFill>
            <a:srgbClr val="E6E7E8"/>
          </a:solidFill>
        </p:spPr>
        <p:txBody>
          <a:bodyPr wrap="square" lIns="0" tIns="0" rIns="0" bIns="0" rtlCol="0"/>
          <a:lstStyle/>
          <a:p>
            <a:endParaRPr dirty="0"/>
          </a:p>
        </p:txBody>
      </p:sp>
      <p:sp>
        <p:nvSpPr>
          <p:cNvPr id="5" name="object 5"/>
          <p:cNvSpPr txBox="1"/>
          <p:nvPr/>
        </p:nvSpPr>
        <p:spPr>
          <a:xfrm>
            <a:off x="5722852" y="1089651"/>
            <a:ext cx="3192548" cy="5552802"/>
          </a:xfrm>
          <a:prstGeom prst="rect">
            <a:avLst/>
          </a:prstGeom>
        </p:spPr>
        <p:txBody>
          <a:bodyPr vert="horz" wrap="square" lIns="0" tIns="12700" rIns="0" bIns="0" rtlCol="0">
            <a:spAutoFit/>
          </a:bodyPr>
          <a:lstStyle/>
          <a:p>
            <a:r>
              <a:rPr lang="en-US" sz="2000" dirty="0">
                <a:latin typeface="Lato" panose="020F0502020204030203" pitchFamily="34" charset="0"/>
                <a:ea typeface="Lato" panose="020F0502020204030203" pitchFamily="34" charset="0"/>
                <a:cs typeface="Lato" panose="020F0502020204030203" pitchFamily="34" charset="0"/>
              </a:rPr>
              <a:t>The first step for anyone who wants to lead a thriving mixed-age team is to proactively shift from making age-based assumptions toward an orientation instead centered on career phase and life stage. </a:t>
            </a:r>
          </a:p>
          <a:p>
            <a:endParaRPr lang="en-US" sz="2000" dirty="0">
              <a:latin typeface="Lato" panose="020F0502020204030203" pitchFamily="34" charset="0"/>
              <a:ea typeface="Lato" panose="020F0502020204030203" pitchFamily="34" charset="0"/>
              <a:cs typeface="Lato" panose="020F0502020204030203" pitchFamily="34" charset="0"/>
            </a:endParaRPr>
          </a:p>
          <a:p>
            <a:r>
              <a:rPr lang="en-US" sz="2000" dirty="0">
                <a:latin typeface="Lato" panose="020F0502020204030203" pitchFamily="34" charset="0"/>
                <a:ea typeface="Lato" panose="020F0502020204030203" pitchFamily="34" charset="0"/>
                <a:cs typeface="Lato" panose="020F0502020204030203" pitchFamily="34" charset="0"/>
              </a:rPr>
              <a:t>Managers can see huge dividends from small efforts to be aware of limiting age-based assumptions and to pay attention to the needs of employees based on their current life phase and career stage.</a:t>
            </a:r>
          </a:p>
        </p:txBody>
      </p:sp>
      <p:sp>
        <p:nvSpPr>
          <p:cNvPr id="6" name="object 6"/>
          <p:cNvSpPr txBox="1">
            <a:spLocks noGrp="1"/>
          </p:cNvSpPr>
          <p:nvPr>
            <p:ph type="title"/>
          </p:nvPr>
        </p:nvSpPr>
        <p:spPr>
          <a:xfrm>
            <a:off x="444500" y="447221"/>
            <a:ext cx="2810510" cy="566181"/>
          </a:xfrm>
          <a:prstGeom prst="rect">
            <a:avLst/>
          </a:prstGeom>
        </p:spPr>
        <p:txBody>
          <a:bodyPr vert="horz" wrap="square" lIns="0" tIns="12065" rIns="0" bIns="0" rtlCol="0">
            <a:spAutoFit/>
          </a:bodyPr>
          <a:lstStyle/>
          <a:p>
            <a:pPr marL="12700">
              <a:lnSpc>
                <a:spcPct val="100000"/>
              </a:lnSpc>
              <a:spcBef>
                <a:spcPts val="95"/>
              </a:spcBef>
            </a:pPr>
            <a:r>
              <a:rPr lang="en-US" sz="3600" spc="-30" dirty="0">
                <a:solidFill>
                  <a:srgbClr val="FFFFFF"/>
                </a:solidFill>
                <a:latin typeface="Lato Black" panose="020F0502020204030203" pitchFamily="34" charset="0"/>
                <a:ea typeface="Lato Black" panose="020F0502020204030203" pitchFamily="34" charset="0"/>
                <a:cs typeface="Lato Black" panose="020F0502020204030203" pitchFamily="34" charset="0"/>
              </a:rPr>
              <a:t>Try it now</a:t>
            </a:r>
            <a:endParaRPr sz="3600" dirty="0">
              <a:latin typeface="Lato Black" panose="020F0502020204030203" pitchFamily="34" charset="0"/>
              <a:ea typeface="Lato Black" panose="020F0502020204030203" pitchFamily="34" charset="0"/>
              <a:cs typeface="Lato Black" panose="020F0502020204030203" pitchFamily="34" charset="0"/>
            </a:endParaRPr>
          </a:p>
        </p:txBody>
      </p:sp>
      <p:sp>
        <p:nvSpPr>
          <p:cNvPr id="10" name="object 6">
            <a:extLst>
              <a:ext uri="{FF2B5EF4-FFF2-40B4-BE49-F238E27FC236}">
                <a16:creationId xmlns:a16="http://schemas.microsoft.com/office/drawing/2014/main" id="{2436A107-7A06-52E1-BE16-85A329B81416}"/>
              </a:ext>
            </a:extLst>
          </p:cNvPr>
          <p:cNvSpPr txBox="1"/>
          <p:nvPr/>
        </p:nvSpPr>
        <p:spPr>
          <a:xfrm>
            <a:off x="5181118" y="7009567"/>
            <a:ext cx="7163282" cy="210314"/>
          </a:xfrm>
          <a:prstGeom prst="rect">
            <a:avLst/>
          </a:prstGeom>
        </p:spPr>
        <p:txBody>
          <a:bodyPr vert="horz" wrap="square" lIns="0" tIns="12700" rIns="0" bIns="0" rtlCol="0">
            <a:spAutoFit/>
          </a:bodyPr>
          <a:lstStyle/>
          <a:p>
            <a:pPr marL="12700">
              <a:spcBef>
                <a:spcPts val="100"/>
              </a:spcBef>
            </a:pPr>
            <a:r>
              <a:rPr lang="en-US" sz="600" b="1" dirty="0">
                <a:solidFill>
                  <a:srgbClr val="231F20"/>
                </a:solidFill>
                <a:latin typeface="Lato"/>
                <a:cs typeface="Lato"/>
              </a:rPr>
              <a:t>Courtesy Getty Images</a:t>
            </a:r>
          </a:p>
          <a:p>
            <a:pPr marL="12700">
              <a:spcBef>
                <a:spcPts val="100"/>
              </a:spcBef>
            </a:pPr>
            <a:r>
              <a:rPr lang="en-US" sz="600" b="1" dirty="0">
                <a:solidFill>
                  <a:srgbClr val="231F20"/>
                </a:solidFill>
                <a:latin typeface="Lato"/>
                <a:cs typeface="Lato"/>
              </a:rPr>
              <a:t>Source: </a:t>
            </a:r>
            <a:r>
              <a:rPr lang="en-US" sz="600" u="sng" spc="-10" dirty="0">
                <a:solidFill>
                  <a:schemeClr val="tx1"/>
                </a:solidFill>
                <a:latin typeface="Lato"/>
                <a:cs typeface="Lato"/>
                <a:hlinkClick r:id="rId3">
                  <a:extLst>
                    <a:ext uri="{A12FA001-AC4F-418D-AE19-62706E023703}">
                      <ahyp:hlinkClr xmlns:ahyp="http://schemas.microsoft.com/office/drawing/2018/hyperlinkcolor" val="tx"/>
                    </a:ext>
                  </a:extLst>
                </a:hlinkClick>
              </a:rPr>
              <a:t>https://employerportal.aarp.org/age-inclusive-workforce/practice-age-inclusive-management/managing-mixed-aged-teams-guide</a:t>
            </a:r>
            <a:r>
              <a:rPr lang="en-US" sz="600" u="sng" spc="-10" dirty="0">
                <a:solidFill>
                  <a:schemeClr val="tx1"/>
                </a:solidFill>
                <a:latin typeface="Lato"/>
                <a:cs typeface="Lato"/>
              </a:rPr>
              <a:t> </a:t>
            </a:r>
            <a:endParaRPr lang="en-US" sz="600">
              <a:solidFill>
                <a:schemeClr val="tx1"/>
              </a:solidFill>
              <a:latin typeface="Lato"/>
              <a:cs typeface="Lato"/>
            </a:endParaRPr>
          </a:p>
        </p:txBody>
      </p:sp>
      <p:sp>
        <p:nvSpPr>
          <p:cNvPr id="8" name="TextBox 7">
            <a:extLst>
              <a:ext uri="{FF2B5EF4-FFF2-40B4-BE49-F238E27FC236}">
                <a16:creationId xmlns:a16="http://schemas.microsoft.com/office/drawing/2014/main" id="{9195CDC7-A7E1-D291-A3E4-90C55390CB15}"/>
              </a:ext>
            </a:extLst>
          </p:cNvPr>
          <p:cNvSpPr txBox="1"/>
          <p:nvPr/>
        </p:nvSpPr>
        <p:spPr>
          <a:xfrm>
            <a:off x="5562359" y="545645"/>
            <a:ext cx="6400800" cy="523220"/>
          </a:xfrm>
          <a:prstGeom prst="rect">
            <a:avLst/>
          </a:prstGeom>
          <a:noFill/>
        </p:spPr>
        <p:txBody>
          <a:bodyPr wrap="square">
            <a:spAutoFit/>
          </a:bodyPr>
          <a:lstStyle/>
          <a:p>
            <a:pPr marL="12700" marR="5080">
              <a:lnSpc>
                <a:spcPct val="100000"/>
              </a:lnSpc>
              <a:spcBef>
                <a:spcPts val="100"/>
              </a:spcBef>
            </a:pPr>
            <a:r>
              <a:rPr lang="en-US" sz="2800" b="1" dirty="0">
                <a:solidFill>
                  <a:srgbClr val="EF3824"/>
                </a:solidFill>
                <a:latin typeface="Lato Black"/>
                <a:cs typeface="Lato Black"/>
              </a:rPr>
              <a:t>Activity 1: Mindset Shift</a:t>
            </a:r>
            <a:endParaRPr lang="en-US" sz="2800" dirty="0">
              <a:latin typeface="Lato Black"/>
              <a:cs typeface="Lato Black"/>
            </a:endParaRPr>
          </a:p>
        </p:txBody>
      </p:sp>
      <p:pic>
        <p:nvPicPr>
          <p:cNvPr id="9" name="Content Placeholder 7">
            <a:extLst>
              <a:ext uri="{FF2B5EF4-FFF2-40B4-BE49-F238E27FC236}">
                <a16:creationId xmlns:a16="http://schemas.microsoft.com/office/drawing/2014/main" id="{4F92AF39-7626-3717-C960-BA6FAE47487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115630" y="1167983"/>
            <a:ext cx="3379489" cy="4375083"/>
          </a:xfrm>
          <a:prstGeom prst="rect">
            <a:avLst/>
          </a:prstGeom>
          <a:ln>
            <a:solidFill>
              <a:schemeClr val="bg1">
                <a:lumMod val="85000"/>
              </a:schemeClr>
            </a:solidFill>
          </a:ln>
        </p:spPr>
      </p:pic>
      <p:pic>
        <p:nvPicPr>
          <p:cNvPr id="12" name="Picture 11">
            <a:extLst>
              <a:ext uri="{FF2B5EF4-FFF2-40B4-BE49-F238E27FC236}">
                <a16:creationId xmlns:a16="http://schemas.microsoft.com/office/drawing/2014/main" id="{2B15E2D0-886C-1D9A-6027-7D33EA8D10DB}"/>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1556985" y="5658465"/>
            <a:ext cx="975218" cy="971592"/>
          </a:xfrm>
          <a:prstGeom prst="rect">
            <a:avLst/>
          </a:prstGeom>
        </p:spPr>
      </p:pic>
      <p:pic>
        <p:nvPicPr>
          <p:cNvPr id="4" name="Picture 3">
            <a:extLst>
              <a:ext uri="{FF2B5EF4-FFF2-40B4-BE49-F238E27FC236}">
                <a16:creationId xmlns:a16="http://schemas.microsoft.com/office/drawing/2014/main" id="{6C7418ED-A505-99E7-516F-B63F6F91F68A}"/>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064447" y="2237299"/>
            <a:ext cx="2602818" cy="3145399"/>
          </a:xfrm>
          <a:prstGeom prst="rect">
            <a:avLst/>
          </a:prstGeom>
        </p:spPr>
      </p:pic>
    </p:spTree>
    <p:extLst>
      <p:ext uri="{BB962C8B-B14F-4D97-AF65-F5344CB8AC3E}">
        <p14:creationId xmlns:p14="http://schemas.microsoft.com/office/powerpoint/2010/main" val="4199598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255264" y="457200"/>
            <a:ext cx="9546590" cy="6400800"/>
          </a:xfrm>
          <a:custGeom>
            <a:avLst/>
            <a:gdLst/>
            <a:ahLst/>
            <a:cxnLst/>
            <a:rect l="l" t="t" r="r" b="b"/>
            <a:pathLst>
              <a:path w="9546590" h="6400800">
                <a:moveTo>
                  <a:pt x="9546336" y="0"/>
                </a:moveTo>
                <a:lnTo>
                  <a:pt x="342900" y="0"/>
                </a:lnTo>
                <a:lnTo>
                  <a:pt x="296369" y="3130"/>
                </a:lnTo>
                <a:lnTo>
                  <a:pt x="251742" y="12248"/>
                </a:lnTo>
                <a:lnTo>
                  <a:pt x="209426" y="26946"/>
                </a:lnTo>
                <a:lnTo>
                  <a:pt x="169830" y="46815"/>
                </a:lnTo>
                <a:lnTo>
                  <a:pt x="133362" y="71446"/>
                </a:lnTo>
                <a:lnTo>
                  <a:pt x="100431" y="100431"/>
                </a:lnTo>
                <a:lnTo>
                  <a:pt x="71446" y="133362"/>
                </a:lnTo>
                <a:lnTo>
                  <a:pt x="46815" y="169830"/>
                </a:lnTo>
                <a:lnTo>
                  <a:pt x="26946" y="209426"/>
                </a:lnTo>
                <a:lnTo>
                  <a:pt x="12248" y="251742"/>
                </a:lnTo>
                <a:lnTo>
                  <a:pt x="3130" y="296369"/>
                </a:lnTo>
                <a:lnTo>
                  <a:pt x="0" y="342900"/>
                </a:lnTo>
                <a:lnTo>
                  <a:pt x="0" y="6057900"/>
                </a:lnTo>
                <a:lnTo>
                  <a:pt x="3130" y="6104430"/>
                </a:lnTo>
                <a:lnTo>
                  <a:pt x="12248" y="6149057"/>
                </a:lnTo>
                <a:lnTo>
                  <a:pt x="26946" y="6191373"/>
                </a:lnTo>
                <a:lnTo>
                  <a:pt x="46815" y="6230969"/>
                </a:lnTo>
                <a:lnTo>
                  <a:pt x="71446" y="6267437"/>
                </a:lnTo>
                <a:lnTo>
                  <a:pt x="100431" y="6300368"/>
                </a:lnTo>
                <a:lnTo>
                  <a:pt x="133362" y="6329353"/>
                </a:lnTo>
                <a:lnTo>
                  <a:pt x="169830" y="6353984"/>
                </a:lnTo>
                <a:lnTo>
                  <a:pt x="209426" y="6373853"/>
                </a:lnTo>
                <a:lnTo>
                  <a:pt x="251742" y="6388551"/>
                </a:lnTo>
                <a:lnTo>
                  <a:pt x="296369" y="6397669"/>
                </a:lnTo>
                <a:lnTo>
                  <a:pt x="342900" y="6400800"/>
                </a:lnTo>
                <a:lnTo>
                  <a:pt x="9546336" y="6400800"/>
                </a:lnTo>
                <a:lnTo>
                  <a:pt x="9546336" y="0"/>
                </a:lnTo>
                <a:close/>
              </a:path>
            </a:pathLst>
          </a:custGeom>
          <a:solidFill>
            <a:srgbClr val="E6E7E8"/>
          </a:solidFill>
        </p:spPr>
        <p:txBody>
          <a:bodyPr wrap="square" lIns="0" tIns="0" rIns="0" bIns="0" rtlCol="0"/>
          <a:lstStyle/>
          <a:p>
            <a:endParaRPr/>
          </a:p>
        </p:txBody>
      </p:sp>
      <p:sp>
        <p:nvSpPr>
          <p:cNvPr id="3" name="object 3"/>
          <p:cNvSpPr txBox="1"/>
          <p:nvPr/>
        </p:nvSpPr>
        <p:spPr>
          <a:xfrm>
            <a:off x="6388099" y="1289935"/>
            <a:ext cx="5727701" cy="566822"/>
          </a:xfrm>
          <a:prstGeom prst="rect">
            <a:avLst/>
          </a:prstGeom>
        </p:spPr>
        <p:txBody>
          <a:bodyPr vert="horz" wrap="square" lIns="0" tIns="12700" rIns="0" bIns="0" rtlCol="0">
            <a:spAutoFit/>
          </a:bodyPr>
          <a:lstStyle/>
          <a:p>
            <a:pPr marL="12700">
              <a:lnSpc>
                <a:spcPct val="100000"/>
              </a:lnSpc>
              <a:spcBef>
                <a:spcPts val="100"/>
              </a:spcBef>
            </a:pPr>
            <a:r>
              <a:rPr lang="en-US" sz="3600" b="1" dirty="0">
                <a:solidFill>
                  <a:srgbClr val="EF3824"/>
                </a:solidFill>
                <a:latin typeface="Lato Black"/>
                <a:cs typeface="Lato Black"/>
              </a:rPr>
              <a:t>Leading Mixed-Age Teams</a:t>
            </a:r>
            <a:endParaRPr sz="3600" dirty="0">
              <a:latin typeface="Lato Black"/>
              <a:cs typeface="Lato Black"/>
            </a:endParaRPr>
          </a:p>
        </p:txBody>
      </p:sp>
      <p:sp>
        <p:nvSpPr>
          <p:cNvPr id="4" name="object 4"/>
          <p:cNvSpPr txBox="1"/>
          <p:nvPr/>
        </p:nvSpPr>
        <p:spPr>
          <a:xfrm>
            <a:off x="6400800" y="2057400"/>
            <a:ext cx="5715000" cy="3952364"/>
          </a:xfrm>
          <a:prstGeom prst="rect">
            <a:avLst/>
          </a:prstGeom>
        </p:spPr>
        <p:txBody>
          <a:bodyPr vert="horz" wrap="square" lIns="0" tIns="12700" rIns="0" bIns="0" rtlCol="0" anchor="t">
            <a:spAutoFit/>
          </a:bodyPr>
          <a:lstStyle/>
          <a:p>
            <a:pPr algn="l" rtl="0" fontAlgn="base"/>
            <a:r>
              <a:rPr lang="en-US" sz="1600" b="0" i="0">
                <a:solidFill>
                  <a:srgbClr val="000000"/>
                </a:solidFill>
                <a:effectLst/>
                <a:latin typeface="Lato"/>
                <a:ea typeface="Lato"/>
                <a:cs typeface="Lato"/>
              </a:rPr>
              <a:t>We often lead teams in which up to five generations work together, which creates both opportunities and challenges.  Learning how to manage a mixed-age team is key to your own professional </a:t>
            </a:r>
            <a:r>
              <a:rPr lang="en-US" sz="1600">
                <a:solidFill>
                  <a:srgbClr val="000000"/>
                </a:solidFill>
                <a:latin typeface="Lato"/>
                <a:ea typeface="Lato"/>
                <a:cs typeface="Lato"/>
              </a:rPr>
              <a:t>growth </a:t>
            </a:r>
            <a:r>
              <a:rPr lang="en-US" sz="1600">
                <a:solidFill>
                  <a:srgbClr val="000000"/>
                </a:solidFill>
              </a:rPr>
              <a:t>—</a:t>
            </a:r>
            <a:r>
              <a:rPr lang="en-US" sz="1600">
                <a:solidFill>
                  <a:srgbClr val="000000"/>
                </a:solidFill>
                <a:latin typeface="Lato"/>
                <a:ea typeface="Lato"/>
                <a:cs typeface="Lato"/>
              </a:rPr>
              <a:t> and</a:t>
            </a:r>
            <a:r>
              <a:rPr lang="en-US" sz="1600" b="0" i="0">
                <a:solidFill>
                  <a:srgbClr val="000000"/>
                </a:solidFill>
                <a:effectLst/>
                <a:latin typeface="Lato"/>
                <a:ea typeface="Lato"/>
                <a:cs typeface="Lato"/>
              </a:rPr>
              <a:t> to your team’s success. </a:t>
            </a:r>
          </a:p>
          <a:p>
            <a:pPr algn="l" rtl="0" fontAlgn="base"/>
            <a:endParaRPr lang="en-US" sz="1600" b="0" i="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p>
            <a:pPr algn="l" rtl="0" fontAlgn="base"/>
            <a:r>
              <a:rPr lang="en-US" sz="1600" b="0" i="0">
                <a:solidFill>
                  <a:srgbClr val="000000"/>
                </a:solidFill>
                <a:effectLst/>
                <a:latin typeface="Lato"/>
                <a:ea typeface="Lato"/>
                <a:cs typeface="Lato"/>
              </a:rPr>
              <a:t>This 1.5-hour workshop is designed to introduce people managers to key concepts in: the value of age-inclusive work teams, the value for people managers who adopt age-inclusive team leadership practices, and specific age-inclusive managerial practices. It translates research-backed best practices to hands-on activities for people managers to play with during the workshop, then apply in their daily work with their teams. </a:t>
            </a:r>
          </a:p>
          <a:p>
            <a:pPr algn="l" rtl="0" fontAlgn="base"/>
            <a:endParaRPr lang="en-US" sz="1600" b="0" i="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p>
            <a:pPr algn="l" rtl="0" fontAlgn="base"/>
            <a:r>
              <a:rPr lang="en-US" sz="1600" b="0" i="0">
                <a:solidFill>
                  <a:srgbClr val="000000"/>
                </a:solidFill>
                <a:effectLst/>
                <a:latin typeface="Lato"/>
                <a:ea typeface="Lato"/>
                <a:cs typeface="Lato"/>
              </a:rPr>
              <a:t>You’ll leave with a set of resources AARP has designed to support your ongoing work to lead a mixed-age team. </a:t>
            </a:r>
          </a:p>
        </p:txBody>
      </p:sp>
      <p:pic>
        <p:nvPicPr>
          <p:cNvPr id="5" name="object 5"/>
          <p:cNvPicPr/>
          <p:nvPr/>
        </p:nvPicPr>
        <p:blipFill>
          <a:blip r:embed="rId3">
            <a:extLst>
              <a:ext uri="{28A0092B-C50C-407E-A947-70E740481C1C}">
                <a14:useLocalDpi xmlns:a14="http://schemas.microsoft.com/office/drawing/2010/main" val="0"/>
              </a:ext>
            </a:extLst>
          </a:blip>
          <a:srcRect l="30297"/>
          <a:stretch/>
        </p:blipFill>
        <p:spPr>
          <a:xfrm>
            <a:off x="0" y="1581914"/>
            <a:ext cx="5434643" cy="4514085"/>
          </a:xfrm>
          <a:prstGeom prst="rect">
            <a:avLst/>
          </a:prstGeom>
        </p:spPr>
      </p:pic>
      <p:sp>
        <p:nvSpPr>
          <p:cNvPr id="7" name="object 6">
            <a:extLst>
              <a:ext uri="{FF2B5EF4-FFF2-40B4-BE49-F238E27FC236}">
                <a16:creationId xmlns:a16="http://schemas.microsoft.com/office/drawing/2014/main" id="{953D2512-11B7-1EB9-B72C-BE5BCB7BC69B}"/>
              </a:ext>
            </a:extLst>
          </p:cNvPr>
          <p:cNvSpPr txBox="1"/>
          <p:nvPr/>
        </p:nvSpPr>
        <p:spPr>
          <a:xfrm>
            <a:off x="381000" y="6950572"/>
            <a:ext cx="12039600" cy="210314"/>
          </a:xfrm>
          <a:prstGeom prst="rect">
            <a:avLst/>
          </a:prstGeom>
        </p:spPr>
        <p:txBody>
          <a:bodyPr vert="horz" wrap="square" lIns="0" tIns="12700" rIns="0" bIns="0" rtlCol="0">
            <a:spAutoFit/>
          </a:bodyPr>
          <a:lstStyle/>
          <a:p>
            <a:pPr marL="12700">
              <a:spcBef>
                <a:spcPts val="100"/>
              </a:spcBef>
            </a:pPr>
            <a:r>
              <a:rPr lang="en-US" sz="600" b="1" dirty="0">
                <a:solidFill>
                  <a:srgbClr val="231F20"/>
                </a:solidFill>
                <a:latin typeface="Lato"/>
                <a:cs typeface="Lato"/>
              </a:rPr>
              <a:t>Courtesy Getty Images</a:t>
            </a:r>
          </a:p>
          <a:p>
            <a:pPr marL="12700">
              <a:spcBef>
                <a:spcPts val="100"/>
              </a:spcBef>
            </a:pPr>
            <a:r>
              <a:rPr lang="en-US" sz="600" b="1" dirty="0">
                <a:solidFill>
                  <a:srgbClr val="231F20"/>
                </a:solidFill>
                <a:latin typeface="Lato"/>
                <a:cs typeface="Lato"/>
              </a:rPr>
              <a:t>Source: xxx</a:t>
            </a:r>
            <a:endParaRPr sz="600" dirty="0">
              <a:latin typeface="Lato"/>
              <a:cs typeface="Lato"/>
            </a:endParaRPr>
          </a:p>
        </p:txBody>
      </p:sp>
    </p:spTree>
    <p:extLst>
      <p:ext uri="{BB962C8B-B14F-4D97-AF65-F5344CB8AC3E}">
        <p14:creationId xmlns:p14="http://schemas.microsoft.com/office/powerpoint/2010/main" val="23809591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4800600" cy="7315200"/>
          </a:xfrm>
          <a:custGeom>
            <a:avLst/>
            <a:gdLst/>
            <a:ahLst/>
            <a:cxnLst/>
            <a:rect l="l" t="t" r="r" b="b"/>
            <a:pathLst>
              <a:path w="4800600" h="7315200">
                <a:moveTo>
                  <a:pt x="4800600" y="0"/>
                </a:moveTo>
                <a:lnTo>
                  <a:pt x="0" y="0"/>
                </a:lnTo>
                <a:lnTo>
                  <a:pt x="0" y="7315200"/>
                </a:lnTo>
                <a:lnTo>
                  <a:pt x="4800600" y="7315200"/>
                </a:lnTo>
                <a:lnTo>
                  <a:pt x="4800600" y="0"/>
                </a:lnTo>
                <a:close/>
              </a:path>
            </a:pathLst>
          </a:custGeom>
          <a:solidFill>
            <a:srgbClr val="40AEAD"/>
          </a:solidFill>
        </p:spPr>
        <p:txBody>
          <a:bodyPr wrap="square" lIns="0" tIns="0" rIns="0" bIns="0" rtlCol="0"/>
          <a:lstStyle/>
          <a:p>
            <a:endParaRPr/>
          </a:p>
        </p:txBody>
      </p:sp>
      <p:sp>
        <p:nvSpPr>
          <p:cNvPr id="3" name="object 3"/>
          <p:cNvSpPr/>
          <p:nvPr/>
        </p:nvSpPr>
        <p:spPr>
          <a:xfrm>
            <a:off x="5136748" y="304799"/>
            <a:ext cx="7658100" cy="7010401"/>
          </a:xfrm>
          <a:custGeom>
            <a:avLst/>
            <a:gdLst/>
            <a:ahLst/>
            <a:cxnLst/>
            <a:rect l="l" t="t" r="r" b="b"/>
            <a:pathLst>
              <a:path w="7658100" h="2857500">
                <a:moveTo>
                  <a:pt x="7658100" y="0"/>
                </a:moveTo>
                <a:lnTo>
                  <a:pt x="628650" y="0"/>
                </a:lnTo>
                <a:lnTo>
                  <a:pt x="581733" y="1724"/>
                </a:lnTo>
                <a:lnTo>
                  <a:pt x="535752" y="6816"/>
                </a:lnTo>
                <a:lnTo>
                  <a:pt x="490830" y="15154"/>
                </a:lnTo>
                <a:lnTo>
                  <a:pt x="447088" y="26616"/>
                </a:lnTo>
                <a:lnTo>
                  <a:pt x="404646" y="41081"/>
                </a:lnTo>
                <a:lnTo>
                  <a:pt x="363627" y="58428"/>
                </a:lnTo>
                <a:lnTo>
                  <a:pt x="324152" y="78534"/>
                </a:lnTo>
                <a:lnTo>
                  <a:pt x="286344" y="101279"/>
                </a:lnTo>
                <a:lnTo>
                  <a:pt x="250322" y="126541"/>
                </a:lnTo>
                <a:lnTo>
                  <a:pt x="216209" y="154197"/>
                </a:lnTo>
                <a:lnTo>
                  <a:pt x="184127" y="184127"/>
                </a:lnTo>
                <a:lnTo>
                  <a:pt x="154197" y="216209"/>
                </a:lnTo>
                <a:lnTo>
                  <a:pt x="126541" y="250322"/>
                </a:lnTo>
                <a:lnTo>
                  <a:pt x="101279" y="286344"/>
                </a:lnTo>
                <a:lnTo>
                  <a:pt x="78534" y="324152"/>
                </a:lnTo>
                <a:lnTo>
                  <a:pt x="58428" y="363627"/>
                </a:lnTo>
                <a:lnTo>
                  <a:pt x="41081" y="404646"/>
                </a:lnTo>
                <a:lnTo>
                  <a:pt x="26616" y="447088"/>
                </a:lnTo>
                <a:lnTo>
                  <a:pt x="15154" y="490830"/>
                </a:lnTo>
                <a:lnTo>
                  <a:pt x="6816" y="535752"/>
                </a:lnTo>
                <a:lnTo>
                  <a:pt x="1724" y="581733"/>
                </a:lnTo>
                <a:lnTo>
                  <a:pt x="0" y="628650"/>
                </a:lnTo>
                <a:lnTo>
                  <a:pt x="0" y="2857500"/>
                </a:lnTo>
                <a:lnTo>
                  <a:pt x="7658100" y="2857500"/>
                </a:lnTo>
                <a:lnTo>
                  <a:pt x="7658100" y="0"/>
                </a:lnTo>
                <a:close/>
              </a:path>
            </a:pathLst>
          </a:custGeom>
          <a:solidFill>
            <a:srgbClr val="E6E7E8"/>
          </a:solidFill>
        </p:spPr>
        <p:txBody>
          <a:bodyPr wrap="square" lIns="0" tIns="0" rIns="0" bIns="0" rtlCol="0"/>
          <a:lstStyle/>
          <a:p>
            <a:endParaRPr dirty="0"/>
          </a:p>
        </p:txBody>
      </p:sp>
      <p:sp>
        <p:nvSpPr>
          <p:cNvPr id="6" name="object 6"/>
          <p:cNvSpPr txBox="1">
            <a:spLocks noGrp="1"/>
          </p:cNvSpPr>
          <p:nvPr>
            <p:ph type="title"/>
          </p:nvPr>
        </p:nvSpPr>
        <p:spPr>
          <a:xfrm>
            <a:off x="444500" y="447221"/>
            <a:ext cx="2810510" cy="566181"/>
          </a:xfrm>
          <a:prstGeom prst="rect">
            <a:avLst/>
          </a:prstGeom>
        </p:spPr>
        <p:txBody>
          <a:bodyPr vert="horz" wrap="square" lIns="0" tIns="12065" rIns="0" bIns="0" rtlCol="0">
            <a:spAutoFit/>
          </a:bodyPr>
          <a:lstStyle/>
          <a:p>
            <a:pPr marL="12700">
              <a:lnSpc>
                <a:spcPct val="100000"/>
              </a:lnSpc>
              <a:spcBef>
                <a:spcPts val="95"/>
              </a:spcBef>
            </a:pPr>
            <a:r>
              <a:rPr lang="en-US" sz="3600" spc="-30" dirty="0">
                <a:solidFill>
                  <a:srgbClr val="FFFFFF"/>
                </a:solidFill>
                <a:latin typeface="Lato Black" panose="020F0502020204030203" pitchFamily="34" charset="0"/>
                <a:ea typeface="Lato Black" panose="020F0502020204030203" pitchFamily="34" charset="0"/>
                <a:cs typeface="Lato Black" panose="020F0502020204030203" pitchFamily="34" charset="0"/>
              </a:rPr>
              <a:t>Try it now</a:t>
            </a:r>
            <a:endParaRPr sz="3600" dirty="0">
              <a:latin typeface="Lato Black" panose="020F0502020204030203" pitchFamily="34" charset="0"/>
              <a:ea typeface="Lato Black" panose="020F0502020204030203" pitchFamily="34" charset="0"/>
              <a:cs typeface="Lato Black" panose="020F0502020204030203" pitchFamily="34" charset="0"/>
            </a:endParaRPr>
          </a:p>
        </p:txBody>
      </p:sp>
      <p:sp>
        <p:nvSpPr>
          <p:cNvPr id="8" name="TextBox 7">
            <a:extLst>
              <a:ext uri="{FF2B5EF4-FFF2-40B4-BE49-F238E27FC236}">
                <a16:creationId xmlns:a16="http://schemas.microsoft.com/office/drawing/2014/main" id="{9195CDC7-A7E1-D291-A3E4-90C55390CB15}"/>
              </a:ext>
            </a:extLst>
          </p:cNvPr>
          <p:cNvSpPr txBox="1"/>
          <p:nvPr/>
        </p:nvSpPr>
        <p:spPr>
          <a:xfrm>
            <a:off x="5562359" y="545645"/>
            <a:ext cx="6400800" cy="523220"/>
          </a:xfrm>
          <a:prstGeom prst="rect">
            <a:avLst/>
          </a:prstGeom>
          <a:noFill/>
        </p:spPr>
        <p:txBody>
          <a:bodyPr wrap="square">
            <a:spAutoFit/>
          </a:bodyPr>
          <a:lstStyle/>
          <a:p>
            <a:pPr marL="12700" marR="5080">
              <a:lnSpc>
                <a:spcPct val="100000"/>
              </a:lnSpc>
              <a:spcBef>
                <a:spcPts val="100"/>
              </a:spcBef>
            </a:pPr>
            <a:r>
              <a:rPr lang="en-US" sz="2800" b="1" dirty="0">
                <a:solidFill>
                  <a:srgbClr val="EF3824"/>
                </a:solidFill>
                <a:latin typeface="Lato Black"/>
                <a:cs typeface="Lato Black"/>
              </a:rPr>
              <a:t>Activity 1: Mindset Shift</a:t>
            </a:r>
            <a:endParaRPr lang="en-US" sz="2800" dirty="0">
              <a:latin typeface="Lato Black"/>
              <a:cs typeface="Lato Black"/>
            </a:endParaRPr>
          </a:p>
        </p:txBody>
      </p:sp>
      <p:pic>
        <p:nvPicPr>
          <p:cNvPr id="9" name="Content Placeholder 7">
            <a:extLst>
              <a:ext uri="{FF2B5EF4-FFF2-40B4-BE49-F238E27FC236}">
                <a16:creationId xmlns:a16="http://schemas.microsoft.com/office/drawing/2014/main" id="{4F92AF39-7626-3717-C960-BA6FAE47487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587759" y="1387664"/>
            <a:ext cx="6760640" cy="2440263"/>
          </a:xfrm>
          <a:prstGeom prst="rect">
            <a:avLst/>
          </a:prstGeom>
          <a:ln>
            <a:solidFill>
              <a:schemeClr val="bg1">
                <a:lumMod val="85000"/>
              </a:schemeClr>
            </a:solidFill>
          </a:ln>
        </p:spPr>
      </p:pic>
      <p:pic>
        <p:nvPicPr>
          <p:cNvPr id="4" name="Picture 3">
            <a:extLst>
              <a:ext uri="{FF2B5EF4-FFF2-40B4-BE49-F238E27FC236}">
                <a16:creationId xmlns:a16="http://schemas.microsoft.com/office/drawing/2014/main" id="{DA6B903C-C76E-F84C-A30C-D7574A017E2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64447" y="2237299"/>
            <a:ext cx="2602818" cy="3145399"/>
          </a:xfrm>
          <a:prstGeom prst="rect">
            <a:avLst/>
          </a:prstGeom>
        </p:spPr>
      </p:pic>
    </p:spTree>
    <p:extLst>
      <p:ext uri="{BB962C8B-B14F-4D97-AF65-F5344CB8AC3E}">
        <p14:creationId xmlns:p14="http://schemas.microsoft.com/office/powerpoint/2010/main" val="10534202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4800600" cy="7315200"/>
          </a:xfrm>
          <a:custGeom>
            <a:avLst/>
            <a:gdLst/>
            <a:ahLst/>
            <a:cxnLst/>
            <a:rect l="l" t="t" r="r" b="b"/>
            <a:pathLst>
              <a:path w="4800600" h="7315200">
                <a:moveTo>
                  <a:pt x="4800600" y="0"/>
                </a:moveTo>
                <a:lnTo>
                  <a:pt x="0" y="0"/>
                </a:lnTo>
                <a:lnTo>
                  <a:pt x="0" y="7315200"/>
                </a:lnTo>
                <a:lnTo>
                  <a:pt x="4800600" y="7315200"/>
                </a:lnTo>
                <a:lnTo>
                  <a:pt x="4800600" y="0"/>
                </a:lnTo>
                <a:close/>
              </a:path>
            </a:pathLst>
          </a:custGeom>
          <a:solidFill>
            <a:srgbClr val="40AEAD"/>
          </a:solidFill>
        </p:spPr>
        <p:txBody>
          <a:bodyPr wrap="square" lIns="0" tIns="0" rIns="0" bIns="0" rtlCol="0"/>
          <a:lstStyle/>
          <a:p>
            <a:endParaRPr/>
          </a:p>
        </p:txBody>
      </p:sp>
      <p:sp>
        <p:nvSpPr>
          <p:cNvPr id="3" name="object 3"/>
          <p:cNvSpPr/>
          <p:nvPr/>
        </p:nvSpPr>
        <p:spPr>
          <a:xfrm>
            <a:off x="5136748" y="304799"/>
            <a:ext cx="7658100" cy="7010401"/>
          </a:xfrm>
          <a:custGeom>
            <a:avLst/>
            <a:gdLst/>
            <a:ahLst/>
            <a:cxnLst/>
            <a:rect l="l" t="t" r="r" b="b"/>
            <a:pathLst>
              <a:path w="7658100" h="2857500">
                <a:moveTo>
                  <a:pt x="7658100" y="0"/>
                </a:moveTo>
                <a:lnTo>
                  <a:pt x="628650" y="0"/>
                </a:lnTo>
                <a:lnTo>
                  <a:pt x="581733" y="1724"/>
                </a:lnTo>
                <a:lnTo>
                  <a:pt x="535752" y="6816"/>
                </a:lnTo>
                <a:lnTo>
                  <a:pt x="490830" y="15154"/>
                </a:lnTo>
                <a:lnTo>
                  <a:pt x="447088" y="26616"/>
                </a:lnTo>
                <a:lnTo>
                  <a:pt x="404646" y="41081"/>
                </a:lnTo>
                <a:lnTo>
                  <a:pt x="363627" y="58428"/>
                </a:lnTo>
                <a:lnTo>
                  <a:pt x="324152" y="78534"/>
                </a:lnTo>
                <a:lnTo>
                  <a:pt x="286344" y="101279"/>
                </a:lnTo>
                <a:lnTo>
                  <a:pt x="250322" y="126541"/>
                </a:lnTo>
                <a:lnTo>
                  <a:pt x="216209" y="154197"/>
                </a:lnTo>
                <a:lnTo>
                  <a:pt x="184127" y="184127"/>
                </a:lnTo>
                <a:lnTo>
                  <a:pt x="154197" y="216209"/>
                </a:lnTo>
                <a:lnTo>
                  <a:pt x="126541" y="250322"/>
                </a:lnTo>
                <a:lnTo>
                  <a:pt x="101279" y="286344"/>
                </a:lnTo>
                <a:lnTo>
                  <a:pt x="78534" y="324152"/>
                </a:lnTo>
                <a:lnTo>
                  <a:pt x="58428" y="363627"/>
                </a:lnTo>
                <a:lnTo>
                  <a:pt x="41081" y="404646"/>
                </a:lnTo>
                <a:lnTo>
                  <a:pt x="26616" y="447088"/>
                </a:lnTo>
                <a:lnTo>
                  <a:pt x="15154" y="490830"/>
                </a:lnTo>
                <a:lnTo>
                  <a:pt x="6816" y="535752"/>
                </a:lnTo>
                <a:lnTo>
                  <a:pt x="1724" y="581733"/>
                </a:lnTo>
                <a:lnTo>
                  <a:pt x="0" y="628650"/>
                </a:lnTo>
                <a:lnTo>
                  <a:pt x="0" y="2857500"/>
                </a:lnTo>
                <a:lnTo>
                  <a:pt x="7658100" y="2857500"/>
                </a:lnTo>
                <a:lnTo>
                  <a:pt x="7658100" y="0"/>
                </a:lnTo>
                <a:close/>
              </a:path>
            </a:pathLst>
          </a:custGeom>
          <a:solidFill>
            <a:srgbClr val="E6E7E8"/>
          </a:solidFill>
        </p:spPr>
        <p:txBody>
          <a:bodyPr wrap="square" lIns="0" tIns="0" rIns="0" bIns="0" rtlCol="0"/>
          <a:lstStyle/>
          <a:p>
            <a:endParaRPr dirty="0"/>
          </a:p>
        </p:txBody>
      </p:sp>
      <p:sp>
        <p:nvSpPr>
          <p:cNvPr id="6" name="object 6"/>
          <p:cNvSpPr txBox="1">
            <a:spLocks noGrp="1"/>
          </p:cNvSpPr>
          <p:nvPr>
            <p:ph type="title"/>
          </p:nvPr>
        </p:nvSpPr>
        <p:spPr>
          <a:xfrm>
            <a:off x="444500" y="447221"/>
            <a:ext cx="2810510" cy="566181"/>
          </a:xfrm>
          <a:prstGeom prst="rect">
            <a:avLst/>
          </a:prstGeom>
        </p:spPr>
        <p:txBody>
          <a:bodyPr vert="horz" wrap="square" lIns="0" tIns="12065" rIns="0" bIns="0" rtlCol="0">
            <a:spAutoFit/>
          </a:bodyPr>
          <a:lstStyle/>
          <a:p>
            <a:pPr marL="12700">
              <a:lnSpc>
                <a:spcPct val="100000"/>
              </a:lnSpc>
              <a:spcBef>
                <a:spcPts val="95"/>
              </a:spcBef>
            </a:pPr>
            <a:r>
              <a:rPr lang="en-US" sz="3600" spc="-30" dirty="0">
                <a:solidFill>
                  <a:srgbClr val="FFFFFF"/>
                </a:solidFill>
                <a:latin typeface="Lato Black" panose="020F0502020204030203" pitchFamily="34" charset="0"/>
                <a:ea typeface="Lato Black" panose="020F0502020204030203" pitchFamily="34" charset="0"/>
                <a:cs typeface="Lato Black" panose="020F0502020204030203" pitchFamily="34" charset="0"/>
              </a:rPr>
              <a:t>Try it now</a:t>
            </a:r>
            <a:endParaRPr sz="3600" dirty="0">
              <a:latin typeface="Lato Black" panose="020F0502020204030203" pitchFamily="34" charset="0"/>
              <a:ea typeface="Lato Black" panose="020F0502020204030203" pitchFamily="34" charset="0"/>
              <a:cs typeface="Lato Black" panose="020F0502020204030203" pitchFamily="34" charset="0"/>
            </a:endParaRPr>
          </a:p>
        </p:txBody>
      </p:sp>
      <p:sp>
        <p:nvSpPr>
          <p:cNvPr id="8" name="TextBox 7">
            <a:extLst>
              <a:ext uri="{FF2B5EF4-FFF2-40B4-BE49-F238E27FC236}">
                <a16:creationId xmlns:a16="http://schemas.microsoft.com/office/drawing/2014/main" id="{9195CDC7-A7E1-D291-A3E4-90C55390CB15}"/>
              </a:ext>
            </a:extLst>
          </p:cNvPr>
          <p:cNvSpPr txBox="1"/>
          <p:nvPr/>
        </p:nvSpPr>
        <p:spPr>
          <a:xfrm>
            <a:off x="5562359" y="545645"/>
            <a:ext cx="6400800" cy="523220"/>
          </a:xfrm>
          <a:prstGeom prst="rect">
            <a:avLst/>
          </a:prstGeom>
          <a:noFill/>
        </p:spPr>
        <p:txBody>
          <a:bodyPr wrap="square">
            <a:spAutoFit/>
          </a:bodyPr>
          <a:lstStyle/>
          <a:p>
            <a:pPr marL="12700" marR="5080">
              <a:lnSpc>
                <a:spcPct val="100000"/>
              </a:lnSpc>
              <a:spcBef>
                <a:spcPts val="100"/>
              </a:spcBef>
            </a:pPr>
            <a:r>
              <a:rPr lang="en-US" sz="2800" b="1" dirty="0">
                <a:solidFill>
                  <a:srgbClr val="EF3824"/>
                </a:solidFill>
                <a:latin typeface="Lato Black"/>
                <a:cs typeface="Lato Black"/>
              </a:rPr>
              <a:t>Activity 1: Mindset Shift</a:t>
            </a:r>
            <a:endParaRPr lang="en-US" sz="2800" dirty="0">
              <a:latin typeface="Lato Black"/>
              <a:cs typeface="Lato Black"/>
            </a:endParaRPr>
          </a:p>
        </p:txBody>
      </p:sp>
      <p:pic>
        <p:nvPicPr>
          <p:cNvPr id="4" name="Picture 3">
            <a:extLst>
              <a:ext uri="{FF2B5EF4-FFF2-40B4-BE49-F238E27FC236}">
                <a16:creationId xmlns:a16="http://schemas.microsoft.com/office/drawing/2014/main" id="{DA6B903C-C76E-F84C-A30C-D7574A017E2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64447" y="2237299"/>
            <a:ext cx="2602818" cy="3145399"/>
          </a:xfrm>
          <a:prstGeom prst="rect">
            <a:avLst/>
          </a:prstGeom>
        </p:spPr>
      </p:pic>
      <p:pic>
        <p:nvPicPr>
          <p:cNvPr id="7" name="Picture 6">
            <a:extLst>
              <a:ext uri="{FF2B5EF4-FFF2-40B4-BE49-F238E27FC236}">
                <a16:creationId xmlns:a16="http://schemas.microsoft.com/office/drawing/2014/main" id="{96E8B6A0-C8A7-BB48-FA87-A3C22EC197EE}"/>
              </a:ext>
            </a:extLst>
          </p:cNvPr>
          <p:cNvPicPr>
            <a:picLocks noChangeAspect="1"/>
          </p:cNvPicPr>
          <p:nvPr/>
        </p:nvPicPr>
        <p:blipFill>
          <a:blip r:embed="rId4"/>
          <a:stretch>
            <a:fillRect/>
          </a:stretch>
        </p:blipFill>
        <p:spPr>
          <a:xfrm>
            <a:off x="5638800" y="1447800"/>
            <a:ext cx="6722954" cy="3353204"/>
          </a:xfrm>
          <a:prstGeom prst="rect">
            <a:avLst/>
          </a:prstGeom>
        </p:spPr>
      </p:pic>
      <p:pic>
        <p:nvPicPr>
          <p:cNvPr id="11" name="Picture 10">
            <a:extLst>
              <a:ext uri="{FF2B5EF4-FFF2-40B4-BE49-F238E27FC236}">
                <a16:creationId xmlns:a16="http://schemas.microsoft.com/office/drawing/2014/main" id="{593DD1EA-CC8F-D3EE-BFDF-4D6D690ACF63}"/>
              </a:ext>
            </a:extLst>
          </p:cNvPr>
          <p:cNvPicPr>
            <a:picLocks noChangeAspect="1"/>
          </p:cNvPicPr>
          <p:nvPr/>
        </p:nvPicPr>
        <p:blipFill>
          <a:blip r:embed="rId5"/>
          <a:stretch>
            <a:fillRect/>
          </a:stretch>
        </p:blipFill>
        <p:spPr>
          <a:xfrm>
            <a:off x="5638800" y="4863588"/>
            <a:ext cx="6722954" cy="335873"/>
          </a:xfrm>
          <a:prstGeom prst="rect">
            <a:avLst/>
          </a:prstGeom>
        </p:spPr>
      </p:pic>
      <p:pic>
        <p:nvPicPr>
          <p:cNvPr id="13" name="Picture 12">
            <a:extLst>
              <a:ext uri="{FF2B5EF4-FFF2-40B4-BE49-F238E27FC236}">
                <a16:creationId xmlns:a16="http://schemas.microsoft.com/office/drawing/2014/main" id="{41CCFA8B-C787-87B7-B53C-56C1A90219CB}"/>
              </a:ext>
            </a:extLst>
          </p:cNvPr>
          <p:cNvPicPr>
            <a:picLocks noChangeAspect="1"/>
          </p:cNvPicPr>
          <p:nvPr/>
        </p:nvPicPr>
        <p:blipFill>
          <a:blip r:embed="rId6"/>
          <a:stretch>
            <a:fillRect/>
          </a:stretch>
        </p:blipFill>
        <p:spPr>
          <a:xfrm>
            <a:off x="5638800" y="5265657"/>
            <a:ext cx="6722954" cy="1211343"/>
          </a:xfrm>
          <a:prstGeom prst="rect">
            <a:avLst/>
          </a:prstGeom>
        </p:spPr>
      </p:pic>
      <p:pic>
        <p:nvPicPr>
          <p:cNvPr id="15" name="Picture 14">
            <a:extLst>
              <a:ext uri="{FF2B5EF4-FFF2-40B4-BE49-F238E27FC236}">
                <a16:creationId xmlns:a16="http://schemas.microsoft.com/office/drawing/2014/main" id="{282EA1DD-8EDC-1CA3-7F93-1131A9DFCBFA}"/>
              </a:ext>
            </a:extLst>
          </p:cNvPr>
          <p:cNvPicPr>
            <a:picLocks noChangeAspect="1"/>
          </p:cNvPicPr>
          <p:nvPr/>
        </p:nvPicPr>
        <p:blipFill>
          <a:blip r:embed="rId7"/>
          <a:stretch>
            <a:fillRect/>
          </a:stretch>
        </p:blipFill>
        <p:spPr>
          <a:xfrm>
            <a:off x="5638800" y="6553200"/>
            <a:ext cx="6722954" cy="412283"/>
          </a:xfrm>
          <a:prstGeom prst="rect">
            <a:avLst/>
          </a:prstGeom>
        </p:spPr>
      </p:pic>
    </p:spTree>
    <p:extLst>
      <p:ext uri="{BB962C8B-B14F-4D97-AF65-F5344CB8AC3E}">
        <p14:creationId xmlns:p14="http://schemas.microsoft.com/office/powerpoint/2010/main" val="33177346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4800600" cy="7315200"/>
          </a:xfrm>
          <a:custGeom>
            <a:avLst/>
            <a:gdLst/>
            <a:ahLst/>
            <a:cxnLst/>
            <a:rect l="l" t="t" r="r" b="b"/>
            <a:pathLst>
              <a:path w="4800600" h="7315200">
                <a:moveTo>
                  <a:pt x="4800600" y="0"/>
                </a:moveTo>
                <a:lnTo>
                  <a:pt x="0" y="0"/>
                </a:lnTo>
                <a:lnTo>
                  <a:pt x="0" y="7315200"/>
                </a:lnTo>
                <a:lnTo>
                  <a:pt x="4800600" y="7315200"/>
                </a:lnTo>
                <a:lnTo>
                  <a:pt x="4800600" y="0"/>
                </a:lnTo>
                <a:close/>
              </a:path>
            </a:pathLst>
          </a:custGeom>
          <a:solidFill>
            <a:srgbClr val="40AEAD"/>
          </a:solidFill>
        </p:spPr>
        <p:txBody>
          <a:bodyPr wrap="square" lIns="0" tIns="0" rIns="0" bIns="0" rtlCol="0"/>
          <a:lstStyle/>
          <a:p>
            <a:endParaRPr/>
          </a:p>
        </p:txBody>
      </p:sp>
      <p:sp>
        <p:nvSpPr>
          <p:cNvPr id="3" name="object 3"/>
          <p:cNvSpPr/>
          <p:nvPr/>
        </p:nvSpPr>
        <p:spPr>
          <a:xfrm>
            <a:off x="5136748" y="304799"/>
            <a:ext cx="7658100" cy="7010401"/>
          </a:xfrm>
          <a:custGeom>
            <a:avLst/>
            <a:gdLst/>
            <a:ahLst/>
            <a:cxnLst/>
            <a:rect l="l" t="t" r="r" b="b"/>
            <a:pathLst>
              <a:path w="7658100" h="2857500">
                <a:moveTo>
                  <a:pt x="7658100" y="0"/>
                </a:moveTo>
                <a:lnTo>
                  <a:pt x="628650" y="0"/>
                </a:lnTo>
                <a:lnTo>
                  <a:pt x="581733" y="1724"/>
                </a:lnTo>
                <a:lnTo>
                  <a:pt x="535752" y="6816"/>
                </a:lnTo>
                <a:lnTo>
                  <a:pt x="490830" y="15154"/>
                </a:lnTo>
                <a:lnTo>
                  <a:pt x="447088" y="26616"/>
                </a:lnTo>
                <a:lnTo>
                  <a:pt x="404646" y="41081"/>
                </a:lnTo>
                <a:lnTo>
                  <a:pt x="363627" y="58428"/>
                </a:lnTo>
                <a:lnTo>
                  <a:pt x="324152" y="78534"/>
                </a:lnTo>
                <a:lnTo>
                  <a:pt x="286344" y="101279"/>
                </a:lnTo>
                <a:lnTo>
                  <a:pt x="250322" y="126541"/>
                </a:lnTo>
                <a:lnTo>
                  <a:pt x="216209" y="154197"/>
                </a:lnTo>
                <a:lnTo>
                  <a:pt x="184127" y="184127"/>
                </a:lnTo>
                <a:lnTo>
                  <a:pt x="154197" y="216209"/>
                </a:lnTo>
                <a:lnTo>
                  <a:pt x="126541" y="250322"/>
                </a:lnTo>
                <a:lnTo>
                  <a:pt x="101279" y="286344"/>
                </a:lnTo>
                <a:lnTo>
                  <a:pt x="78534" y="324152"/>
                </a:lnTo>
                <a:lnTo>
                  <a:pt x="58428" y="363627"/>
                </a:lnTo>
                <a:lnTo>
                  <a:pt x="41081" y="404646"/>
                </a:lnTo>
                <a:lnTo>
                  <a:pt x="26616" y="447088"/>
                </a:lnTo>
                <a:lnTo>
                  <a:pt x="15154" y="490830"/>
                </a:lnTo>
                <a:lnTo>
                  <a:pt x="6816" y="535752"/>
                </a:lnTo>
                <a:lnTo>
                  <a:pt x="1724" y="581733"/>
                </a:lnTo>
                <a:lnTo>
                  <a:pt x="0" y="628650"/>
                </a:lnTo>
                <a:lnTo>
                  <a:pt x="0" y="2857500"/>
                </a:lnTo>
                <a:lnTo>
                  <a:pt x="7658100" y="2857500"/>
                </a:lnTo>
                <a:lnTo>
                  <a:pt x="7658100" y="0"/>
                </a:lnTo>
                <a:close/>
              </a:path>
            </a:pathLst>
          </a:custGeom>
          <a:solidFill>
            <a:srgbClr val="E6E7E8"/>
          </a:solidFill>
        </p:spPr>
        <p:txBody>
          <a:bodyPr wrap="square" lIns="0" tIns="0" rIns="0" bIns="0" rtlCol="0"/>
          <a:lstStyle/>
          <a:p>
            <a:endParaRPr dirty="0"/>
          </a:p>
        </p:txBody>
      </p:sp>
      <p:sp>
        <p:nvSpPr>
          <p:cNvPr id="6" name="object 6"/>
          <p:cNvSpPr txBox="1">
            <a:spLocks noGrp="1"/>
          </p:cNvSpPr>
          <p:nvPr>
            <p:ph type="title"/>
          </p:nvPr>
        </p:nvSpPr>
        <p:spPr>
          <a:xfrm>
            <a:off x="444500" y="447221"/>
            <a:ext cx="2810510" cy="566181"/>
          </a:xfrm>
          <a:prstGeom prst="rect">
            <a:avLst/>
          </a:prstGeom>
        </p:spPr>
        <p:txBody>
          <a:bodyPr vert="horz" wrap="square" lIns="0" tIns="12065" rIns="0" bIns="0" rtlCol="0">
            <a:spAutoFit/>
          </a:bodyPr>
          <a:lstStyle/>
          <a:p>
            <a:pPr marL="12700">
              <a:lnSpc>
                <a:spcPct val="100000"/>
              </a:lnSpc>
              <a:spcBef>
                <a:spcPts val="95"/>
              </a:spcBef>
            </a:pPr>
            <a:r>
              <a:rPr lang="en-US" sz="3600" spc="-30" dirty="0">
                <a:solidFill>
                  <a:srgbClr val="FFFFFF"/>
                </a:solidFill>
                <a:latin typeface="Lato Black" panose="020F0502020204030203" pitchFamily="34" charset="0"/>
                <a:ea typeface="Lato Black" panose="020F0502020204030203" pitchFamily="34" charset="0"/>
                <a:cs typeface="Lato Black" panose="020F0502020204030203" pitchFamily="34" charset="0"/>
              </a:rPr>
              <a:t>Try it now</a:t>
            </a:r>
            <a:endParaRPr sz="3600" dirty="0">
              <a:latin typeface="Lato Black" panose="020F0502020204030203" pitchFamily="34" charset="0"/>
              <a:ea typeface="Lato Black" panose="020F0502020204030203" pitchFamily="34" charset="0"/>
              <a:cs typeface="Lato Black" panose="020F0502020204030203" pitchFamily="34" charset="0"/>
            </a:endParaRPr>
          </a:p>
        </p:txBody>
      </p:sp>
      <p:sp>
        <p:nvSpPr>
          <p:cNvPr id="8" name="TextBox 7">
            <a:extLst>
              <a:ext uri="{FF2B5EF4-FFF2-40B4-BE49-F238E27FC236}">
                <a16:creationId xmlns:a16="http://schemas.microsoft.com/office/drawing/2014/main" id="{9195CDC7-A7E1-D291-A3E4-90C55390CB15}"/>
              </a:ext>
            </a:extLst>
          </p:cNvPr>
          <p:cNvSpPr txBox="1"/>
          <p:nvPr/>
        </p:nvSpPr>
        <p:spPr>
          <a:xfrm>
            <a:off x="5562359" y="545645"/>
            <a:ext cx="6400800" cy="523220"/>
          </a:xfrm>
          <a:prstGeom prst="rect">
            <a:avLst/>
          </a:prstGeom>
          <a:noFill/>
        </p:spPr>
        <p:txBody>
          <a:bodyPr wrap="square">
            <a:spAutoFit/>
          </a:bodyPr>
          <a:lstStyle/>
          <a:p>
            <a:pPr marL="12700" marR="5080">
              <a:lnSpc>
                <a:spcPct val="100000"/>
              </a:lnSpc>
              <a:spcBef>
                <a:spcPts val="100"/>
              </a:spcBef>
            </a:pPr>
            <a:r>
              <a:rPr lang="en-US" sz="2800" b="1" dirty="0">
                <a:solidFill>
                  <a:srgbClr val="EF3824"/>
                </a:solidFill>
                <a:latin typeface="Lato Black"/>
                <a:cs typeface="Lato Black"/>
              </a:rPr>
              <a:t>Activity 1: Mindset Shift</a:t>
            </a:r>
            <a:endParaRPr lang="en-US" sz="2800" dirty="0">
              <a:latin typeface="Lato Black"/>
              <a:cs typeface="Lato Black"/>
            </a:endParaRPr>
          </a:p>
        </p:txBody>
      </p:sp>
      <p:pic>
        <p:nvPicPr>
          <p:cNvPr id="4" name="Picture 3">
            <a:extLst>
              <a:ext uri="{FF2B5EF4-FFF2-40B4-BE49-F238E27FC236}">
                <a16:creationId xmlns:a16="http://schemas.microsoft.com/office/drawing/2014/main" id="{DA6B903C-C76E-F84C-A30C-D7574A017E2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64447" y="2237299"/>
            <a:ext cx="2602818" cy="3145399"/>
          </a:xfrm>
          <a:prstGeom prst="rect">
            <a:avLst/>
          </a:prstGeom>
        </p:spPr>
      </p:pic>
      <p:pic>
        <p:nvPicPr>
          <p:cNvPr id="7" name="Picture 6">
            <a:extLst>
              <a:ext uri="{FF2B5EF4-FFF2-40B4-BE49-F238E27FC236}">
                <a16:creationId xmlns:a16="http://schemas.microsoft.com/office/drawing/2014/main" id="{96E8B6A0-C8A7-BB48-FA87-A3C22EC197E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638800" y="1371600"/>
            <a:ext cx="6733308" cy="3962400"/>
          </a:xfrm>
          <a:prstGeom prst="rect">
            <a:avLst/>
          </a:prstGeom>
        </p:spPr>
      </p:pic>
      <p:pic>
        <p:nvPicPr>
          <p:cNvPr id="9" name="Picture 8">
            <a:extLst>
              <a:ext uri="{FF2B5EF4-FFF2-40B4-BE49-F238E27FC236}">
                <a16:creationId xmlns:a16="http://schemas.microsoft.com/office/drawing/2014/main" id="{C92822CE-86A1-CF80-7B9E-B518E13F342F}"/>
              </a:ext>
            </a:extLst>
          </p:cNvPr>
          <p:cNvPicPr>
            <a:picLocks noChangeAspect="1"/>
          </p:cNvPicPr>
          <p:nvPr/>
        </p:nvPicPr>
        <p:blipFill>
          <a:blip r:embed="rId5"/>
          <a:stretch>
            <a:fillRect/>
          </a:stretch>
        </p:blipFill>
        <p:spPr>
          <a:xfrm>
            <a:off x="5638800" y="5440797"/>
            <a:ext cx="6711171" cy="612112"/>
          </a:xfrm>
          <a:prstGeom prst="rect">
            <a:avLst/>
          </a:prstGeom>
        </p:spPr>
      </p:pic>
    </p:spTree>
    <p:extLst>
      <p:ext uri="{BB962C8B-B14F-4D97-AF65-F5344CB8AC3E}">
        <p14:creationId xmlns:p14="http://schemas.microsoft.com/office/powerpoint/2010/main" val="752722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4800600" cy="7315200"/>
          </a:xfrm>
          <a:custGeom>
            <a:avLst/>
            <a:gdLst/>
            <a:ahLst/>
            <a:cxnLst/>
            <a:rect l="l" t="t" r="r" b="b"/>
            <a:pathLst>
              <a:path w="4800600" h="7315200">
                <a:moveTo>
                  <a:pt x="4800600" y="0"/>
                </a:moveTo>
                <a:lnTo>
                  <a:pt x="0" y="0"/>
                </a:lnTo>
                <a:lnTo>
                  <a:pt x="0" y="7315200"/>
                </a:lnTo>
                <a:lnTo>
                  <a:pt x="4800600" y="7315200"/>
                </a:lnTo>
                <a:lnTo>
                  <a:pt x="4800600" y="0"/>
                </a:lnTo>
                <a:close/>
              </a:path>
            </a:pathLst>
          </a:custGeom>
          <a:solidFill>
            <a:srgbClr val="40AEAD"/>
          </a:solidFill>
        </p:spPr>
        <p:txBody>
          <a:bodyPr wrap="square" lIns="0" tIns="0" rIns="0" bIns="0" rtlCol="0"/>
          <a:lstStyle/>
          <a:p>
            <a:endParaRPr/>
          </a:p>
        </p:txBody>
      </p:sp>
      <p:sp>
        <p:nvSpPr>
          <p:cNvPr id="3" name="object 3"/>
          <p:cNvSpPr/>
          <p:nvPr/>
        </p:nvSpPr>
        <p:spPr>
          <a:xfrm>
            <a:off x="5143500" y="2095500"/>
            <a:ext cx="7658100" cy="2857500"/>
          </a:xfrm>
          <a:custGeom>
            <a:avLst/>
            <a:gdLst/>
            <a:ahLst/>
            <a:cxnLst/>
            <a:rect l="l" t="t" r="r" b="b"/>
            <a:pathLst>
              <a:path w="7658100" h="2857500">
                <a:moveTo>
                  <a:pt x="7658100" y="0"/>
                </a:moveTo>
                <a:lnTo>
                  <a:pt x="628650" y="0"/>
                </a:lnTo>
                <a:lnTo>
                  <a:pt x="581733" y="1724"/>
                </a:lnTo>
                <a:lnTo>
                  <a:pt x="535752" y="6816"/>
                </a:lnTo>
                <a:lnTo>
                  <a:pt x="490830" y="15154"/>
                </a:lnTo>
                <a:lnTo>
                  <a:pt x="447088" y="26616"/>
                </a:lnTo>
                <a:lnTo>
                  <a:pt x="404646" y="41081"/>
                </a:lnTo>
                <a:lnTo>
                  <a:pt x="363627" y="58428"/>
                </a:lnTo>
                <a:lnTo>
                  <a:pt x="324152" y="78534"/>
                </a:lnTo>
                <a:lnTo>
                  <a:pt x="286344" y="101279"/>
                </a:lnTo>
                <a:lnTo>
                  <a:pt x="250322" y="126541"/>
                </a:lnTo>
                <a:lnTo>
                  <a:pt x="216209" y="154197"/>
                </a:lnTo>
                <a:lnTo>
                  <a:pt x="184127" y="184127"/>
                </a:lnTo>
                <a:lnTo>
                  <a:pt x="154197" y="216209"/>
                </a:lnTo>
                <a:lnTo>
                  <a:pt x="126541" y="250322"/>
                </a:lnTo>
                <a:lnTo>
                  <a:pt x="101279" y="286344"/>
                </a:lnTo>
                <a:lnTo>
                  <a:pt x="78534" y="324152"/>
                </a:lnTo>
                <a:lnTo>
                  <a:pt x="58428" y="363627"/>
                </a:lnTo>
                <a:lnTo>
                  <a:pt x="41081" y="404646"/>
                </a:lnTo>
                <a:lnTo>
                  <a:pt x="26616" y="447088"/>
                </a:lnTo>
                <a:lnTo>
                  <a:pt x="15154" y="490830"/>
                </a:lnTo>
                <a:lnTo>
                  <a:pt x="6816" y="535752"/>
                </a:lnTo>
                <a:lnTo>
                  <a:pt x="1724" y="581733"/>
                </a:lnTo>
                <a:lnTo>
                  <a:pt x="0" y="628650"/>
                </a:lnTo>
                <a:lnTo>
                  <a:pt x="0" y="2857500"/>
                </a:lnTo>
                <a:lnTo>
                  <a:pt x="7658100" y="2857500"/>
                </a:lnTo>
                <a:lnTo>
                  <a:pt x="7658100" y="0"/>
                </a:lnTo>
                <a:close/>
              </a:path>
            </a:pathLst>
          </a:custGeom>
          <a:solidFill>
            <a:srgbClr val="E6E7E8"/>
          </a:solidFill>
        </p:spPr>
        <p:txBody>
          <a:bodyPr wrap="square" lIns="0" tIns="0" rIns="0" bIns="0" rtlCol="0"/>
          <a:lstStyle/>
          <a:p>
            <a:endParaRPr/>
          </a:p>
        </p:txBody>
      </p:sp>
      <p:sp>
        <p:nvSpPr>
          <p:cNvPr id="5" name="object 5"/>
          <p:cNvSpPr txBox="1"/>
          <p:nvPr/>
        </p:nvSpPr>
        <p:spPr>
          <a:xfrm>
            <a:off x="5782309" y="2379596"/>
            <a:ext cx="6562091" cy="2269852"/>
          </a:xfrm>
          <a:prstGeom prst="rect">
            <a:avLst/>
          </a:prstGeom>
        </p:spPr>
        <p:txBody>
          <a:bodyPr vert="horz" wrap="square" lIns="0" tIns="12700" rIns="0" bIns="0" rtlCol="0">
            <a:spAutoFit/>
          </a:bodyPr>
          <a:lstStyle/>
          <a:p>
            <a:pPr marL="12700" marR="5080">
              <a:lnSpc>
                <a:spcPct val="100000"/>
              </a:lnSpc>
              <a:spcBef>
                <a:spcPts val="100"/>
              </a:spcBef>
            </a:pPr>
            <a:r>
              <a:rPr lang="en-US" sz="2800" b="1" dirty="0">
                <a:solidFill>
                  <a:srgbClr val="EF3824"/>
                </a:solidFill>
                <a:latin typeface="Lato Black"/>
                <a:cs typeface="Lato Black"/>
              </a:rPr>
              <a:t>What are some examples of life-stage needs that may not map with our age-based assumptions?</a:t>
            </a:r>
            <a:endParaRPr lang="en-US" sz="1600" dirty="0">
              <a:solidFill>
                <a:srgbClr val="231F20"/>
              </a:solidFill>
              <a:latin typeface="Lato"/>
              <a:cs typeface="Lato"/>
            </a:endParaRPr>
          </a:p>
          <a:p>
            <a:pPr marL="12700" marR="118110">
              <a:lnSpc>
                <a:spcPct val="100000"/>
              </a:lnSpc>
              <a:spcBef>
                <a:spcPts val="2620"/>
              </a:spcBef>
              <a:tabLst>
                <a:tab pos="2858770" algn="l"/>
              </a:tabLst>
            </a:pPr>
            <a:r>
              <a:rPr lang="en-US" sz="1600" dirty="0">
                <a:solidFill>
                  <a:srgbClr val="231F20"/>
                </a:solidFill>
                <a:latin typeface="Lato"/>
                <a:cs typeface="Lato"/>
              </a:rPr>
              <a:t>Share your thoughts in Chat or in our conversation</a:t>
            </a:r>
            <a:endParaRPr lang="en-US" sz="1600" dirty="0">
              <a:latin typeface="Lato"/>
              <a:cs typeface="Lato"/>
            </a:endParaRPr>
          </a:p>
          <a:p>
            <a:pPr>
              <a:lnSpc>
                <a:spcPct val="100000"/>
              </a:lnSpc>
            </a:pPr>
            <a:endParaRPr sz="2500" dirty="0">
              <a:latin typeface="Lato"/>
              <a:cs typeface="Lato"/>
            </a:endParaRPr>
          </a:p>
        </p:txBody>
      </p:sp>
      <p:sp>
        <p:nvSpPr>
          <p:cNvPr id="6" name="object 6"/>
          <p:cNvSpPr txBox="1">
            <a:spLocks noGrp="1"/>
          </p:cNvSpPr>
          <p:nvPr>
            <p:ph type="title"/>
          </p:nvPr>
        </p:nvSpPr>
        <p:spPr>
          <a:xfrm>
            <a:off x="444500" y="447221"/>
            <a:ext cx="2202180" cy="566181"/>
          </a:xfrm>
          <a:prstGeom prst="rect">
            <a:avLst/>
          </a:prstGeom>
        </p:spPr>
        <p:txBody>
          <a:bodyPr vert="horz" wrap="square" lIns="0" tIns="12065" rIns="0" bIns="0" rtlCol="0">
            <a:spAutoFit/>
          </a:bodyPr>
          <a:lstStyle/>
          <a:p>
            <a:pPr marL="12700">
              <a:lnSpc>
                <a:spcPct val="100000"/>
              </a:lnSpc>
              <a:spcBef>
                <a:spcPts val="95"/>
              </a:spcBef>
            </a:pPr>
            <a:r>
              <a:rPr sz="3600" spc="-30" dirty="0">
                <a:solidFill>
                  <a:srgbClr val="FFFFFF"/>
                </a:solidFill>
                <a:latin typeface="Lato Black" panose="020F0502020204030203" pitchFamily="34" charset="0"/>
                <a:ea typeface="Lato Black" panose="020F0502020204030203" pitchFamily="34" charset="0"/>
                <a:cs typeface="Lato Black" panose="020F0502020204030203" pitchFamily="34" charset="0"/>
              </a:rPr>
              <a:t>Reflect</a:t>
            </a:r>
            <a:endParaRPr sz="3600" dirty="0">
              <a:latin typeface="Lato Black" panose="020F0502020204030203" pitchFamily="34" charset="0"/>
              <a:ea typeface="Lato Black" panose="020F0502020204030203" pitchFamily="34" charset="0"/>
              <a:cs typeface="Lato Black" panose="020F0502020204030203" pitchFamily="34" charset="0"/>
            </a:endParaRPr>
          </a:p>
        </p:txBody>
      </p:sp>
      <p:pic>
        <p:nvPicPr>
          <p:cNvPr id="4" name="Picture 3" descr="A white and black logo&#10;&#10;Description automatically generated">
            <a:extLst>
              <a:ext uri="{FF2B5EF4-FFF2-40B4-BE49-F238E27FC236}">
                <a16:creationId xmlns:a16="http://schemas.microsoft.com/office/drawing/2014/main" id="{D707DC77-947F-70B7-EFDA-170309E038D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3847" y="2535552"/>
            <a:ext cx="3012211" cy="2244096"/>
          </a:xfrm>
          <a:prstGeom prst="rect">
            <a:avLst/>
          </a:prstGeom>
        </p:spPr>
      </p:pic>
    </p:spTree>
    <p:extLst>
      <p:ext uri="{BB962C8B-B14F-4D97-AF65-F5344CB8AC3E}">
        <p14:creationId xmlns:p14="http://schemas.microsoft.com/office/powerpoint/2010/main" val="9319456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4800600" cy="7315200"/>
          </a:xfrm>
          <a:custGeom>
            <a:avLst/>
            <a:gdLst/>
            <a:ahLst/>
            <a:cxnLst/>
            <a:rect l="l" t="t" r="r" b="b"/>
            <a:pathLst>
              <a:path w="4800600" h="7315200">
                <a:moveTo>
                  <a:pt x="4800600" y="0"/>
                </a:moveTo>
                <a:lnTo>
                  <a:pt x="0" y="0"/>
                </a:lnTo>
                <a:lnTo>
                  <a:pt x="0" y="7315200"/>
                </a:lnTo>
                <a:lnTo>
                  <a:pt x="4800600" y="7315200"/>
                </a:lnTo>
                <a:lnTo>
                  <a:pt x="4800600" y="0"/>
                </a:lnTo>
                <a:close/>
              </a:path>
            </a:pathLst>
          </a:custGeom>
          <a:solidFill>
            <a:srgbClr val="40AEAD"/>
          </a:solidFill>
        </p:spPr>
        <p:txBody>
          <a:bodyPr wrap="square" lIns="0" tIns="0" rIns="0" bIns="0" rtlCol="0"/>
          <a:lstStyle/>
          <a:p>
            <a:endParaRPr/>
          </a:p>
        </p:txBody>
      </p:sp>
      <p:sp>
        <p:nvSpPr>
          <p:cNvPr id="3" name="object 3"/>
          <p:cNvSpPr/>
          <p:nvPr/>
        </p:nvSpPr>
        <p:spPr>
          <a:xfrm>
            <a:off x="5136748" y="355963"/>
            <a:ext cx="7658100" cy="6464755"/>
          </a:xfrm>
          <a:custGeom>
            <a:avLst/>
            <a:gdLst/>
            <a:ahLst/>
            <a:cxnLst/>
            <a:rect l="l" t="t" r="r" b="b"/>
            <a:pathLst>
              <a:path w="7658100" h="2857500">
                <a:moveTo>
                  <a:pt x="7658100" y="0"/>
                </a:moveTo>
                <a:lnTo>
                  <a:pt x="628650" y="0"/>
                </a:lnTo>
                <a:lnTo>
                  <a:pt x="581733" y="1724"/>
                </a:lnTo>
                <a:lnTo>
                  <a:pt x="535752" y="6816"/>
                </a:lnTo>
                <a:lnTo>
                  <a:pt x="490830" y="15154"/>
                </a:lnTo>
                <a:lnTo>
                  <a:pt x="447088" y="26616"/>
                </a:lnTo>
                <a:lnTo>
                  <a:pt x="404646" y="41081"/>
                </a:lnTo>
                <a:lnTo>
                  <a:pt x="363627" y="58428"/>
                </a:lnTo>
                <a:lnTo>
                  <a:pt x="324152" y="78534"/>
                </a:lnTo>
                <a:lnTo>
                  <a:pt x="286344" y="101279"/>
                </a:lnTo>
                <a:lnTo>
                  <a:pt x="250322" y="126541"/>
                </a:lnTo>
                <a:lnTo>
                  <a:pt x="216209" y="154197"/>
                </a:lnTo>
                <a:lnTo>
                  <a:pt x="184127" y="184127"/>
                </a:lnTo>
                <a:lnTo>
                  <a:pt x="154197" y="216209"/>
                </a:lnTo>
                <a:lnTo>
                  <a:pt x="126541" y="250322"/>
                </a:lnTo>
                <a:lnTo>
                  <a:pt x="101279" y="286344"/>
                </a:lnTo>
                <a:lnTo>
                  <a:pt x="78534" y="324152"/>
                </a:lnTo>
                <a:lnTo>
                  <a:pt x="58428" y="363627"/>
                </a:lnTo>
                <a:lnTo>
                  <a:pt x="41081" y="404646"/>
                </a:lnTo>
                <a:lnTo>
                  <a:pt x="26616" y="447088"/>
                </a:lnTo>
                <a:lnTo>
                  <a:pt x="15154" y="490830"/>
                </a:lnTo>
                <a:lnTo>
                  <a:pt x="6816" y="535752"/>
                </a:lnTo>
                <a:lnTo>
                  <a:pt x="1724" y="581733"/>
                </a:lnTo>
                <a:lnTo>
                  <a:pt x="0" y="628650"/>
                </a:lnTo>
                <a:lnTo>
                  <a:pt x="0" y="2857500"/>
                </a:lnTo>
                <a:lnTo>
                  <a:pt x="7658100" y="2857500"/>
                </a:lnTo>
                <a:lnTo>
                  <a:pt x="7658100" y="0"/>
                </a:lnTo>
                <a:close/>
              </a:path>
            </a:pathLst>
          </a:custGeom>
          <a:solidFill>
            <a:srgbClr val="E6E7E8"/>
          </a:solidFill>
        </p:spPr>
        <p:txBody>
          <a:bodyPr wrap="square" lIns="0" tIns="0" rIns="0" bIns="0" rtlCol="0"/>
          <a:lstStyle/>
          <a:p>
            <a:endParaRPr dirty="0"/>
          </a:p>
        </p:txBody>
      </p:sp>
      <p:sp>
        <p:nvSpPr>
          <p:cNvPr id="5" name="object 5"/>
          <p:cNvSpPr txBox="1"/>
          <p:nvPr/>
        </p:nvSpPr>
        <p:spPr>
          <a:xfrm>
            <a:off x="5773250" y="1495270"/>
            <a:ext cx="3192548" cy="4937249"/>
          </a:xfrm>
          <a:prstGeom prst="rect">
            <a:avLst/>
          </a:prstGeom>
        </p:spPr>
        <p:txBody>
          <a:bodyPr vert="horz" wrap="square" lIns="0" tIns="12700" rIns="0" bIns="0" rtlCol="0">
            <a:spAutoFit/>
          </a:bodyPr>
          <a:lstStyle/>
          <a:p>
            <a:r>
              <a:rPr lang="en-US" sz="2000" dirty="0">
                <a:latin typeface="Lato" panose="020F0502020204030203" pitchFamily="34" charset="0"/>
                <a:ea typeface="Lato" panose="020F0502020204030203" pitchFamily="34" charset="0"/>
                <a:cs typeface="Lato" panose="020F0502020204030203" pitchFamily="34" charset="0"/>
              </a:rPr>
              <a:t>All team members need to develop their own age-inclusive work practices and mindsets. Here are a few ideas for how you can start the conversation — and keep it going — on your own team. </a:t>
            </a:r>
          </a:p>
          <a:p>
            <a:endParaRPr lang="en-US" sz="2000" dirty="0">
              <a:latin typeface="Lato" panose="020F0502020204030203" pitchFamily="34" charset="0"/>
              <a:ea typeface="Lato" panose="020F0502020204030203" pitchFamily="34" charset="0"/>
              <a:cs typeface="Lato" panose="020F0502020204030203" pitchFamily="34" charset="0"/>
            </a:endParaRPr>
          </a:p>
          <a:p>
            <a:r>
              <a:rPr lang="en-US" sz="2000" dirty="0">
                <a:latin typeface="Lato" panose="020F0502020204030203" pitchFamily="34" charset="0"/>
                <a:ea typeface="Lato" panose="020F0502020204030203" pitchFamily="34" charset="0"/>
                <a:cs typeface="Lato" panose="020F0502020204030203" pitchFamily="34" charset="0"/>
              </a:rPr>
              <a:t>You can personally lead each of these activities with your team, or you can use these as opportunities for team members to step up and lead these activities during a team meeting.</a:t>
            </a:r>
          </a:p>
        </p:txBody>
      </p:sp>
      <p:sp>
        <p:nvSpPr>
          <p:cNvPr id="6" name="object 6"/>
          <p:cNvSpPr txBox="1">
            <a:spLocks noGrp="1"/>
          </p:cNvSpPr>
          <p:nvPr>
            <p:ph type="title"/>
          </p:nvPr>
        </p:nvSpPr>
        <p:spPr>
          <a:xfrm>
            <a:off x="444500" y="447221"/>
            <a:ext cx="2810510" cy="566181"/>
          </a:xfrm>
          <a:prstGeom prst="rect">
            <a:avLst/>
          </a:prstGeom>
        </p:spPr>
        <p:txBody>
          <a:bodyPr vert="horz" wrap="square" lIns="0" tIns="12065" rIns="0" bIns="0" rtlCol="0">
            <a:spAutoFit/>
          </a:bodyPr>
          <a:lstStyle/>
          <a:p>
            <a:pPr marL="12700">
              <a:lnSpc>
                <a:spcPct val="100000"/>
              </a:lnSpc>
              <a:spcBef>
                <a:spcPts val="95"/>
              </a:spcBef>
            </a:pPr>
            <a:r>
              <a:rPr lang="en-US" sz="3600" spc="-30" dirty="0">
                <a:solidFill>
                  <a:srgbClr val="FFFFFF"/>
                </a:solidFill>
                <a:latin typeface="Lato Black" panose="020F0502020204030203" pitchFamily="34" charset="0"/>
                <a:ea typeface="Lato Black" panose="020F0502020204030203" pitchFamily="34" charset="0"/>
                <a:cs typeface="Lato Black" panose="020F0502020204030203" pitchFamily="34" charset="0"/>
              </a:rPr>
              <a:t>Try it now</a:t>
            </a:r>
            <a:endParaRPr sz="3600" dirty="0">
              <a:latin typeface="Lato Black" panose="020F0502020204030203" pitchFamily="34" charset="0"/>
              <a:ea typeface="Lato Black" panose="020F0502020204030203" pitchFamily="34" charset="0"/>
              <a:cs typeface="Lato Black" panose="020F0502020204030203" pitchFamily="34" charset="0"/>
            </a:endParaRPr>
          </a:p>
        </p:txBody>
      </p:sp>
      <p:sp>
        <p:nvSpPr>
          <p:cNvPr id="10" name="object 6">
            <a:extLst>
              <a:ext uri="{FF2B5EF4-FFF2-40B4-BE49-F238E27FC236}">
                <a16:creationId xmlns:a16="http://schemas.microsoft.com/office/drawing/2014/main" id="{2436A107-7A06-52E1-BE16-85A329B81416}"/>
              </a:ext>
            </a:extLst>
          </p:cNvPr>
          <p:cNvSpPr txBox="1"/>
          <p:nvPr/>
        </p:nvSpPr>
        <p:spPr>
          <a:xfrm>
            <a:off x="5181118" y="7009567"/>
            <a:ext cx="7163282" cy="210314"/>
          </a:xfrm>
          <a:prstGeom prst="rect">
            <a:avLst/>
          </a:prstGeom>
        </p:spPr>
        <p:txBody>
          <a:bodyPr vert="horz" wrap="square" lIns="0" tIns="12700" rIns="0" bIns="0" rtlCol="0">
            <a:spAutoFit/>
          </a:bodyPr>
          <a:lstStyle/>
          <a:p>
            <a:pPr marL="12700">
              <a:spcBef>
                <a:spcPts val="100"/>
              </a:spcBef>
            </a:pPr>
            <a:r>
              <a:rPr lang="en-US" sz="600" b="1" dirty="0">
                <a:solidFill>
                  <a:srgbClr val="231F20"/>
                </a:solidFill>
                <a:latin typeface="Lato"/>
                <a:cs typeface="Lato"/>
              </a:rPr>
              <a:t>Courtesy Getty Images</a:t>
            </a:r>
          </a:p>
          <a:p>
            <a:pPr marL="12700">
              <a:spcBef>
                <a:spcPts val="100"/>
              </a:spcBef>
            </a:pPr>
            <a:r>
              <a:rPr lang="en-US" sz="600" b="1" dirty="0">
                <a:solidFill>
                  <a:srgbClr val="231F20"/>
                </a:solidFill>
                <a:latin typeface="Lato"/>
                <a:cs typeface="Lato"/>
              </a:rPr>
              <a:t>Source: </a:t>
            </a:r>
            <a:r>
              <a:rPr lang="en-US" sz="600" u="sng" spc="-10" dirty="0">
                <a:solidFill>
                  <a:schemeClr val="tx1"/>
                </a:solidFill>
                <a:latin typeface="Lato"/>
                <a:cs typeface="Lato"/>
                <a:hlinkClick r:id="rId3">
                  <a:extLst>
                    <a:ext uri="{A12FA001-AC4F-418D-AE19-62706E023703}">
                      <ahyp:hlinkClr xmlns:ahyp="http://schemas.microsoft.com/office/drawing/2018/hyperlinkcolor" val="tx"/>
                    </a:ext>
                  </a:extLst>
                </a:hlinkClick>
              </a:rPr>
              <a:t>https://employerportal.aarp.org/age-inclusive-workforce/practice-age-inclusive-management/managing-mixed-aged-teams-guide</a:t>
            </a:r>
            <a:r>
              <a:rPr lang="en-US" sz="600" u="sng" spc="-10" dirty="0">
                <a:solidFill>
                  <a:schemeClr val="tx1"/>
                </a:solidFill>
                <a:latin typeface="Lato"/>
                <a:cs typeface="Lato"/>
              </a:rPr>
              <a:t> </a:t>
            </a:r>
            <a:endParaRPr sz="600" dirty="0">
              <a:latin typeface="Lato"/>
              <a:cs typeface="Lato"/>
            </a:endParaRPr>
          </a:p>
        </p:txBody>
      </p:sp>
      <p:sp>
        <p:nvSpPr>
          <p:cNvPr id="8" name="TextBox 7">
            <a:extLst>
              <a:ext uri="{FF2B5EF4-FFF2-40B4-BE49-F238E27FC236}">
                <a16:creationId xmlns:a16="http://schemas.microsoft.com/office/drawing/2014/main" id="{9195CDC7-A7E1-D291-A3E4-90C55390CB15}"/>
              </a:ext>
            </a:extLst>
          </p:cNvPr>
          <p:cNvSpPr txBox="1"/>
          <p:nvPr/>
        </p:nvSpPr>
        <p:spPr>
          <a:xfrm>
            <a:off x="5562359" y="476553"/>
            <a:ext cx="6400800" cy="954107"/>
          </a:xfrm>
          <a:prstGeom prst="rect">
            <a:avLst/>
          </a:prstGeom>
          <a:noFill/>
        </p:spPr>
        <p:txBody>
          <a:bodyPr wrap="square">
            <a:spAutoFit/>
          </a:bodyPr>
          <a:lstStyle/>
          <a:p>
            <a:pPr marL="12700" marR="5080">
              <a:lnSpc>
                <a:spcPct val="100000"/>
              </a:lnSpc>
              <a:spcBef>
                <a:spcPts val="100"/>
              </a:spcBef>
            </a:pPr>
            <a:r>
              <a:rPr lang="en-US" sz="2800" b="1" dirty="0">
                <a:solidFill>
                  <a:srgbClr val="EF3824"/>
                </a:solidFill>
                <a:latin typeface="Lato Black"/>
                <a:cs typeface="Lato Black"/>
              </a:rPr>
              <a:t>Activity 5: How Can I Talk About Age Inclusion with My Team?</a:t>
            </a:r>
            <a:endParaRPr lang="en-US" sz="2800" dirty="0">
              <a:latin typeface="Lato Black"/>
              <a:cs typeface="Lato Black"/>
            </a:endParaRPr>
          </a:p>
        </p:txBody>
      </p:sp>
      <p:pic>
        <p:nvPicPr>
          <p:cNvPr id="9" name="Content Placeholder 7">
            <a:extLst>
              <a:ext uri="{FF2B5EF4-FFF2-40B4-BE49-F238E27FC236}">
                <a16:creationId xmlns:a16="http://schemas.microsoft.com/office/drawing/2014/main" id="{4F92AF39-7626-3717-C960-BA6FAE47487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9371047" y="1499752"/>
            <a:ext cx="3125080" cy="4043314"/>
          </a:xfrm>
          <a:prstGeom prst="rect">
            <a:avLst/>
          </a:prstGeom>
          <a:ln>
            <a:solidFill>
              <a:schemeClr val="bg1">
                <a:lumMod val="85000"/>
              </a:schemeClr>
            </a:solidFill>
          </a:ln>
        </p:spPr>
      </p:pic>
      <p:pic>
        <p:nvPicPr>
          <p:cNvPr id="12" name="Picture 11">
            <a:extLst>
              <a:ext uri="{FF2B5EF4-FFF2-40B4-BE49-F238E27FC236}">
                <a16:creationId xmlns:a16="http://schemas.microsoft.com/office/drawing/2014/main" id="{2B15E2D0-886C-1D9A-6027-7D33EA8D10DB}"/>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1556985" y="5658465"/>
            <a:ext cx="975218" cy="971592"/>
          </a:xfrm>
          <a:prstGeom prst="rect">
            <a:avLst/>
          </a:prstGeom>
        </p:spPr>
      </p:pic>
      <p:pic>
        <p:nvPicPr>
          <p:cNvPr id="4" name="Picture 3">
            <a:extLst>
              <a:ext uri="{FF2B5EF4-FFF2-40B4-BE49-F238E27FC236}">
                <a16:creationId xmlns:a16="http://schemas.microsoft.com/office/drawing/2014/main" id="{6C7418ED-A505-99E7-516F-B63F6F91F68A}"/>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064447" y="2237299"/>
            <a:ext cx="2602818" cy="3145399"/>
          </a:xfrm>
          <a:prstGeom prst="rect">
            <a:avLst/>
          </a:prstGeom>
        </p:spPr>
      </p:pic>
    </p:spTree>
    <p:extLst>
      <p:ext uri="{BB962C8B-B14F-4D97-AF65-F5344CB8AC3E}">
        <p14:creationId xmlns:p14="http://schemas.microsoft.com/office/powerpoint/2010/main" val="28018820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4800600" cy="7315200"/>
          </a:xfrm>
          <a:custGeom>
            <a:avLst/>
            <a:gdLst/>
            <a:ahLst/>
            <a:cxnLst/>
            <a:rect l="l" t="t" r="r" b="b"/>
            <a:pathLst>
              <a:path w="4800600" h="7315200">
                <a:moveTo>
                  <a:pt x="4800600" y="0"/>
                </a:moveTo>
                <a:lnTo>
                  <a:pt x="0" y="0"/>
                </a:lnTo>
                <a:lnTo>
                  <a:pt x="0" y="7315200"/>
                </a:lnTo>
                <a:lnTo>
                  <a:pt x="4800600" y="7315200"/>
                </a:lnTo>
                <a:lnTo>
                  <a:pt x="4800600" y="0"/>
                </a:lnTo>
                <a:close/>
              </a:path>
            </a:pathLst>
          </a:custGeom>
          <a:solidFill>
            <a:srgbClr val="40AEAD"/>
          </a:solidFill>
        </p:spPr>
        <p:txBody>
          <a:bodyPr wrap="square" lIns="0" tIns="0" rIns="0" bIns="0" rtlCol="0"/>
          <a:lstStyle/>
          <a:p>
            <a:endParaRPr/>
          </a:p>
        </p:txBody>
      </p:sp>
      <p:sp>
        <p:nvSpPr>
          <p:cNvPr id="3" name="object 3"/>
          <p:cNvSpPr/>
          <p:nvPr/>
        </p:nvSpPr>
        <p:spPr>
          <a:xfrm>
            <a:off x="5136748" y="304799"/>
            <a:ext cx="7658100" cy="7010401"/>
          </a:xfrm>
          <a:custGeom>
            <a:avLst/>
            <a:gdLst/>
            <a:ahLst/>
            <a:cxnLst/>
            <a:rect l="l" t="t" r="r" b="b"/>
            <a:pathLst>
              <a:path w="7658100" h="2857500">
                <a:moveTo>
                  <a:pt x="7658100" y="0"/>
                </a:moveTo>
                <a:lnTo>
                  <a:pt x="628650" y="0"/>
                </a:lnTo>
                <a:lnTo>
                  <a:pt x="581733" y="1724"/>
                </a:lnTo>
                <a:lnTo>
                  <a:pt x="535752" y="6816"/>
                </a:lnTo>
                <a:lnTo>
                  <a:pt x="490830" y="15154"/>
                </a:lnTo>
                <a:lnTo>
                  <a:pt x="447088" y="26616"/>
                </a:lnTo>
                <a:lnTo>
                  <a:pt x="404646" y="41081"/>
                </a:lnTo>
                <a:lnTo>
                  <a:pt x="363627" y="58428"/>
                </a:lnTo>
                <a:lnTo>
                  <a:pt x="324152" y="78534"/>
                </a:lnTo>
                <a:lnTo>
                  <a:pt x="286344" y="101279"/>
                </a:lnTo>
                <a:lnTo>
                  <a:pt x="250322" y="126541"/>
                </a:lnTo>
                <a:lnTo>
                  <a:pt x="216209" y="154197"/>
                </a:lnTo>
                <a:lnTo>
                  <a:pt x="184127" y="184127"/>
                </a:lnTo>
                <a:lnTo>
                  <a:pt x="154197" y="216209"/>
                </a:lnTo>
                <a:lnTo>
                  <a:pt x="126541" y="250322"/>
                </a:lnTo>
                <a:lnTo>
                  <a:pt x="101279" y="286344"/>
                </a:lnTo>
                <a:lnTo>
                  <a:pt x="78534" y="324152"/>
                </a:lnTo>
                <a:lnTo>
                  <a:pt x="58428" y="363627"/>
                </a:lnTo>
                <a:lnTo>
                  <a:pt x="41081" y="404646"/>
                </a:lnTo>
                <a:lnTo>
                  <a:pt x="26616" y="447088"/>
                </a:lnTo>
                <a:lnTo>
                  <a:pt x="15154" y="490830"/>
                </a:lnTo>
                <a:lnTo>
                  <a:pt x="6816" y="535752"/>
                </a:lnTo>
                <a:lnTo>
                  <a:pt x="1724" y="581733"/>
                </a:lnTo>
                <a:lnTo>
                  <a:pt x="0" y="628650"/>
                </a:lnTo>
                <a:lnTo>
                  <a:pt x="0" y="2857500"/>
                </a:lnTo>
                <a:lnTo>
                  <a:pt x="7658100" y="2857500"/>
                </a:lnTo>
                <a:lnTo>
                  <a:pt x="7658100" y="0"/>
                </a:lnTo>
                <a:close/>
              </a:path>
            </a:pathLst>
          </a:custGeom>
          <a:solidFill>
            <a:srgbClr val="E6E7E8"/>
          </a:solidFill>
        </p:spPr>
        <p:txBody>
          <a:bodyPr wrap="square" lIns="0" tIns="0" rIns="0" bIns="0" rtlCol="0"/>
          <a:lstStyle/>
          <a:p>
            <a:endParaRPr dirty="0"/>
          </a:p>
        </p:txBody>
      </p:sp>
      <p:sp>
        <p:nvSpPr>
          <p:cNvPr id="6" name="object 6"/>
          <p:cNvSpPr txBox="1">
            <a:spLocks noGrp="1"/>
          </p:cNvSpPr>
          <p:nvPr>
            <p:ph type="title"/>
          </p:nvPr>
        </p:nvSpPr>
        <p:spPr>
          <a:xfrm>
            <a:off x="444500" y="447221"/>
            <a:ext cx="2810510" cy="566181"/>
          </a:xfrm>
          <a:prstGeom prst="rect">
            <a:avLst/>
          </a:prstGeom>
        </p:spPr>
        <p:txBody>
          <a:bodyPr vert="horz" wrap="square" lIns="0" tIns="12065" rIns="0" bIns="0" rtlCol="0">
            <a:spAutoFit/>
          </a:bodyPr>
          <a:lstStyle/>
          <a:p>
            <a:pPr marL="12700">
              <a:lnSpc>
                <a:spcPct val="100000"/>
              </a:lnSpc>
              <a:spcBef>
                <a:spcPts val="95"/>
              </a:spcBef>
            </a:pPr>
            <a:r>
              <a:rPr lang="en-US" sz="3600" spc="-30" dirty="0">
                <a:solidFill>
                  <a:srgbClr val="FFFFFF"/>
                </a:solidFill>
                <a:latin typeface="Lato Black" panose="020F0502020204030203" pitchFamily="34" charset="0"/>
                <a:ea typeface="Lato Black" panose="020F0502020204030203" pitchFamily="34" charset="0"/>
                <a:cs typeface="Lato Black" panose="020F0502020204030203" pitchFamily="34" charset="0"/>
              </a:rPr>
              <a:t>Try it now</a:t>
            </a:r>
            <a:endParaRPr sz="3600" dirty="0">
              <a:latin typeface="Lato Black" panose="020F0502020204030203" pitchFamily="34" charset="0"/>
              <a:ea typeface="Lato Black" panose="020F0502020204030203" pitchFamily="34" charset="0"/>
              <a:cs typeface="Lato Black" panose="020F0502020204030203" pitchFamily="34" charset="0"/>
            </a:endParaRPr>
          </a:p>
        </p:txBody>
      </p:sp>
      <p:sp>
        <p:nvSpPr>
          <p:cNvPr id="8" name="TextBox 7">
            <a:extLst>
              <a:ext uri="{FF2B5EF4-FFF2-40B4-BE49-F238E27FC236}">
                <a16:creationId xmlns:a16="http://schemas.microsoft.com/office/drawing/2014/main" id="{9195CDC7-A7E1-D291-A3E4-90C55390CB15}"/>
              </a:ext>
            </a:extLst>
          </p:cNvPr>
          <p:cNvSpPr txBox="1"/>
          <p:nvPr/>
        </p:nvSpPr>
        <p:spPr>
          <a:xfrm>
            <a:off x="5562359" y="545645"/>
            <a:ext cx="6400800" cy="954107"/>
          </a:xfrm>
          <a:prstGeom prst="rect">
            <a:avLst/>
          </a:prstGeom>
          <a:noFill/>
        </p:spPr>
        <p:txBody>
          <a:bodyPr wrap="square">
            <a:spAutoFit/>
          </a:bodyPr>
          <a:lstStyle/>
          <a:p>
            <a:pPr marL="12700" marR="5080">
              <a:lnSpc>
                <a:spcPct val="100000"/>
              </a:lnSpc>
              <a:spcBef>
                <a:spcPts val="100"/>
              </a:spcBef>
            </a:pPr>
            <a:r>
              <a:rPr lang="en-US" sz="2800" b="1" dirty="0">
                <a:solidFill>
                  <a:srgbClr val="EF3824"/>
                </a:solidFill>
                <a:latin typeface="Lato Black"/>
                <a:cs typeface="Lato Black"/>
              </a:rPr>
              <a:t>Activity 5: How Can I Talk About Age Inclusion with My Team?</a:t>
            </a:r>
            <a:endParaRPr lang="en-US" sz="2800" dirty="0">
              <a:latin typeface="Lato Black"/>
              <a:cs typeface="Lato Black"/>
            </a:endParaRPr>
          </a:p>
        </p:txBody>
      </p:sp>
      <p:pic>
        <p:nvPicPr>
          <p:cNvPr id="4" name="Picture 3">
            <a:extLst>
              <a:ext uri="{FF2B5EF4-FFF2-40B4-BE49-F238E27FC236}">
                <a16:creationId xmlns:a16="http://schemas.microsoft.com/office/drawing/2014/main" id="{DA6B903C-C76E-F84C-A30C-D7574A017E2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64447" y="2237299"/>
            <a:ext cx="2602818" cy="3145399"/>
          </a:xfrm>
          <a:prstGeom prst="rect">
            <a:avLst/>
          </a:prstGeom>
        </p:spPr>
      </p:pic>
      <p:sp>
        <p:nvSpPr>
          <p:cNvPr id="7" name="TextBox 6">
            <a:extLst>
              <a:ext uri="{FF2B5EF4-FFF2-40B4-BE49-F238E27FC236}">
                <a16:creationId xmlns:a16="http://schemas.microsoft.com/office/drawing/2014/main" id="{5AAA59E6-9426-672E-D80A-7242C9E01382}"/>
              </a:ext>
            </a:extLst>
          </p:cNvPr>
          <p:cNvSpPr txBox="1"/>
          <p:nvPr/>
        </p:nvSpPr>
        <p:spPr>
          <a:xfrm>
            <a:off x="5562359" y="1600200"/>
            <a:ext cx="6400800" cy="1200329"/>
          </a:xfrm>
          <a:prstGeom prst="rect">
            <a:avLst/>
          </a:prstGeom>
          <a:noFill/>
        </p:spPr>
        <p:txBody>
          <a:bodyPr wrap="square">
            <a:spAutoFit/>
          </a:bodyPr>
          <a:lstStyle/>
          <a:p>
            <a:r>
              <a:rPr lang="en-US" dirty="0">
                <a:latin typeface="Lato" panose="020F0502020204030203" pitchFamily="34" charset="0"/>
                <a:ea typeface="Lato" panose="020F0502020204030203" pitchFamily="34" charset="0"/>
                <a:cs typeface="Lato" panose="020F0502020204030203" pitchFamily="34" charset="0"/>
              </a:rPr>
              <a:t>Take 3 minutes to mark up your copy of the full worksheet with ideas and notes about how you could use this with your own team. When can you use these? Who on the team could lead each one?</a:t>
            </a:r>
            <a:endParaRPr lang="en-US" dirty="0"/>
          </a:p>
        </p:txBody>
      </p:sp>
      <p:pic>
        <p:nvPicPr>
          <p:cNvPr id="13" name="Picture 12">
            <a:extLst>
              <a:ext uri="{FF2B5EF4-FFF2-40B4-BE49-F238E27FC236}">
                <a16:creationId xmlns:a16="http://schemas.microsoft.com/office/drawing/2014/main" id="{8284D31D-D422-4D7F-DD35-798C32CDB702}"/>
              </a:ext>
            </a:extLst>
          </p:cNvPr>
          <p:cNvPicPr>
            <a:picLocks noChangeAspect="1"/>
          </p:cNvPicPr>
          <p:nvPr/>
        </p:nvPicPr>
        <p:blipFill>
          <a:blip r:embed="rId4"/>
          <a:stretch>
            <a:fillRect/>
          </a:stretch>
        </p:blipFill>
        <p:spPr>
          <a:xfrm>
            <a:off x="5598218" y="3003131"/>
            <a:ext cx="6553200" cy="1105359"/>
          </a:xfrm>
          <a:prstGeom prst="rect">
            <a:avLst/>
          </a:prstGeom>
        </p:spPr>
      </p:pic>
      <p:pic>
        <p:nvPicPr>
          <p:cNvPr id="15" name="Picture 14">
            <a:extLst>
              <a:ext uri="{FF2B5EF4-FFF2-40B4-BE49-F238E27FC236}">
                <a16:creationId xmlns:a16="http://schemas.microsoft.com/office/drawing/2014/main" id="{65935E8E-84DE-3400-25CC-C71AF2096457}"/>
              </a:ext>
            </a:extLst>
          </p:cNvPr>
          <p:cNvPicPr>
            <a:picLocks noChangeAspect="1"/>
          </p:cNvPicPr>
          <p:nvPr/>
        </p:nvPicPr>
        <p:blipFill>
          <a:blip r:embed="rId5"/>
          <a:stretch>
            <a:fillRect/>
          </a:stretch>
        </p:blipFill>
        <p:spPr>
          <a:xfrm>
            <a:off x="5590747" y="4285083"/>
            <a:ext cx="6517582" cy="2572917"/>
          </a:xfrm>
          <a:prstGeom prst="rect">
            <a:avLst/>
          </a:prstGeom>
        </p:spPr>
      </p:pic>
    </p:spTree>
    <p:extLst>
      <p:ext uri="{BB962C8B-B14F-4D97-AF65-F5344CB8AC3E}">
        <p14:creationId xmlns:p14="http://schemas.microsoft.com/office/powerpoint/2010/main" val="1586094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4800600" cy="7315200"/>
          </a:xfrm>
          <a:custGeom>
            <a:avLst/>
            <a:gdLst/>
            <a:ahLst/>
            <a:cxnLst/>
            <a:rect l="l" t="t" r="r" b="b"/>
            <a:pathLst>
              <a:path w="4800600" h="7315200">
                <a:moveTo>
                  <a:pt x="4800600" y="0"/>
                </a:moveTo>
                <a:lnTo>
                  <a:pt x="0" y="0"/>
                </a:lnTo>
                <a:lnTo>
                  <a:pt x="0" y="7315200"/>
                </a:lnTo>
                <a:lnTo>
                  <a:pt x="4800600" y="7315200"/>
                </a:lnTo>
                <a:lnTo>
                  <a:pt x="4800600" y="0"/>
                </a:lnTo>
                <a:close/>
              </a:path>
            </a:pathLst>
          </a:custGeom>
          <a:solidFill>
            <a:srgbClr val="40AEAD"/>
          </a:solidFill>
        </p:spPr>
        <p:txBody>
          <a:bodyPr wrap="square" lIns="0" tIns="0" rIns="0" bIns="0" rtlCol="0"/>
          <a:lstStyle/>
          <a:p>
            <a:endParaRPr/>
          </a:p>
        </p:txBody>
      </p:sp>
      <p:sp>
        <p:nvSpPr>
          <p:cNvPr id="3" name="object 3"/>
          <p:cNvSpPr/>
          <p:nvPr/>
        </p:nvSpPr>
        <p:spPr>
          <a:xfrm>
            <a:off x="5136748" y="304799"/>
            <a:ext cx="7658100" cy="7010401"/>
          </a:xfrm>
          <a:custGeom>
            <a:avLst/>
            <a:gdLst/>
            <a:ahLst/>
            <a:cxnLst/>
            <a:rect l="l" t="t" r="r" b="b"/>
            <a:pathLst>
              <a:path w="7658100" h="2857500">
                <a:moveTo>
                  <a:pt x="7658100" y="0"/>
                </a:moveTo>
                <a:lnTo>
                  <a:pt x="628650" y="0"/>
                </a:lnTo>
                <a:lnTo>
                  <a:pt x="581733" y="1724"/>
                </a:lnTo>
                <a:lnTo>
                  <a:pt x="535752" y="6816"/>
                </a:lnTo>
                <a:lnTo>
                  <a:pt x="490830" y="15154"/>
                </a:lnTo>
                <a:lnTo>
                  <a:pt x="447088" y="26616"/>
                </a:lnTo>
                <a:lnTo>
                  <a:pt x="404646" y="41081"/>
                </a:lnTo>
                <a:lnTo>
                  <a:pt x="363627" y="58428"/>
                </a:lnTo>
                <a:lnTo>
                  <a:pt x="324152" y="78534"/>
                </a:lnTo>
                <a:lnTo>
                  <a:pt x="286344" y="101279"/>
                </a:lnTo>
                <a:lnTo>
                  <a:pt x="250322" y="126541"/>
                </a:lnTo>
                <a:lnTo>
                  <a:pt x="216209" y="154197"/>
                </a:lnTo>
                <a:lnTo>
                  <a:pt x="184127" y="184127"/>
                </a:lnTo>
                <a:lnTo>
                  <a:pt x="154197" y="216209"/>
                </a:lnTo>
                <a:lnTo>
                  <a:pt x="126541" y="250322"/>
                </a:lnTo>
                <a:lnTo>
                  <a:pt x="101279" y="286344"/>
                </a:lnTo>
                <a:lnTo>
                  <a:pt x="78534" y="324152"/>
                </a:lnTo>
                <a:lnTo>
                  <a:pt x="58428" y="363627"/>
                </a:lnTo>
                <a:lnTo>
                  <a:pt x="41081" y="404646"/>
                </a:lnTo>
                <a:lnTo>
                  <a:pt x="26616" y="447088"/>
                </a:lnTo>
                <a:lnTo>
                  <a:pt x="15154" y="490830"/>
                </a:lnTo>
                <a:lnTo>
                  <a:pt x="6816" y="535752"/>
                </a:lnTo>
                <a:lnTo>
                  <a:pt x="1724" y="581733"/>
                </a:lnTo>
                <a:lnTo>
                  <a:pt x="0" y="628650"/>
                </a:lnTo>
                <a:lnTo>
                  <a:pt x="0" y="2857500"/>
                </a:lnTo>
                <a:lnTo>
                  <a:pt x="7658100" y="2857500"/>
                </a:lnTo>
                <a:lnTo>
                  <a:pt x="7658100" y="0"/>
                </a:lnTo>
                <a:close/>
              </a:path>
            </a:pathLst>
          </a:custGeom>
          <a:solidFill>
            <a:srgbClr val="E6E7E8"/>
          </a:solidFill>
        </p:spPr>
        <p:txBody>
          <a:bodyPr wrap="square" lIns="0" tIns="0" rIns="0" bIns="0" rtlCol="0"/>
          <a:lstStyle/>
          <a:p>
            <a:endParaRPr dirty="0"/>
          </a:p>
        </p:txBody>
      </p:sp>
      <p:sp>
        <p:nvSpPr>
          <p:cNvPr id="6" name="object 6"/>
          <p:cNvSpPr txBox="1">
            <a:spLocks noGrp="1"/>
          </p:cNvSpPr>
          <p:nvPr>
            <p:ph type="title"/>
          </p:nvPr>
        </p:nvSpPr>
        <p:spPr>
          <a:xfrm>
            <a:off x="444500" y="447221"/>
            <a:ext cx="2810510" cy="566181"/>
          </a:xfrm>
          <a:prstGeom prst="rect">
            <a:avLst/>
          </a:prstGeom>
        </p:spPr>
        <p:txBody>
          <a:bodyPr vert="horz" wrap="square" lIns="0" tIns="12065" rIns="0" bIns="0" rtlCol="0">
            <a:spAutoFit/>
          </a:bodyPr>
          <a:lstStyle/>
          <a:p>
            <a:pPr marL="12700">
              <a:lnSpc>
                <a:spcPct val="100000"/>
              </a:lnSpc>
              <a:spcBef>
                <a:spcPts val="95"/>
              </a:spcBef>
            </a:pPr>
            <a:r>
              <a:rPr lang="en-US" sz="3600" spc="-30" dirty="0">
                <a:solidFill>
                  <a:srgbClr val="FFFFFF"/>
                </a:solidFill>
                <a:latin typeface="Lato Black" panose="020F0502020204030203" pitchFamily="34" charset="0"/>
                <a:ea typeface="Lato Black" panose="020F0502020204030203" pitchFamily="34" charset="0"/>
                <a:cs typeface="Lato Black" panose="020F0502020204030203" pitchFamily="34" charset="0"/>
              </a:rPr>
              <a:t>Try it now</a:t>
            </a:r>
            <a:endParaRPr sz="3600" dirty="0">
              <a:latin typeface="Lato Black" panose="020F0502020204030203" pitchFamily="34" charset="0"/>
              <a:ea typeface="Lato Black" panose="020F0502020204030203" pitchFamily="34" charset="0"/>
              <a:cs typeface="Lato Black" panose="020F0502020204030203" pitchFamily="34" charset="0"/>
            </a:endParaRPr>
          </a:p>
        </p:txBody>
      </p:sp>
      <p:sp>
        <p:nvSpPr>
          <p:cNvPr id="8" name="TextBox 7">
            <a:extLst>
              <a:ext uri="{FF2B5EF4-FFF2-40B4-BE49-F238E27FC236}">
                <a16:creationId xmlns:a16="http://schemas.microsoft.com/office/drawing/2014/main" id="{9195CDC7-A7E1-D291-A3E4-90C55390CB15}"/>
              </a:ext>
            </a:extLst>
          </p:cNvPr>
          <p:cNvSpPr txBox="1"/>
          <p:nvPr/>
        </p:nvSpPr>
        <p:spPr>
          <a:xfrm>
            <a:off x="5562359" y="545645"/>
            <a:ext cx="6400800" cy="954107"/>
          </a:xfrm>
          <a:prstGeom prst="rect">
            <a:avLst/>
          </a:prstGeom>
          <a:noFill/>
        </p:spPr>
        <p:txBody>
          <a:bodyPr wrap="square">
            <a:spAutoFit/>
          </a:bodyPr>
          <a:lstStyle/>
          <a:p>
            <a:pPr marL="12700" marR="5080">
              <a:lnSpc>
                <a:spcPct val="100000"/>
              </a:lnSpc>
              <a:spcBef>
                <a:spcPts val="100"/>
              </a:spcBef>
            </a:pPr>
            <a:r>
              <a:rPr lang="en-US" sz="2800" b="1" dirty="0">
                <a:solidFill>
                  <a:srgbClr val="EF3824"/>
                </a:solidFill>
                <a:latin typeface="Lato Black"/>
                <a:cs typeface="Lato Black"/>
              </a:rPr>
              <a:t>Activity 5: How Can I Talk About Age Inclusion with My Team?</a:t>
            </a:r>
            <a:endParaRPr lang="en-US" sz="2800" dirty="0">
              <a:latin typeface="Lato Black"/>
              <a:cs typeface="Lato Black"/>
            </a:endParaRPr>
          </a:p>
        </p:txBody>
      </p:sp>
      <p:pic>
        <p:nvPicPr>
          <p:cNvPr id="4" name="Picture 3">
            <a:extLst>
              <a:ext uri="{FF2B5EF4-FFF2-40B4-BE49-F238E27FC236}">
                <a16:creationId xmlns:a16="http://schemas.microsoft.com/office/drawing/2014/main" id="{DA6B903C-C76E-F84C-A30C-D7574A017E2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64447" y="2237299"/>
            <a:ext cx="2602818" cy="3145399"/>
          </a:xfrm>
          <a:prstGeom prst="rect">
            <a:avLst/>
          </a:prstGeom>
        </p:spPr>
      </p:pic>
      <p:grpSp>
        <p:nvGrpSpPr>
          <p:cNvPr id="10" name="Group 9">
            <a:extLst>
              <a:ext uri="{FF2B5EF4-FFF2-40B4-BE49-F238E27FC236}">
                <a16:creationId xmlns:a16="http://schemas.microsoft.com/office/drawing/2014/main" id="{2BAA090C-4E58-DD81-B046-8DFAB80435D1}"/>
              </a:ext>
            </a:extLst>
          </p:cNvPr>
          <p:cNvGrpSpPr/>
          <p:nvPr/>
        </p:nvGrpSpPr>
        <p:grpSpPr>
          <a:xfrm>
            <a:off x="5715001" y="1645344"/>
            <a:ext cx="5943599" cy="3791291"/>
            <a:chOff x="5715000" y="1301512"/>
            <a:chExt cx="6482623" cy="4135123"/>
          </a:xfrm>
        </p:grpSpPr>
        <p:pic>
          <p:nvPicPr>
            <p:cNvPr id="13" name="Picture 12">
              <a:extLst>
                <a:ext uri="{FF2B5EF4-FFF2-40B4-BE49-F238E27FC236}">
                  <a16:creationId xmlns:a16="http://schemas.microsoft.com/office/drawing/2014/main" id="{8284D31D-D422-4D7F-DD35-798C32CDB70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715000" y="1301512"/>
              <a:ext cx="6482623" cy="1594088"/>
            </a:xfrm>
            <a:prstGeom prst="rect">
              <a:avLst/>
            </a:prstGeom>
          </p:spPr>
        </p:pic>
        <p:pic>
          <p:nvPicPr>
            <p:cNvPr id="9" name="Picture 8">
              <a:extLst>
                <a:ext uri="{FF2B5EF4-FFF2-40B4-BE49-F238E27FC236}">
                  <a16:creationId xmlns:a16="http://schemas.microsoft.com/office/drawing/2014/main" id="{06D617D3-FFCD-A78B-AE90-98978430C917}"/>
                </a:ext>
              </a:extLst>
            </p:cNvPr>
            <p:cNvPicPr>
              <a:picLocks noChangeAspect="1"/>
            </p:cNvPicPr>
            <p:nvPr/>
          </p:nvPicPr>
          <p:blipFill>
            <a:blip r:embed="rId5"/>
            <a:stretch>
              <a:fillRect/>
            </a:stretch>
          </p:blipFill>
          <p:spPr>
            <a:xfrm>
              <a:off x="5715000" y="2743200"/>
              <a:ext cx="6482622" cy="2693435"/>
            </a:xfrm>
            <a:prstGeom prst="rect">
              <a:avLst/>
            </a:prstGeom>
          </p:spPr>
        </p:pic>
      </p:grpSp>
      <p:pic>
        <p:nvPicPr>
          <p:cNvPr id="12" name="Picture 11">
            <a:extLst>
              <a:ext uri="{FF2B5EF4-FFF2-40B4-BE49-F238E27FC236}">
                <a16:creationId xmlns:a16="http://schemas.microsoft.com/office/drawing/2014/main" id="{8CE201E2-C7FB-56CC-C6A3-C99A2F520A62}"/>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5715000" y="5527080"/>
            <a:ext cx="5943598" cy="448573"/>
          </a:xfrm>
          <a:prstGeom prst="rect">
            <a:avLst/>
          </a:prstGeom>
        </p:spPr>
      </p:pic>
      <p:sp>
        <p:nvSpPr>
          <p:cNvPr id="16" name="TextBox 15">
            <a:extLst>
              <a:ext uri="{FF2B5EF4-FFF2-40B4-BE49-F238E27FC236}">
                <a16:creationId xmlns:a16="http://schemas.microsoft.com/office/drawing/2014/main" id="{6B41E2EC-29BA-8493-8FF7-C9A8D554D21C}"/>
              </a:ext>
            </a:extLst>
          </p:cNvPr>
          <p:cNvSpPr txBox="1"/>
          <p:nvPr/>
        </p:nvSpPr>
        <p:spPr>
          <a:xfrm>
            <a:off x="6787403" y="6163270"/>
            <a:ext cx="5410219" cy="646331"/>
          </a:xfrm>
          <a:prstGeom prst="rect">
            <a:avLst/>
          </a:prstGeom>
          <a:noFill/>
        </p:spPr>
        <p:txBody>
          <a:bodyPr wrap="square">
            <a:spAutoFit/>
          </a:bodyPr>
          <a:lstStyle/>
          <a:p>
            <a:r>
              <a:rPr lang="en-US" dirty="0">
                <a:latin typeface="Lato" panose="020F0502020204030203" pitchFamily="34" charset="0"/>
                <a:ea typeface="Lato" panose="020F0502020204030203" pitchFamily="34" charset="0"/>
                <a:cs typeface="Lato" panose="020F0502020204030203" pitchFamily="34" charset="0"/>
              </a:rPr>
              <a:t>In small groups, complete Option #3. Then debrief on how you can facilitate it with your team. </a:t>
            </a:r>
            <a:endParaRPr lang="en-US" dirty="0"/>
          </a:p>
        </p:txBody>
      </p:sp>
      <p:pic>
        <p:nvPicPr>
          <p:cNvPr id="20" name="Picture 19" descr="A qr code on a white background&#10;&#10;Description automatically generated">
            <a:extLst>
              <a:ext uri="{FF2B5EF4-FFF2-40B4-BE49-F238E27FC236}">
                <a16:creationId xmlns:a16="http://schemas.microsoft.com/office/drawing/2014/main" id="{ABEE863C-2891-E03F-E226-44B96F1893B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01553" y="6076950"/>
            <a:ext cx="1085850" cy="1085850"/>
          </a:xfrm>
          <a:prstGeom prst="rect">
            <a:avLst/>
          </a:prstGeom>
        </p:spPr>
      </p:pic>
    </p:spTree>
    <p:extLst>
      <p:ext uri="{BB962C8B-B14F-4D97-AF65-F5344CB8AC3E}">
        <p14:creationId xmlns:p14="http://schemas.microsoft.com/office/powerpoint/2010/main" val="22592749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4800600" cy="7315200"/>
          </a:xfrm>
          <a:custGeom>
            <a:avLst/>
            <a:gdLst/>
            <a:ahLst/>
            <a:cxnLst/>
            <a:rect l="l" t="t" r="r" b="b"/>
            <a:pathLst>
              <a:path w="4800600" h="7315200">
                <a:moveTo>
                  <a:pt x="4800600" y="0"/>
                </a:moveTo>
                <a:lnTo>
                  <a:pt x="0" y="0"/>
                </a:lnTo>
                <a:lnTo>
                  <a:pt x="0" y="7315200"/>
                </a:lnTo>
                <a:lnTo>
                  <a:pt x="4800600" y="7315200"/>
                </a:lnTo>
                <a:lnTo>
                  <a:pt x="4800600" y="0"/>
                </a:lnTo>
                <a:close/>
              </a:path>
            </a:pathLst>
          </a:custGeom>
          <a:solidFill>
            <a:srgbClr val="40AEAD"/>
          </a:solidFill>
        </p:spPr>
        <p:txBody>
          <a:bodyPr wrap="square" lIns="0" tIns="0" rIns="0" bIns="0" rtlCol="0"/>
          <a:lstStyle/>
          <a:p>
            <a:endParaRPr/>
          </a:p>
        </p:txBody>
      </p:sp>
      <p:sp>
        <p:nvSpPr>
          <p:cNvPr id="3" name="object 3"/>
          <p:cNvSpPr/>
          <p:nvPr/>
        </p:nvSpPr>
        <p:spPr>
          <a:xfrm>
            <a:off x="5143500" y="2095500"/>
            <a:ext cx="7658100" cy="2857500"/>
          </a:xfrm>
          <a:custGeom>
            <a:avLst/>
            <a:gdLst/>
            <a:ahLst/>
            <a:cxnLst/>
            <a:rect l="l" t="t" r="r" b="b"/>
            <a:pathLst>
              <a:path w="7658100" h="2857500">
                <a:moveTo>
                  <a:pt x="7658100" y="0"/>
                </a:moveTo>
                <a:lnTo>
                  <a:pt x="628650" y="0"/>
                </a:lnTo>
                <a:lnTo>
                  <a:pt x="581733" y="1724"/>
                </a:lnTo>
                <a:lnTo>
                  <a:pt x="535752" y="6816"/>
                </a:lnTo>
                <a:lnTo>
                  <a:pt x="490830" y="15154"/>
                </a:lnTo>
                <a:lnTo>
                  <a:pt x="447088" y="26616"/>
                </a:lnTo>
                <a:lnTo>
                  <a:pt x="404646" y="41081"/>
                </a:lnTo>
                <a:lnTo>
                  <a:pt x="363627" y="58428"/>
                </a:lnTo>
                <a:lnTo>
                  <a:pt x="324152" y="78534"/>
                </a:lnTo>
                <a:lnTo>
                  <a:pt x="286344" y="101279"/>
                </a:lnTo>
                <a:lnTo>
                  <a:pt x="250322" y="126541"/>
                </a:lnTo>
                <a:lnTo>
                  <a:pt x="216209" y="154197"/>
                </a:lnTo>
                <a:lnTo>
                  <a:pt x="184127" y="184127"/>
                </a:lnTo>
                <a:lnTo>
                  <a:pt x="154197" y="216209"/>
                </a:lnTo>
                <a:lnTo>
                  <a:pt x="126541" y="250322"/>
                </a:lnTo>
                <a:lnTo>
                  <a:pt x="101279" y="286344"/>
                </a:lnTo>
                <a:lnTo>
                  <a:pt x="78534" y="324152"/>
                </a:lnTo>
                <a:lnTo>
                  <a:pt x="58428" y="363627"/>
                </a:lnTo>
                <a:lnTo>
                  <a:pt x="41081" y="404646"/>
                </a:lnTo>
                <a:lnTo>
                  <a:pt x="26616" y="447088"/>
                </a:lnTo>
                <a:lnTo>
                  <a:pt x="15154" y="490830"/>
                </a:lnTo>
                <a:lnTo>
                  <a:pt x="6816" y="535752"/>
                </a:lnTo>
                <a:lnTo>
                  <a:pt x="1724" y="581733"/>
                </a:lnTo>
                <a:lnTo>
                  <a:pt x="0" y="628650"/>
                </a:lnTo>
                <a:lnTo>
                  <a:pt x="0" y="2857500"/>
                </a:lnTo>
                <a:lnTo>
                  <a:pt x="7658100" y="2857500"/>
                </a:lnTo>
                <a:lnTo>
                  <a:pt x="7658100" y="0"/>
                </a:lnTo>
                <a:close/>
              </a:path>
            </a:pathLst>
          </a:custGeom>
          <a:solidFill>
            <a:srgbClr val="E6E7E8"/>
          </a:solidFill>
        </p:spPr>
        <p:txBody>
          <a:bodyPr wrap="square" lIns="0" tIns="0" rIns="0" bIns="0" rtlCol="0"/>
          <a:lstStyle/>
          <a:p>
            <a:endParaRPr/>
          </a:p>
        </p:txBody>
      </p:sp>
      <p:sp>
        <p:nvSpPr>
          <p:cNvPr id="5" name="object 5"/>
          <p:cNvSpPr txBox="1"/>
          <p:nvPr/>
        </p:nvSpPr>
        <p:spPr>
          <a:xfrm>
            <a:off x="5782309" y="2379596"/>
            <a:ext cx="6562091" cy="2269852"/>
          </a:xfrm>
          <a:prstGeom prst="rect">
            <a:avLst/>
          </a:prstGeom>
        </p:spPr>
        <p:txBody>
          <a:bodyPr vert="horz" wrap="square" lIns="0" tIns="12700" rIns="0" bIns="0" rtlCol="0">
            <a:spAutoFit/>
          </a:bodyPr>
          <a:lstStyle/>
          <a:p>
            <a:pPr marL="12700" marR="5080">
              <a:lnSpc>
                <a:spcPct val="100000"/>
              </a:lnSpc>
              <a:spcBef>
                <a:spcPts val="100"/>
              </a:spcBef>
            </a:pPr>
            <a:r>
              <a:rPr lang="en-US" sz="2800" b="1" dirty="0">
                <a:solidFill>
                  <a:srgbClr val="EF3824"/>
                </a:solidFill>
                <a:latin typeface="Lato Black"/>
                <a:cs typeface="Lato Black"/>
              </a:rPr>
              <a:t>It’s very possible that your team will welcome this conversation. Why might that be the case?</a:t>
            </a:r>
            <a:endParaRPr lang="en-US" sz="1600" dirty="0">
              <a:solidFill>
                <a:srgbClr val="231F20"/>
              </a:solidFill>
              <a:latin typeface="Lato"/>
              <a:cs typeface="Lato"/>
            </a:endParaRPr>
          </a:p>
          <a:p>
            <a:pPr marL="12700" marR="118110">
              <a:lnSpc>
                <a:spcPct val="100000"/>
              </a:lnSpc>
              <a:spcBef>
                <a:spcPts val="2620"/>
              </a:spcBef>
              <a:tabLst>
                <a:tab pos="2858770" algn="l"/>
              </a:tabLst>
            </a:pPr>
            <a:r>
              <a:rPr lang="en-US" sz="1600" dirty="0">
                <a:solidFill>
                  <a:srgbClr val="231F20"/>
                </a:solidFill>
                <a:latin typeface="Lato"/>
                <a:cs typeface="Lato"/>
              </a:rPr>
              <a:t>Share your thoughts in Chat or in our conversation</a:t>
            </a:r>
            <a:endParaRPr lang="en-US" sz="1600" dirty="0">
              <a:latin typeface="Lato"/>
              <a:cs typeface="Lato"/>
            </a:endParaRPr>
          </a:p>
          <a:p>
            <a:pPr>
              <a:lnSpc>
                <a:spcPct val="100000"/>
              </a:lnSpc>
            </a:pPr>
            <a:endParaRPr sz="2500" dirty="0">
              <a:latin typeface="Lato"/>
              <a:cs typeface="Lato"/>
            </a:endParaRPr>
          </a:p>
        </p:txBody>
      </p:sp>
      <p:sp>
        <p:nvSpPr>
          <p:cNvPr id="6" name="object 6"/>
          <p:cNvSpPr txBox="1">
            <a:spLocks noGrp="1"/>
          </p:cNvSpPr>
          <p:nvPr>
            <p:ph type="title"/>
          </p:nvPr>
        </p:nvSpPr>
        <p:spPr>
          <a:xfrm>
            <a:off x="444500" y="447221"/>
            <a:ext cx="2202180" cy="566181"/>
          </a:xfrm>
          <a:prstGeom prst="rect">
            <a:avLst/>
          </a:prstGeom>
        </p:spPr>
        <p:txBody>
          <a:bodyPr vert="horz" wrap="square" lIns="0" tIns="12065" rIns="0" bIns="0" rtlCol="0">
            <a:spAutoFit/>
          </a:bodyPr>
          <a:lstStyle/>
          <a:p>
            <a:pPr marL="12700">
              <a:lnSpc>
                <a:spcPct val="100000"/>
              </a:lnSpc>
              <a:spcBef>
                <a:spcPts val="95"/>
              </a:spcBef>
            </a:pPr>
            <a:r>
              <a:rPr sz="3600" spc="-30" dirty="0">
                <a:solidFill>
                  <a:srgbClr val="FFFFFF"/>
                </a:solidFill>
                <a:latin typeface="Lato Black" panose="020F0502020204030203" pitchFamily="34" charset="0"/>
                <a:ea typeface="Lato Black" panose="020F0502020204030203" pitchFamily="34" charset="0"/>
                <a:cs typeface="Lato Black" panose="020F0502020204030203" pitchFamily="34" charset="0"/>
              </a:rPr>
              <a:t>Reflect</a:t>
            </a:r>
            <a:endParaRPr sz="3600" dirty="0">
              <a:latin typeface="Lato Black" panose="020F0502020204030203" pitchFamily="34" charset="0"/>
              <a:ea typeface="Lato Black" panose="020F0502020204030203" pitchFamily="34" charset="0"/>
              <a:cs typeface="Lato Black" panose="020F0502020204030203" pitchFamily="34" charset="0"/>
            </a:endParaRPr>
          </a:p>
        </p:txBody>
      </p:sp>
      <p:pic>
        <p:nvPicPr>
          <p:cNvPr id="4" name="Picture 3" descr="A white and black logo&#10;&#10;Description automatically generated">
            <a:extLst>
              <a:ext uri="{FF2B5EF4-FFF2-40B4-BE49-F238E27FC236}">
                <a16:creationId xmlns:a16="http://schemas.microsoft.com/office/drawing/2014/main" id="{D707DC77-947F-70B7-EFDA-170309E038D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3847" y="2535552"/>
            <a:ext cx="3012211" cy="2244096"/>
          </a:xfrm>
          <a:prstGeom prst="rect">
            <a:avLst/>
          </a:prstGeom>
        </p:spPr>
      </p:pic>
    </p:spTree>
    <p:extLst>
      <p:ext uri="{BB962C8B-B14F-4D97-AF65-F5344CB8AC3E}">
        <p14:creationId xmlns:p14="http://schemas.microsoft.com/office/powerpoint/2010/main" val="33850541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4800600" cy="7315200"/>
          </a:xfrm>
          <a:custGeom>
            <a:avLst/>
            <a:gdLst/>
            <a:ahLst/>
            <a:cxnLst/>
            <a:rect l="l" t="t" r="r" b="b"/>
            <a:pathLst>
              <a:path w="4800600" h="7315200">
                <a:moveTo>
                  <a:pt x="4800600" y="0"/>
                </a:moveTo>
                <a:lnTo>
                  <a:pt x="0" y="0"/>
                </a:lnTo>
                <a:lnTo>
                  <a:pt x="0" y="7315200"/>
                </a:lnTo>
                <a:lnTo>
                  <a:pt x="4800600" y="7315200"/>
                </a:lnTo>
                <a:lnTo>
                  <a:pt x="4800600" y="0"/>
                </a:lnTo>
                <a:close/>
              </a:path>
            </a:pathLst>
          </a:custGeom>
          <a:solidFill>
            <a:srgbClr val="40AEAD"/>
          </a:solidFill>
        </p:spPr>
        <p:txBody>
          <a:bodyPr wrap="square" lIns="0" tIns="0" rIns="0" bIns="0" rtlCol="0"/>
          <a:lstStyle/>
          <a:p>
            <a:endParaRPr/>
          </a:p>
        </p:txBody>
      </p:sp>
      <p:sp>
        <p:nvSpPr>
          <p:cNvPr id="3" name="object 3"/>
          <p:cNvSpPr/>
          <p:nvPr/>
        </p:nvSpPr>
        <p:spPr>
          <a:xfrm>
            <a:off x="5136748" y="304799"/>
            <a:ext cx="7658100" cy="6464755"/>
          </a:xfrm>
          <a:custGeom>
            <a:avLst/>
            <a:gdLst/>
            <a:ahLst/>
            <a:cxnLst/>
            <a:rect l="l" t="t" r="r" b="b"/>
            <a:pathLst>
              <a:path w="7658100" h="2857500">
                <a:moveTo>
                  <a:pt x="7658100" y="0"/>
                </a:moveTo>
                <a:lnTo>
                  <a:pt x="628650" y="0"/>
                </a:lnTo>
                <a:lnTo>
                  <a:pt x="581733" y="1724"/>
                </a:lnTo>
                <a:lnTo>
                  <a:pt x="535752" y="6816"/>
                </a:lnTo>
                <a:lnTo>
                  <a:pt x="490830" y="15154"/>
                </a:lnTo>
                <a:lnTo>
                  <a:pt x="447088" y="26616"/>
                </a:lnTo>
                <a:lnTo>
                  <a:pt x="404646" y="41081"/>
                </a:lnTo>
                <a:lnTo>
                  <a:pt x="363627" y="58428"/>
                </a:lnTo>
                <a:lnTo>
                  <a:pt x="324152" y="78534"/>
                </a:lnTo>
                <a:lnTo>
                  <a:pt x="286344" y="101279"/>
                </a:lnTo>
                <a:lnTo>
                  <a:pt x="250322" y="126541"/>
                </a:lnTo>
                <a:lnTo>
                  <a:pt x="216209" y="154197"/>
                </a:lnTo>
                <a:lnTo>
                  <a:pt x="184127" y="184127"/>
                </a:lnTo>
                <a:lnTo>
                  <a:pt x="154197" y="216209"/>
                </a:lnTo>
                <a:lnTo>
                  <a:pt x="126541" y="250322"/>
                </a:lnTo>
                <a:lnTo>
                  <a:pt x="101279" y="286344"/>
                </a:lnTo>
                <a:lnTo>
                  <a:pt x="78534" y="324152"/>
                </a:lnTo>
                <a:lnTo>
                  <a:pt x="58428" y="363627"/>
                </a:lnTo>
                <a:lnTo>
                  <a:pt x="41081" y="404646"/>
                </a:lnTo>
                <a:lnTo>
                  <a:pt x="26616" y="447088"/>
                </a:lnTo>
                <a:lnTo>
                  <a:pt x="15154" y="490830"/>
                </a:lnTo>
                <a:lnTo>
                  <a:pt x="6816" y="535752"/>
                </a:lnTo>
                <a:lnTo>
                  <a:pt x="1724" y="581733"/>
                </a:lnTo>
                <a:lnTo>
                  <a:pt x="0" y="628650"/>
                </a:lnTo>
                <a:lnTo>
                  <a:pt x="0" y="2857500"/>
                </a:lnTo>
                <a:lnTo>
                  <a:pt x="7658100" y="2857500"/>
                </a:lnTo>
                <a:lnTo>
                  <a:pt x="7658100" y="0"/>
                </a:lnTo>
                <a:close/>
              </a:path>
            </a:pathLst>
          </a:custGeom>
          <a:solidFill>
            <a:srgbClr val="E6E7E8"/>
          </a:solidFill>
        </p:spPr>
        <p:txBody>
          <a:bodyPr wrap="square" lIns="0" tIns="0" rIns="0" bIns="0" rtlCol="0"/>
          <a:lstStyle/>
          <a:p>
            <a:endParaRPr dirty="0"/>
          </a:p>
        </p:txBody>
      </p:sp>
      <p:sp>
        <p:nvSpPr>
          <p:cNvPr id="5" name="object 5"/>
          <p:cNvSpPr txBox="1"/>
          <p:nvPr/>
        </p:nvSpPr>
        <p:spPr>
          <a:xfrm>
            <a:off x="5638800" y="1815725"/>
            <a:ext cx="3317174" cy="4629472"/>
          </a:xfrm>
          <a:prstGeom prst="rect">
            <a:avLst/>
          </a:prstGeom>
        </p:spPr>
        <p:txBody>
          <a:bodyPr vert="horz" wrap="square" lIns="0" tIns="12700" rIns="0" bIns="0" rtlCol="0">
            <a:spAutoFit/>
          </a:bodyPr>
          <a:lstStyle/>
          <a:p>
            <a:r>
              <a:rPr lang="en-US" sz="2000" dirty="0">
                <a:latin typeface="Lato" panose="020F0502020204030203" pitchFamily="34" charset="0"/>
                <a:ea typeface="Lato" panose="020F0502020204030203" pitchFamily="34" charset="0"/>
                <a:cs typeface="Lato" panose="020F0502020204030203" pitchFamily="34" charset="0"/>
              </a:rPr>
              <a:t>In any high-performing team psychological safety is key.</a:t>
            </a:r>
          </a:p>
          <a:p>
            <a:r>
              <a:rPr lang="en-US" sz="2000" dirty="0">
                <a:latin typeface="Lato" panose="020F0502020204030203" pitchFamily="34" charset="0"/>
                <a:ea typeface="Lato" panose="020F0502020204030203" pitchFamily="34" charset="0"/>
                <a:cs typeface="Lato" panose="020F0502020204030203" pitchFamily="34" charset="0"/>
              </a:rPr>
              <a:t>This is especially crucial when leading a mixed-age team. </a:t>
            </a:r>
          </a:p>
          <a:p>
            <a:endParaRPr lang="en-US" sz="2000" dirty="0">
              <a:latin typeface="Lato" panose="020F0502020204030203" pitchFamily="34" charset="0"/>
              <a:ea typeface="Lato" panose="020F0502020204030203" pitchFamily="34" charset="0"/>
              <a:cs typeface="Lato" panose="020F0502020204030203" pitchFamily="34" charset="0"/>
            </a:endParaRPr>
          </a:p>
          <a:p>
            <a:r>
              <a:rPr lang="en-US" sz="2000" dirty="0">
                <a:latin typeface="Lato" panose="020F0502020204030203" pitchFamily="34" charset="0"/>
                <a:ea typeface="Lato" panose="020F0502020204030203" pitchFamily="34" charset="0"/>
                <a:cs typeface="Lato" panose="020F0502020204030203" pitchFamily="34" charset="0"/>
              </a:rPr>
              <a:t>In a world where employees of all ages are personally concerned about age bias, yet don’t talk about it with their manager, a manager’s effort to increase psychological safety can have a major effect on the team’s morale, engagement and productivity.</a:t>
            </a:r>
          </a:p>
        </p:txBody>
      </p:sp>
      <p:sp>
        <p:nvSpPr>
          <p:cNvPr id="6" name="object 6"/>
          <p:cNvSpPr txBox="1">
            <a:spLocks noGrp="1"/>
          </p:cNvSpPr>
          <p:nvPr>
            <p:ph type="title"/>
          </p:nvPr>
        </p:nvSpPr>
        <p:spPr>
          <a:xfrm>
            <a:off x="444500" y="447221"/>
            <a:ext cx="2810510" cy="566181"/>
          </a:xfrm>
          <a:prstGeom prst="rect">
            <a:avLst/>
          </a:prstGeom>
        </p:spPr>
        <p:txBody>
          <a:bodyPr vert="horz" wrap="square" lIns="0" tIns="12065" rIns="0" bIns="0" rtlCol="0">
            <a:spAutoFit/>
          </a:bodyPr>
          <a:lstStyle/>
          <a:p>
            <a:pPr marL="12700">
              <a:lnSpc>
                <a:spcPct val="100000"/>
              </a:lnSpc>
              <a:spcBef>
                <a:spcPts val="95"/>
              </a:spcBef>
            </a:pPr>
            <a:r>
              <a:rPr lang="en-US" sz="3600" spc="-30" dirty="0">
                <a:solidFill>
                  <a:srgbClr val="FFFFFF"/>
                </a:solidFill>
                <a:latin typeface="Lato Black" panose="020F0502020204030203" pitchFamily="34" charset="0"/>
                <a:ea typeface="Lato Black" panose="020F0502020204030203" pitchFamily="34" charset="0"/>
                <a:cs typeface="Lato Black" panose="020F0502020204030203" pitchFamily="34" charset="0"/>
              </a:rPr>
              <a:t>Try it now</a:t>
            </a:r>
            <a:endParaRPr sz="3600" dirty="0">
              <a:latin typeface="Lato Black" panose="020F0502020204030203" pitchFamily="34" charset="0"/>
              <a:ea typeface="Lato Black" panose="020F0502020204030203" pitchFamily="34" charset="0"/>
              <a:cs typeface="Lato Black" panose="020F0502020204030203" pitchFamily="34" charset="0"/>
            </a:endParaRPr>
          </a:p>
        </p:txBody>
      </p:sp>
      <p:sp>
        <p:nvSpPr>
          <p:cNvPr id="10" name="object 6">
            <a:extLst>
              <a:ext uri="{FF2B5EF4-FFF2-40B4-BE49-F238E27FC236}">
                <a16:creationId xmlns:a16="http://schemas.microsoft.com/office/drawing/2014/main" id="{2436A107-7A06-52E1-BE16-85A329B81416}"/>
              </a:ext>
            </a:extLst>
          </p:cNvPr>
          <p:cNvSpPr txBox="1"/>
          <p:nvPr/>
        </p:nvSpPr>
        <p:spPr>
          <a:xfrm>
            <a:off x="5181118" y="7009567"/>
            <a:ext cx="7163282" cy="315471"/>
          </a:xfrm>
          <a:prstGeom prst="rect">
            <a:avLst/>
          </a:prstGeom>
        </p:spPr>
        <p:txBody>
          <a:bodyPr vert="horz" wrap="square" lIns="0" tIns="12700" rIns="0" bIns="0" rtlCol="0">
            <a:spAutoFit/>
          </a:bodyPr>
          <a:lstStyle/>
          <a:p>
            <a:pPr marL="12700">
              <a:spcBef>
                <a:spcPts val="100"/>
              </a:spcBef>
            </a:pPr>
            <a:r>
              <a:rPr lang="en-US" sz="600" b="1" dirty="0">
                <a:solidFill>
                  <a:srgbClr val="231F20"/>
                </a:solidFill>
                <a:latin typeface="Lato"/>
                <a:cs typeface="Lato"/>
              </a:rPr>
              <a:t>Courtesy Getty Images</a:t>
            </a:r>
          </a:p>
          <a:p>
            <a:pPr marL="12700">
              <a:spcBef>
                <a:spcPts val="100"/>
              </a:spcBef>
            </a:pPr>
            <a:r>
              <a:rPr lang="en-US" sz="600" b="1" dirty="0">
                <a:solidFill>
                  <a:srgbClr val="231F20"/>
                </a:solidFill>
                <a:latin typeface="Lato"/>
                <a:cs typeface="Lato"/>
              </a:rPr>
              <a:t>Source: </a:t>
            </a:r>
            <a:r>
              <a:rPr lang="en-US" sz="600" u="sng" spc="-10" dirty="0">
                <a:solidFill>
                  <a:schemeClr val="tx1"/>
                </a:solidFill>
                <a:latin typeface="Lato"/>
                <a:cs typeface="Lato"/>
                <a:hlinkClick r:id="rId3">
                  <a:extLst>
                    <a:ext uri="{A12FA001-AC4F-418D-AE19-62706E023703}">
                      <ahyp:hlinkClr xmlns:ahyp="http://schemas.microsoft.com/office/drawing/2018/hyperlinkcolor" val="tx"/>
                    </a:ext>
                  </a:extLst>
                </a:hlinkClick>
              </a:rPr>
              <a:t>https://employerportal.aarp.org/age-inclusive-workforce/practice-age-inclusive-management/managing-mixed-aged-teams-guide</a:t>
            </a:r>
            <a:r>
              <a:rPr lang="en-US" sz="600" u="sng" spc="-10" dirty="0">
                <a:solidFill>
                  <a:schemeClr val="tx1"/>
                </a:solidFill>
                <a:latin typeface="Lato"/>
                <a:cs typeface="Lato"/>
              </a:rPr>
              <a:t> </a:t>
            </a:r>
            <a:endParaRPr lang="en-US" sz="600" u="sng" dirty="0">
              <a:solidFill>
                <a:schemeClr val="tx1"/>
              </a:solidFill>
              <a:latin typeface="Lato"/>
              <a:cs typeface="Lato"/>
            </a:endParaRPr>
          </a:p>
          <a:p>
            <a:pPr marL="12700">
              <a:spcBef>
                <a:spcPts val="100"/>
              </a:spcBef>
            </a:pPr>
            <a:endParaRPr sz="600" dirty="0">
              <a:latin typeface="Lato"/>
              <a:cs typeface="Lato"/>
            </a:endParaRPr>
          </a:p>
        </p:txBody>
      </p:sp>
      <p:sp>
        <p:nvSpPr>
          <p:cNvPr id="8" name="TextBox 7">
            <a:extLst>
              <a:ext uri="{FF2B5EF4-FFF2-40B4-BE49-F238E27FC236}">
                <a16:creationId xmlns:a16="http://schemas.microsoft.com/office/drawing/2014/main" id="{9195CDC7-A7E1-D291-A3E4-90C55390CB15}"/>
              </a:ext>
            </a:extLst>
          </p:cNvPr>
          <p:cNvSpPr txBox="1"/>
          <p:nvPr/>
        </p:nvSpPr>
        <p:spPr>
          <a:xfrm>
            <a:off x="5486400" y="596205"/>
            <a:ext cx="7315441" cy="954107"/>
          </a:xfrm>
          <a:prstGeom prst="rect">
            <a:avLst/>
          </a:prstGeom>
          <a:noFill/>
        </p:spPr>
        <p:txBody>
          <a:bodyPr wrap="square">
            <a:spAutoFit/>
          </a:bodyPr>
          <a:lstStyle/>
          <a:p>
            <a:pPr marL="12700" marR="5080">
              <a:lnSpc>
                <a:spcPct val="100000"/>
              </a:lnSpc>
              <a:spcBef>
                <a:spcPts val="100"/>
              </a:spcBef>
            </a:pPr>
            <a:r>
              <a:rPr lang="en-US" sz="2800" b="1" dirty="0">
                <a:solidFill>
                  <a:srgbClr val="EF3824"/>
                </a:solidFill>
                <a:latin typeface="Lato Black"/>
                <a:cs typeface="Lato Black"/>
              </a:rPr>
              <a:t>Activity 7: How Can I Alleviate Tensions Between Team Members of Different Ages?</a:t>
            </a:r>
            <a:endParaRPr lang="en-US" sz="2800" dirty="0">
              <a:latin typeface="Lato Black"/>
              <a:cs typeface="Lato Black"/>
            </a:endParaRPr>
          </a:p>
        </p:txBody>
      </p:sp>
      <p:pic>
        <p:nvPicPr>
          <p:cNvPr id="9" name="Content Placeholder 7">
            <a:extLst>
              <a:ext uri="{FF2B5EF4-FFF2-40B4-BE49-F238E27FC236}">
                <a16:creationId xmlns:a16="http://schemas.microsoft.com/office/drawing/2014/main" id="{4F92AF39-7626-3717-C960-BA6FAE47487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602300" y="1800494"/>
            <a:ext cx="2893826" cy="3741031"/>
          </a:xfrm>
          <a:prstGeom prst="rect">
            <a:avLst/>
          </a:prstGeom>
          <a:ln>
            <a:solidFill>
              <a:schemeClr val="bg1">
                <a:lumMod val="85000"/>
              </a:schemeClr>
            </a:solidFill>
          </a:ln>
        </p:spPr>
      </p:pic>
      <p:pic>
        <p:nvPicPr>
          <p:cNvPr id="12" name="Picture 11">
            <a:extLst>
              <a:ext uri="{FF2B5EF4-FFF2-40B4-BE49-F238E27FC236}">
                <a16:creationId xmlns:a16="http://schemas.microsoft.com/office/drawing/2014/main" id="{2B15E2D0-886C-1D9A-6027-7D33EA8D10DB}"/>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1556985" y="5658465"/>
            <a:ext cx="975218" cy="971592"/>
          </a:xfrm>
          <a:prstGeom prst="rect">
            <a:avLst/>
          </a:prstGeom>
        </p:spPr>
      </p:pic>
      <p:pic>
        <p:nvPicPr>
          <p:cNvPr id="4" name="Picture 3">
            <a:extLst>
              <a:ext uri="{FF2B5EF4-FFF2-40B4-BE49-F238E27FC236}">
                <a16:creationId xmlns:a16="http://schemas.microsoft.com/office/drawing/2014/main" id="{6C7418ED-A505-99E7-516F-B63F6F91F68A}"/>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064447" y="2237299"/>
            <a:ext cx="2602818" cy="3145399"/>
          </a:xfrm>
          <a:prstGeom prst="rect">
            <a:avLst/>
          </a:prstGeom>
        </p:spPr>
      </p:pic>
    </p:spTree>
    <p:extLst>
      <p:ext uri="{BB962C8B-B14F-4D97-AF65-F5344CB8AC3E}">
        <p14:creationId xmlns:p14="http://schemas.microsoft.com/office/powerpoint/2010/main" val="1021821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4800600" cy="7315200"/>
          </a:xfrm>
          <a:custGeom>
            <a:avLst/>
            <a:gdLst/>
            <a:ahLst/>
            <a:cxnLst/>
            <a:rect l="l" t="t" r="r" b="b"/>
            <a:pathLst>
              <a:path w="4800600" h="7315200">
                <a:moveTo>
                  <a:pt x="4800600" y="0"/>
                </a:moveTo>
                <a:lnTo>
                  <a:pt x="0" y="0"/>
                </a:lnTo>
                <a:lnTo>
                  <a:pt x="0" y="7315200"/>
                </a:lnTo>
                <a:lnTo>
                  <a:pt x="4800600" y="7315200"/>
                </a:lnTo>
                <a:lnTo>
                  <a:pt x="4800600" y="0"/>
                </a:lnTo>
                <a:close/>
              </a:path>
            </a:pathLst>
          </a:custGeom>
          <a:solidFill>
            <a:srgbClr val="40AEAD"/>
          </a:solidFill>
        </p:spPr>
        <p:txBody>
          <a:bodyPr wrap="square" lIns="0" tIns="0" rIns="0" bIns="0" rtlCol="0"/>
          <a:lstStyle/>
          <a:p>
            <a:endParaRPr/>
          </a:p>
        </p:txBody>
      </p:sp>
      <p:sp>
        <p:nvSpPr>
          <p:cNvPr id="3" name="object 3"/>
          <p:cNvSpPr/>
          <p:nvPr/>
        </p:nvSpPr>
        <p:spPr>
          <a:xfrm>
            <a:off x="5136748" y="304799"/>
            <a:ext cx="7658100" cy="7010401"/>
          </a:xfrm>
          <a:custGeom>
            <a:avLst/>
            <a:gdLst/>
            <a:ahLst/>
            <a:cxnLst/>
            <a:rect l="l" t="t" r="r" b="b"/>
            <a:pathLst>
              <a:path w="7658100" h="2857500">
                <a:moveTo>
                  <a:pt x="7658100" y="0"/>
                </a:moveTo>
                <a:lnTo>
                  <a:pt x="628650" y="0"/>
                </a:lnTo>
                <a:lnTo>
                  <a:pt x="581733" y="1724"/>
                </a:lnTo>
                <a:lnTo>
                  <a:pt x="535752" y="6816"/>
                </a:lnTo>
                <a:lnTo>
                  <a:pt x="490830" y="15154"/>
                </a:lnTo>
                <a:lnTo>
                  <a:pt x="447088" y="26616"/>
                </a:lnTo>
                <a:lnTo>
                  <a:pt x="404646" y="41081"/>
                </a:lnTo>
                <a:lnTo>
                  <a:pt x="363627" y="58428"/>
                </a:lnTo>
                <a:lnTo>
                  <a:pt x="324152" y="78534"/>
                </a:lnTo>
                <a:lnTo>
                  <a:pt x="286344" y="101279"/>
                </a:lnTo>
                <a:lnTo>
                  <a:pt x="250322" y="126541"/>
                </a:lnTo>
                <a:lnTo>
                  <a:pt x="216209" y="154197"/>
                </a:lnTo>
                <a:lnTo>
                  <a:pt x="184127" y="184127"/>
                </a:lnTo>
                <a:lnTo>
                  <a:pt x="154197" y="216209"/>
                </a:lnTo>
                <a:lnTo>
                  <a:pt x="126541" y="250322"/>
                </a:lnTo>
                <a:lnTo>
                  <a:pt x="101279" y="286344"/>
                </a:lnTo>
                <a:lnTo>
                  <a:pt x="78534" y="324152"/>
                </a:lnTo>
                <a:lnTo>
                  <a:pt x="58428" y="363627"/>
                </a:lnTo>
                <a:lnTo>
                  <a:pt x="41081" y="404646"/>
                </a:lnTo>
                <a:lnTo>
                  <a:pt x="26616" y="447088"/>
                </a:lnTo>
                <a:lnTo>
                  <a:pt x="15154" y="490830"/>
                </a:lnTo>
                <a:lnTo>
                  <a:pt x="6816" y="535752"/>
                </a:lnTo>
                <a:lnTo>
                  <a:pt x="1724" y="581733"/>
                </a:lnTo>
                <a:lnTo>
                  <a:pt x="0" y="628650"/>
                </a:lnTo>
                <a:lnTo>
                  <a:pt x="0" y="2857500"/>
                </a:lnTo>
                <a:lnTo>
                  <a:pt x="7658100" y="2857500"/>
                </a:lnTo>
                <a:lnTo>
                  <a:pt x="7658100" y="0"/>
                </a:lnTo>
                <a:close/>
              </a:path>
            </a:pathLst>
          </a:custGeom>
          <a:solidFill>
            <a:srgbClr val="E6E7E8"/>
          </a:solidFill>
        </p:spPr>
        <p:txBody>
          <a:bodyPr wrap="square" lIns="0" tIns="0" rIns="0" bIns="0" rtlCol="0"/>
          <a:lstStyle/>
          <a:p>
            <a:endParaRPr dirty="0"/>
          </a:p>
        </p:txBody>
      </p:sp>
      <p:sp>
        <p:nvSpPr>
          <p:cNvPr id="6" name="object 6"/>
          <p:cNvSpPr txBox="1">
            <a:spLocks noGrp="1"/>
          </p:cNvSpPr>
          <p:nvPr>
            <p:ph type="title"/>
          </p:nvPr>
        </p:nvSpPr>
        <p:spPr>
          <a:xfrm>
            <a:off x="444500" y="447221"/>
            <a:ext cx="2810510" cy="566181"/>
          </a:xfrm>
          <a:prstGeom prst="rect">
            <a:avLst/>
          </a:prstGeom>
        </p:spPr>
        <p:txBody>
          <a:bodyPr vert="horz" wrap="square" lIns="0" tIns="12065" rIns="0" bIns="0" rtlCol="0">
            <a:spAutoFit/>
          </a:bodyPr>
          <a:lstStyle/>
          <a:p>
            <a:pPr marL="12700">
              <a:lnSpc>
                <a:spcPct val="100000"/>
              </a:lnSpc>
              <a:spcBef>
                <a:spcPts val="95"/>
              </a:spcBef>
            </a:pPr>
            <a:r>
              <a:rPr lang="en-US" sz="3600" spc="-30" dirty="0">
                <a:solidFill>
                  <a:srgbClr val="FFFFFF"/>
                </a:solidFill>
                <a:latin typeface="Lato Black" panose="020F0502020204030203" pitchFamily="34" charset="0"/>
                <a:ea typeface="Lato Black" panose="020F0502020204030203" pitchFamily="34" charset="0"/>
                <a:cs typeface="Lato Black" panose="020F0502020204030203" pitchFamily="34" charset="0"/>
              </a:rPr>
              <a:t>Try it now</a:t>
            </a:r>
            <a:endParaRPr sz="3600" dirty="0">
              <a:latin typeface="Lato Black" panose="020F0502020204030203" pitchFamily="34" charset="0"/>
              <a:ea typeface="Lato Black" panose="020F0502020204030203" pitchFamily="34" charset="0"/>
              <a:cs typeface="Lato Black" panose="020F0502020204030203" pitchFamily="34" charset="0"/>
            </a:endParaRPr>
          </a:p>
        </p:txBody>
      </p:sp>
      <p:sp>
        <p:nvSpPr>
          <p:cNvPr id="8" name="TextBox 7">
            <a:extLst>
              <a:ext uri="{FF2B5EF4-FFF2-40B4-BE49-F238E27FC236}">
                <a16:creationId xmlns:a16="http://schemas.microsoft.com/office/drawing/2014/main" id="{9195CDC7-A7E1-D291-A3E4-90C55390CB15}"/>
              </a:ext>
            </a:extLst>
          </p:cNvPr>
          <p:cNvSpPr txBox="1"/>
          <p:nvPr/>
        </p:nvSpPr>
        <p:spPr>
          <a:xfrm>
            <a:off x="5410200" y="545645"/>
            <a:ext cx="7232490" cy="954107"/>
          </a:xfrm>
          <a:prstGeom prst="rect">
            <a:avLst/>
          </a:prstGeom>
          <a:noFill/>
        </p:spPr>
        <p:txBody>
          <a:bodyPr wrap="square">
            <a:spAutoFit/>
          </a:bodyPr>
          <a:lstStyle/>
          <a:p>
            <a:pPr marL="12700" marR="5080">
              <a:lnSpc>
                <a:spcPct val="100000"/>
              </a:lnSpc>
              <a:spcBef>
                <a:spcPts val="100"/>
              </a:spcBef>
            </a:pPr>
            <a:r>
              <a:rPr lang="en-US" sz="2800" b="1" dirty="0">
                <a:solidFill>
                  <a:srgbClr val="EF3824"/>
                </a:solidFill>
                <a:latin typeface="Lato Black"/>
                <a:cs typeface="Lato Black"/>
              </a:rPr>
              <a:t>Activity 7: How Can I Alleviate Tensions Between Team Members of Different Ages?</a:t>
            </a:r>
            <a:endParaRPr lang="en-US" sz="2800" dirty="0">
              <a:latin typeface="Lato Black"/>
              <a:cs typeface="Lato Black"/>
            </a:endParaRPr>
          </a:p>
        </p:txBody>
      </p:sp>
      <p:pic>
        <p:nvPicPr>
          <p:cNvPr id="4" name="Picture 3">
            <a:extLst>
              <a:ext uri="{FF2B5EF4-FFF2-40B4-BE49-F238E27FC236}">
                <a16:creationId xmlns:a16="http://schemas.microsoft.com/office/drawing/2014/main" id="{DA6B903C-C76E-F84C-A30C-D7574A017E2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64447" y="2237299"/>
            <a:ext cx="2602818" cy="3145399"/>
          </a:xfrm>
          <a:prstGeom prst="rect">
            <a:avLst/>
          </a:prstGeom>
        </p:spPr>
      </p:pic>
      <p:grpSp>
        <p:nvGrpSpPr>
          <p:cNvPr id="12" name="Group 11">
            <a:extLst>
              <a:ext uri="{FF2B5EF4-FFF2-40B4-BE49-F238E27FC236}">
                <a16:creationId xmlns:a16="http://schemas.microsoft.com/office/drawing/2014/main" id="{BC592935-F13E-E4BD-FBA1-30A0552B252B}"/>
              </a:ext>
            </a:extLst>
          </p:cNvPr>
          <p:cNvGrpSpPr/>
          <p:nvPr/>
        </p:nvGrpSpPr>
        <p:grpSpPr>
          <a:xfrm>
            <a:off x="5486400" y="2362200"/>
            <a:ext cx="6649261" cy="3713057"/>
            <a:chOff x="5486400" y="1904690"/>
            <a:chExt cx="6649261" cy="3713057"/>
          </a:xfrm>
        </p:grpSpPr>
        <p:pic>
          <p:nvPicPr>
            <p:cNvPr id="7" name="Picture 6">
              <a:extLst>
                <a:ext uri="{FF2B5EF4-FFF2-40B4-BE49-F238E27FC236}">
                  <a16:creationId xmlns:a16="http://schemas.microsoft.com/office/drawing/2014/main" id="{B2527AB8-039C-3C00-E64F-69552A139511}"/>
                </a:ext>
              </a:extLst>
            </p:cNvPr>
            <p:cNvPicPr>
              <a:picLocks noChangeAspect="1"/>
            </p:cNvPicPr>
            <p:nvPr/>
          </p:nvPicPr>
          <p:blipFill>
            <a:blip r:embed="rId4"/>
            <a:stretch>
              <a:fillRect/>
            </a:stretch>
          </p:blipFill>
          <p:spPr>
            <a:xfrm>
              <a:off x="5486400" y="1904690"/>
              <a:ext cx="6649261" cy="2419895"/>
            </a:xfrm>
            <a:prstGeom prst="rect">
              <a:avLst/>
            </a:prstGeom>
          </p:spPr>
        </p:pic>
        <p:pic>
          <p:nvPicPr>
            <p:cNvPr id="11" name="Picture 10">
              <a:extLst>
                <a:ext uri="{FF2B5EF4-FFF2-40B4-BE49-F238E27FC236}">
                  <a16:creationId xmlns:a16="http://schemas.microsoft.com/office/drawing/2014/main" id="{EA06F1D2-2064-19CA-54F7-A8C846D26FFD}"/>
                </a:ext>
              </a:extLst>
            </p:cNvPr>
            <p:cNvPicPr>
              <a:picLocks noChangeAspect="1"/>
            </p:cNvPicPr>
            <p:nvPr/>
          </p:nvPicPr>
          <p:blipFill>
            <a:blip r:embed="rId5"/>
            <a:stretch>
              <a:fillRect/>
            </a:stretch>
          </p:blipFill>
          <p:spPr>
            <a:xfrm>
              <a:off x="5486400" y="4267200"/>
              <a:ext cx="6649261" cy="1350547"/>
            </a:xfrm>
            <a:prstGeom prst="rect">
              <a:avLst/>
            </a:prstGeom>
          </p:spPr>
        </p:pic>
      </p:grpSp>
      <p:sp>
        <p:nvSpPr>
          <p:cNvPr id="13" name="TextBox 12">
            <a:extLst>
              <a:ext uri="{FF2B5EF4-FFF2-40B4-BE49-F238E27FC236}">
                <a16:creationId xmlns:a16="http://schemas.microsoft.com/office/drawing/2014/main" id="{08E743D1-5405-C702-8B34-C76D44ECC608}"/>
              </a:ext>
            </a:extLst>
          </p:cNvPr>
          <p:cNvSpPr txBox="1"/>
          <p:nvPr/>
        </p:nvSpPr>
        <p:spPr>
          <a:xfrm>
            <a:off x="5486400" y="1676400"/>
            <a:ext cx="6400800" cy="369332"/>
          </a:xfrm>
          <a:prstGeom prst="rect">
            <a:avLst/>
          </a:prstGeom>
          <a:noFill/>
        </p:spPr>
        <p:txBody>
          <a:bodyPr wrap="square">
            <a:spAutoFit/>
          </a:bodyPr>
          <a:lstStyle/>
          <a:p>
            <a:r>
              <a:rPr lang="en-US" dirty="0">
                <a:latin typeface="Lato" panose="020F0502020204030203" pitchFamily="34" charset="0"/>
                <a:ea typeface="Lato" panose="020F0502020204030203" pitchFamily="34" charset="0"/>
                <a:cs typeface="Lato" panose="020F0502020204030203" pitchFamily="34" charset="0"/>
              </a:rPr>
              <a:t>Complete Section 1 on your own. </a:t>
            </a:r>
            <a:endParaRPr lang="en-US" dirty="0"/>
          </a:p>
        </p:txBody>
      </p:sp>
    </p:spTree>
    <p:extLst>
      <p:ext uri="{BB962C8B-B14F-4D97-AF65-F5344CB8AC3E}">
        <p14:creationId xmlns:p14="http://schemas.microsoft.com/office/powerpoint/2010/main" val="33596262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255264" y="457200"/>
            <a:ext cx="9546590" cy="6400800"/>
          </a:xfrm>
          <a:custGeom>
            <a:avLst/>
            <a:gdLst/>
            <a:ahLst/>
            <a:cxnLst/>
            <a:rect l="l" t="t" r="r" b="b"/>
            <a:pathLst>
              <a:path w="9546590" h="6400800">
                <a:moveTo>
                  <a:pt x="9546336" y="0"/>
                </a:moveTo>
                <a:lnTo>
                  <a:pt x="342900" y="0"/>
                </a:lnTo>
                <a:lnTo>
                  <a:pt x="296369" y="3130"/>
                </a:lnTo>
                <a:lnTo>
                  <a:pt x="251742" y="12248"/>
                </a:lnTo>
                <a:lnTo>
                  <a:pt x="209426" y="26946"/>
                </a:lnTo>
                <a:lnTo>
                  <a:pt x="169830" y="46815"/>
                </a:lnTo>
                <a:lnTo>
                  <a:pt x="133362" y="71446"/>
                </a:lnTo>
                <a:lnTo>
                  <a:pt x="100431" y="100431"/>
                </a:lnTo>
                <a:lnTo>
                  <a:pt x="71446" y="133362"/>
                </a:lnTo>
                <a:lnTo>
                  <a:pt x="46815" y="169830"/>
                </a:lnTo>
                <a:lnTo>
                  <a:pt x="26946" y="209426"/>
                </a:lnTo>
                <a:lnTo>
                  <a:pt x="12248" y="251742"/>
                </a:lnTo>
                <a:lnTo>
                  <a:pt x="3130" y="296369"/>
                </a:lnTo>
                <a:lnTo>
                  <a:pt x="0" y="342900"/>
                </a:lnTo>
                <a:lnTo>
                  <a:pt x="0" y="6057900"/>
                </a:lnTo>
                <a:lnTo>
                  <a:pt x="3130" y="6104430"/>
                </a:lnTo>
                <a:lnTo>
                  <a:pt x="12248" y="6149057"/>
                </a:lnTo>
                <a:lnTo>
                  <a:pt x="26946" y="6191373"/>
                </a:lnTo>
                <a:lnTo>
                  <a:pt x="46815" y="6230969"/>
                </a:lnTo>
                <a:lnTo>
                  <a:pt x="71446" y="6267437"/>
                </a:lnTo>
                <a:lnTo>
                  <a:pt x="100431" y="6300368"/>
                </a:lnTo>
                <a:lnTo>
                  <a:pt x="133362" y="6329353"/>
                </a:lnTo>
                <a:lnTo>
                  <a:pt x="169830" y="6353984"/>
                </a:lnTo>
                <a:lnTo>
                  <a:pt x="209426" y="6373853"/>
                </a:lnTo>
                <a:lnTo>
                  <a:pt x="251742" y="6388551"/>
                </a:lnTo>
                <a:lnTo>
                  <a:pt x="296369" y="6397669"/>
                </a:lnTo>
                <a:lnTo>
                  <a:pt x="342900" y="6400800"/>
                </a:lnTo>
                <a:lnTo>
                  <a:pt x="9546336" y="6400800"/>
                </a:lnTo>
                <a:lnTo>
                  <a:pt x="9546336" y="0"/>
                </a:lnTo>
                <a:close/>
              </a:path>
            </a:pathLst>
          </a:custGeom>
          <a:solidFill>
            <a:srgbClr val="E6E7E8"/>
          </a:solidFill>
        </p:spPr>
        <p:txBody>
          <a:bodyPr wrap="square" lIns="0" tIns="0" rIns="0" bIns="0" rtlCol="0"/>
          <a:lstStyle/>
          <a:p>
            <a:endParaRPr/>
          </a:p>
        </p:txBody>
      </p:sp>
      <p:sp>
        <p:nvSpPr>
          <p:cNvPr id="3" name="object 3"/>
          <p:cNvSpPr txBox="1"/>
          <p:nvPr/>
        </p:nvSpPr>
        <p:spPr>
          <a:xfrm>
            <a:off x="6388099" y="1289935"/>
            <a:ext cx="5727701" cy="566822"/>
          </a:xfrm>
          <a:prstGeom prst="rect">
            <a:avLst/>
          </a:prstGeom>
        </p:spPr>
        <p:txBody>
          <a:bodyPr vert="horz" wrap="square" lIns="0" tIns="12700" rIns="0" bIns="0" rtlCol="0">
            <a:spAutoFit/>
          </a:bodyPr>
          <a:lstStyle/>
          <a:p>
            <a:pPr marL="12700">
              <a:lnSpc>
                <a:spcPct val="100000"/>
              </a:lnSpc>
              <a:spcBef>
                <a:spcPts val="100"/>
              </a:spcBef>
            </a:pPr>
            <a:r>
              <a:rPr lang="en-US" sz="3600" b="1" dirty="0">
                <a:solidFill>
                  <a:srgbClr val="EF3824"/>
                </a:solidFill>
                <a:latin typeface="Lato Black"/>
                <a:cs typeface="Lato Black"/>
              </a:rPr>
              <a:t>Using AARP resources</a:t>
            </a:r>
            <a:endParaRPr sz="3600" dirty="0">
              <a:latin typeface="Lato Black"/>
              <a:cs typeface="Lato Black"/>
            </a:endParaRPr>
          </a:p>
        </p:txBody>
      </p:sp>
      <p:sp>
        <p:nvSpPr>
          <p:cNvPr id="4" name="object 4"/>
          <p:cNvSpPr txBox="1"/>
          <p:nvPr/>
        </p:nvSpPr>
        <p:spPr>
          <a:xfrm>
            <a:off x="6400800" y="2057400"/>
            <a:ext cx="5638800" cy="4921860"/>
          </a:xfrm>
          <a:prstGeom prst="rect">
            <a:avLst/>
          </a:prstGeom>
        </p:spPr>
        <p:txBody>
          <a:bodyPr vert="horz" wrap="square" lIns="0" tIns="12700" rIns="0" bIns="0" rtlCol="0">
            <a:spAutoFit/>
          </a:bodyPr>
          <a:lstStyle/>
          <a:p>
            <a:r>
              <a:rPr lang="en-US" sz="2000" dirty="0">
                <a:solidFill>
                  <a:schemeClr val="tx1"/>
                </a:solidFill>
                <a:latin typeface="Lato" panose="020F0502020204030203" pitchFamily="34" charset="0"/>
                <a:ea typeface="Lato" panose="020F0502020204030203" pitchFamily="34" charset="0"/>
                <a:cs typeface="Lato" panose="020F0502020204030203" pitchFamily="34" charset="0"/>
              </a:rPr>
              <a:t>AARP’s mission is to empower people to choose how they live as they age.</a:t>
            </a:r>
          </a:p>
          <a:p>
            <a:endParaRPr lang="en-US" sz="1800" dirty="0">
              <a:latin typeface="Lato" panose="020F0502020204030203" pitchFamily="34" charset="0"/>
              <a:ea typeface="Lato" panose="020F0502020204030203" pitchFamily="34" charset="0"/>
              <a:cs typeface="Lato" panose="020F0502020204030203" pitchFamily="34" charset="0"/>
            </a:endParaRPr>
          </a:p>
          <a:p>
            <a:r>
              <a:rPr lang="en-US" sz="2000" dirty="0">
                <a:latin typeface="Lato" panose="020F0502020204030203" pitchFamily="34" charset="0"/>
                <a:ea typeface="Lato" panose="020F0502020204030203" pitchFamily="34" charset="0"/>
                <a:cs typeface="Lato" panose="020F0502020204030203" pitchFamily="34" charset="0"/>
              </a:rPr>
              <a:t>This is why AARP supports people like you who are creating workplaces that work for all. Employers and managers are key elements in everyone’s ability to thrive both at work and at home as they age, so AARP has created resources to help you build and lead mixed-age teams.</a:t>
            </a:r>
          </a:p>
          <a:p>
            <a:endParaRPr lang="en-US" dirty="0">
              <a:latin typeface="Lato" panose="020F0502020204030203" pitchFamily="34" charset="0"/>
              <a:ea typeface="Lato" panose="020F0502020204030203" pitchFamily="34" charset="0"/>
              <a:cs typeface="Lato" panose="020F0502020204030203" pitchFamily="34" charset="0"/>
            </a:endParaRPr>
          </a:p>
          <a:p>
            <a:endParaRPr lang="en-US" dirty="0">
              <a:latin typeface="Lato" panose="020F0502020204030203" pitchFamily="34" charset="0"/>
              <a:ea typeface="Lato" panose="020F0502020204030203" pitchFamily="34" charset="0"/>
              <a:cs typeface="Lato" panose="020F0502020204030203" pitchFamily="34" charset="0"/>
            </a:endParaRPr>
          </a:p>
          <a:p>
            <a:r>
              <a:rPr lang="en-US" sz="1100" dirty="0">
                <a:latin typeface="Lato" panose="020F0502020204030203" pitchFamily="34" charset="0"/>
                <a:ea typeface="Lato" panose="020F0502020204030203" pitchFamily="34" charset="0"/>
                <a:cs typeface="Lato" panose="020F0502020204030203" pitchFamily="34" charset="0"/>
              </a:rPr>
              <a:t>Disclaimer: This presentation is intended to provide general guidance.​ Individual circumstances may differ and should be taken into consideration before acting. ​         Consult your HR team for advice regarding specific situations on your team.</a:t>
            </a:r>
          </a:p>
          <a:p>
            <a:endParaRPr lang="en-US" sz="1800" dirty="0"/>
          </a:p>
          <a:p>
            <a:endParaRPr lang="en-US" sz="1800" dirty="0"/>
          </a:p>
          <a:p>
            <a:endParaRPr lang="en-US" dirty="0">
              <a:ea typeface="Source Sans Pro Light"/>
            </a:endParaRPr>
          </a:p>
          <a:p>
            <a:endParaRPr lang="en-US" sz="1800" dirty="0">
              <a:ea typeface="Source Sans Pro Light"/>
            </a:endParaRPr>
          </a:p>
        </p:txBody>
      </p:sp>
      <p:pic>
        <p:nvPicPr>
          <p:cNvPr id="5" name="object 5"/>
          <p:cNvPicPr/>
          <p:nvPr/>
        </p:nvPicPr>
        <p:blipFill>
          <a:blip r:embed="rId3">
            <a:extLst>
              <a:ext uri="{28A0092B-C50C-407E-A947-70E740481C1C}">
                <a14:useLocalDpi xmlns:a14="http://schemas.microsoft.com/office/drawing/2010/main" val="0"/>
              </a:ext>
            </a:extLst>
          </a:blip>
          <a:srcRect l="30297"/>
          <a:stretch/>
        </p:blipFill>
        <p:spPr>
          <a:xfrm>
            <a:off x="0" y="1581914"/>
            <a:ext cx="5434643" cy="4514085"/>
          </a:xfrm>
          <a:prstGeom prst="rect">
            <a:avLst/>
          </a:prstGeom>
        </p:spPr>
      </p:pic>
      <p:sp>
        <p:nvSpPr>
          <p:cNvPr id="7" name="object 6">
            <a:extLst>
              <a:ext uri="{FF2B5EF4-FFF2-40B4-BE49-F238E27FC236}">
                <a16:creationId xmlns:a16="http://schemas.microsoft.com/office/drawing/2014/main" id="{953D2512-11B7-1EB9-B72C-BE5BCB7BC69B}"/>
              </a:ext>
            </a:extLst>
          </p:cNvPr>
          <p:cNvSpPr txBox="1"/>
          <p:nvPr/>
        </p:nvSpPr>
        <p:spPr>
          <a:xfrm>
            <a:off x="381000" y="6950572"/>
            <a:ext cx="12039600" cy="105157"/>
          </a:xfrm>
          <a:prstGeom prst="rect">
            <a:avLst/>
          </a:prstGeom>
        </p:spPr>
        <p:txBody>
          <a:bodyPr vert="horz" wrap="square" lIns="0" tIns="12700" rIns="0" bIns="0" rtlCol="0">
            <a:spAutoFit/>
          </a:bodyPr>
          <a:lstStyle/>
          <a:p>
            <a:pPr marL="12700">
              <a:spcBef>
                <a:spcPts val="100"/>
              </a:spcBef>
            </a:pPr>
            <a:r>
              <a:rPr lang="en-US" sz="600" b="1" dirty="0">
                <a:solidFill>
                  <a:srgbClr val="231F20"/>
                </a:solidFill>
                <a:latin typeface="Lato"/>
                <a:cs typeface="Lato"/>
              </a:rPr>
              <a:t>Courtesy Getty Images</a:t>
            </a:r>
          </a:p>
        </p:txBody>
      </p:sp>
    </p:spTree>
    <p:extLst>
      <p:ext uri="{BB962C8B-B14F-4D97-AF65-F5344CB8AC3E}">
        <p14:creationId xmlns:p14="http://schemas.microsoft.com/office/powerpoint/2010/main" val="4325691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4800600" cy="7315200"/>
          </a:xfrm>
          <a:custGeom>
            <a:avLst/>
            <a:gdLst/>
            <a:ahLst/>
            <a:cxnLst/>
            <a:rect l="l" t="t" r="r" b="b"/>
            <a:pathLst>
              <a:path w="4800600" h="7315200">
                <a:moveTo>
                  <a:pt x="4800600" y="0"/>
                </a:moveTo>
                <a:lnTo>
                  <a:pt x="0" y="0"/>
                </a:lnTo>
                <a:lnTo>
                  <a:pt x="0" y="7315200"/>
                </a:lnTo>
                <a:lnTo>
                  <a:pt x="4800600" y="7315200"/>
                </a:lnTo>
                <a:lnTo>
                  <a:pt x="4800600" y="0"/>
                </a:lnTo>
                <a:close/>
              </a:path>
            </a:pathLst>
          </a:custGeom>
          <a:solidFill>
            <a:srgbClr val="40AEAD"/>
          </a:solidFill>
        </p:spPr>
        <p:txBody>
          <a:bodyPr wrap="square" lIns="0" tIns="0" rIns="0" bIns="0" rtlCol="0"/>
          <a:lstStyle/>
          <a:p>
            <a:endParaRPr/>
          </a:p>
        </p:txBody>
      </p:sp>
      <p:sp>
        <p:nvSpPr>
          <p:cNvPr id="3" name="object 3"/>
          <p:cNvSpPr/>
          <p:nvPr/>
        </p:nvSpPr>
        <p:spPr>
          <a:xfrm>
            <a:off x="5136748" y="304799"/>
            <a:ext cx="7658100" cy="7010401"/>
          </a:xfrm>
          <a:custGeom>
            <a:avLst/>
            <a:gdLst/>
            <a:ahLst/>
            <a:cxnLst/>
            <a:rect l="l" t="t" r="r" b="b"/>
            <a:pathLst>
              <a:path w="7658100" h="2857500">
                <a:moveTo>
                  <a:pt x="7658100" y="0"/>
                </a:moveTo>
                <a:lnTo>
                  <a:pt x="628650" y="0"/>
                </a:lnTo>
                <a:lnTo>
                  <a:pt x="581733" y="1724"/>
                </a:lnTo>
                <a:lnTo>
                  <a:pt x="535752" y="6816"/>
                </a:lnTo>
                <a:lnTo>
                  <a:pt x="490830" y="15154"/>
                </a:lnTo>
                <a:lnTo>
                  <a:pt x="447088" y="26616"/>
                </a:lnTo>
                <a:lnTo>
                  <a:pt x="404646" y="41081"/>
                </a:lnTo>
                <a:lnTo>
                  <a:pt x="363627" y="58428"/>
                </a:lnTo>
                <a:lnTo>
                  <a:pt x="324152" y="78534"/>
                </a:lnTo>
                <a:lnTo>
                  <a:pt x="286344" y="101279"/>
                </a:lnTo>
                <a:lnTo>
                  <a:pt x="250322" y="126541"/>
                </a:lnTo>
                <a:lnTo>
                  <a:pt x="216209" y="154197"/>
                </a:lnTo>
                <a:lnTo>
                  <a:pt x="184127" y="184127"/>
                </a:lnTo>
                <a:lnTo>
                  <a:pt x="154197" y="216209"/>
                </a:lnTo>
                <a:lnTo>
                  <a:pt x="126541" y="250322"/>
                </a:lnTo>
                <a:lnTo>
                  <a:pt x="101279" y="286344"/>
                </a:lnTo>
                <a:lnTo>
                  <a:pt x="78534" y="324152"/>
                </a:lnTo>
                <a:lnTo>
                  <a:pt x="58428" y="363627"/>
                </a:lnTo>
                <a:lnTo>
                  <a:pt x="41081" y="404646"/>
                </a:lnTo>
                <a:lnTo>
                  <a:pt x="26616" y="447088"/>
                </a:lnTo>
                <a:lnTo>
                  <a:pt x="15154" y="490830"/>
                </a:lnTo>
                <a:lnTo>
                  <a:pt x="6816" y="535752"/>
                </a:lnTo>
                <a:lnTo>
                  <a:pt x="1724" y="581733"/>
                </a:lnTo>
                <a:lnTo>
                  <a:pt x="0" y="628650"/>
                </a:lnTo>
                <a:lnTo>
                  <a:pt x="0" y="2857500"/>
                </a:lnTo>
                <a:lnTo>
                  <a:pt x="7658100" y="2857500"/>
                </a:lnTo>
                <a:lnTo>
                  <a:pt x="7658100" y="0"/>
                </a:lnTo>
                <a:close/>
              </a:path>
            </a:pathLst>
          </a:custGeom>
          <a:solidFill>
            <a:srgbClr val="E6E7E8"/>
          </a:solidFill>
        </p:spPr>
        <p:txBody>
          <a:bodyPr wrap="square" lIns="0" tIns="0" rIns="0" bIns="0" rtlCol="0"/>
          <a:lstStyle/>
          <a:p>
            <a:endParaRPr dirty="0"/>
          </a:p>
        </p:txBody>
      </p:sp>
      <p:sp>
        <p:nvSpPr>
          <p:cNvPr id="6" name="object 6"/>
          <p:cNvSpPr txBox="1">
            <a:spLocks noGrp="1"/>
          </p:cNvSpPr>
          <p:nvPr>
            <p:ph type="title"/>
          </p:nvPr>
        </p:nvSpPr>
        <p:spPr>
          <a:xfrm>
            <a:off x="444500" y="447221"/>
            <a:ext cx="2810510" cy="566181"/>
          </a:xfrm>
          <a:prstGeom prst="rect">
            <a:avLst/>
          </a:prstGeom>
        </p:spPr>
        <p:txBody>
          <a:bodyPr vert="horz" wrap="square" lIns="0" tIns="12065" rIns="0" bIns="0" rtlCol="0">
            <a:spAutoFit/>
          </a:bodyPr>
          <a:lstStyle/>
          <a:p>
            <a:pPr marL="12700">
              <a:lnSpc>
                <a:spcPct val="100000"/>
              </a:lnSpc>
              <a:spcBef>
                <a:spcPts val="95"/>
              </a:spcBef>
            </a:pPr>
            <a:r>
              <a:rPr lang="en-US" sz="3600" spc="-30" dirty="0">
                <a:solidFill>
                  <a:srgbClr val="FFFFFF"/>
                </a:solidFill>
                <a:latin typeface="Lato Black" panose="020F0502020204030203" pitchFamily="34" charset="0"/>
                <a:ea typeface="Lato Black" panose="020F0502020204030203" pitchFamily="34" charset="0"/>
                <a:cs typeface="Lato Black" panose="020F0502020204030203" pitchFamily="34" charset="0"/>
              </a:rPr>
              <a:t>Try it now</a:t>
            </a:r>
            <a:endParaRPr sz="3600" dirty="0">
              <a:latin typeface="Lato Black" panose="020F0502020204030203" pitchFamily="34" charset="0"/>
              <a:ea typeface="Lato Black" panose="020F0502020204030203" pitchFamily="34" charset="0"/>
              <a:cs typeface="Lato Black" panose="020F0502020204030203" pitchFamily="34" charset="0"/>
            </a:endParaRPr>
          </a:p>
        </p:txBody>
      </p:sp>
      <p:sp>
        <p:nvSpPr>
          <p:cNvPr id="8" name="TextBox 7">
            <a:extLst>
              <a:ext uri="{FF2B5EF4-FFF2-40B4-BE49-F238E27FC236}">
                <a16:creationId xmlns:a16="http://schemas.microsoft.com/office/drawing/2014/main" id="{9195CDC7-A7E1-D291-A3E4-90C55390CB15}"/>
              </a:ext>
            </a:extLst>
          </p:cNvPr>
          <p:cNvSpPr txBox="1"/>
          <p:nvPr/>
        </p:nvSpPr>
        <p:spPr>
          <a:xfrm>
            <a:off x="5410200" y="545645"/>
            <a:ext cx="7232490" cy="954107"/>
          </a:xfrm>
          <a:prstGeom prst="rect">
            <a:avLst/>
          </a:prstGeom>
          <a:noFill/>
        </p:spPr>
        <p:txBody>
          <a:bodyPr wrap="square">
            <a:spAutoFit/>
          </a:bodyPr>
          <a:lstStyle/>
          <a:p>
            <a:pPr marL="12700" marR="5080">
              <a:lnSpc>
                <a:spcPct val="100000"/>
              </a:lnSpc>
              <a:spcBef>
                <a:spcPts val="100"/>
              </a:spcBef>
            </a:pPr>
            <a:r>
              <a:rPr lang="en-US" sz="2800" b="1" dirty="0">
                <a:solidFill>
                  <a:srgbClr val="EF3824"/>
                </a:solidFill>
                <a:latin typeface="Lato Black"/>
                <a:cs typeface="Lato Black"/>
              </a:rPr>
              <a:t>Activity 7: How Can I Alleviate Tensions Between Team Members of Different Ages?</a:t>
            </a:r>
            <a:endParaRPr lang="en-US" sz="2800" dirty="0">
              <a:latin typeface="Lato Black"/>
              <a:cs typeface="Lato Black"/>
            </a:endParaRPr>
          </a:p>
        </p:txBody>
      </p:sp>
      <p:pic>
        <p:nvPicPr>
          <p:cNvPr id="4" name="Picture 3">
            <a:extLst>
              <a:ext uri="{FF2B5EF4-FFF2-40B4-BE49-F238E27FC236}">
                <a16:creationId xmlns:a16="http://schemas.microsoft.com/office/drawing/2014/main" id="{DA6B903C-C76E-F84C-A30C-D7574A017E2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64447" y="2237299"/>
            <a:ext cx="2602818" cy="3145399"/>
          </a:xfrm>
          <a:prstGeom prst="rect">
            <a:avLst/>
          </a:prstGeom>
        </p:spPr>
      </p:pic>
      <p:sp>
        <p:nvSpPr>
          <p:cNvPr id="16" name="TextBox 15">
            <a:extLst>
              <a:ext uri="{FF2B5EF4-FFF2-40B4-BE49-F238E27FC236}">
                <a16:creationId xmlns:a16="http://schemas.microsoft.com/office/drawing/2014/main" id="{D46F70B9-ECF4-6484-6AB5-879FEEE69E68}"/>
              </a:ext>
            </a:extLst>
          </p:cNvPr>
          <p:cNvSpPr txBox="1"/>
          <p:nvPr/>
        </p:nvSpPr>
        <p:spPr>
          <a:xfrm>
            <a:off x="5486400" y="1676400"/>
            <a:ext cx="6400800" cy="1754326"/>
          </a:xfrm>
          <a:prstGeom prst="rect">
            <a:avLst/>
          </a:prstGeom>
          <a:noFill/>
        </p:spPr>
        <p:txBody>
          <a:bodyPr wrap="square">
            <a:spAutoFit/>
          </a:bodyPr>
          <a:lstStyle/>
          <a:p>
            <a:r>
              <a:rPr lang="en-US" dirty="0">
                <a:latin typeface="Lato" panose="020F0502020204030203" pitchFamily="34" charset="0"/>
                <a:ea typeface="Lato" panose="020F0502020204030203" pitchFamily="34" charset="0"/>
                <a:cs typeface="Lato" panose="020F0502020204030203" pitchFamily="34" charset="0"/>
              </a:rPr>
              <a:t>In Section 2, choose (b) or (d) and think of an example from the past few weeks in your team. </a:t>
            </a:r>
          </a:p>
          <a:p>
            <a:endParaRPr lang="en-US" dirty="0">
              <a:latin typeface="Lato" panose="020F0502020204030203" pitchFamily="34" charset="0"/>
              <a:ea typeface="Lato" panose="020F0502020204030203" pitchFamily="34" charset="0"/>
              <a:cs typeface="Lato" panose="020F0502020204030203" pitchFamily="34" charset="0"/>
            </a:endParaRPr>
          </a:p>
          <a:p>
            <a:r>
              <a:rPr lang="en-US" dirty="0">
                <a:latin typeface="Lato" panose="020F0502020204030203" pitchFamily="34" charset="0"/>
                <a:ea typeface="Lato" panose="020F0502020204030203" pitchFamily="34" charset="0"/>
                <a:cs typeface="Lato" panose="020F0502020204030203" pitchFamily="34" charset="0"/>
              </a:rPr>
              <a:t>Be specific about  “how I could tell” including body language, energy, eye contact, voice tone and volume, and other indicators.</a:t>
            </a:r>
            <a:endParaRPr lang="en-US" dirty="0"/>
          </a:p>
        </p:txBody>
      </p:sp>
      <p:pic>
        <p:nvPicPr>
          <p:cNvPr id="20" name="Picture 19">
            <a:extLst>
              <a:ext uri="{FF2B5EF4-FFF2-40B4-BE49-F238E27FC236}">
                <a16:creationId xmlns:a16="http://schemas.microsoft.com/office/drawing/2014/main" id="{09326006-822B-59EB-6797-BD4CBDF96550}"/>
              </a:ext>
            </a:extLst>
          </p:cNvPr>
          <p:cNvPicPr>
            <a:picLocks noChangeAspect="1"/>
          </p:cNvPicPr>
          <p:nvPr/>
        </p:nvPicPr>
        <p:blipFill>
          <a:blip r:embed="rId4"/>
          <a:stretch>
            <a:fillRect/>
          </a:stretch>
        </p:blipFill>
        <p:spPr>
          <a:xfrm>
            <a:off x="5499847" y="4477226"/>
            <a:ext cx="6685693" cy="692761"/>
          </a:xfrm>
          <a:prstGeom prst="rect">
            <a:avLst/>
          </a:prstGeom>
        </p:spPr>
      </p:pic>
      <p:pic>
        <p:nvPicPr>
          <p:cNvPr id="22" name="Picture 21">
            <a:extLst>
              <a:ext uri="{FF2B5EF4-FFF2-40B4-BE49-F238E27FC236}">
                <a16:creationId xmlns:a16="http://schemas.microsoft.com/office/drawing/2014/main" id="{DF8F1CE4-2646-6650-87A6-86E8EA72E5D8}"/>
              </a:ext>
            </a:extLst>
          </p:cNvPr>
          <p:cNvPicPr>
            <a:picLocks noChangeAspect="1"/>
          </p:cNvPicPr>
          <p:nvPr/>
        </p:nvPicPr>
        <p:blipFill>
          <a:blip r:embed="rId5"/>
          <a:stretch>
            <a:fillRect/>
          </a:stretch>
        </p:blipFill>
        <p:spPr>
          <a:xfrm>
            <a:off x="5499847" y="3787705"/>
            <a:ext cx="6673908" cy="638757"/>
          </a:xfrm>
          <a:prstGeom prst="rect">
            <a:avLst/>
          </a:prstGeom>
        </p:spPr>
      </p:pic>
      <p:pic>
        <p:nvPicPr>
          <p:cNvPr id="24" name="Picture 23">
            <a:extLst>
              <a:ext uri="{FF2B5EF4-FFF2-40B4-BE49-F238E27FC236}">
                <a16:creationId xmlns:a16="http://schemas.microsoft.com/office/drawing/2014/main" id="{709AC580-5204-43A1-E318-AA43F8F5D840}"/>
              </a:ext>
            </a:extLst>
          </p:cNvPr>
          <p:cNvPicPr>
            <a:picLocks noChangeAspect="1"/>
          </p:cNvPicPr>
          <p:nvPr/>
        </p:nvPicPr>
        <p:blipFill>
          <a:blip r:embed="rId6"/>
          <a:stretch>
            <a:fillRect/>
          </a:stretch>
        </p:blipFill>
        <p:spPr>
          <a:xfrm>
            <a:off x="5486400" y="5220751"/>
            <a:ext cx="6685693" cy="646649"/>
          </a:xfrm>
          <a:prstGeom prst="rect">
            <a:avLst/>
          </a:prstGeom>
        </p:spPr>
      </p:pic>
    </p:spTree>
    <p:extLst>
      <p:ext uri="{BB962C8B-B14F-4D97-AF65-F5344CB8AC3E}">
        <p14:creationId xmlns:p14="http://schemas.microsoft.com/office/powerpoint/2010/main" val="17884246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4800600" cy="7315200"/>
          </a:xfrm>
          <a:custGeom>
            <a:avLst/>
            <a:gdLst/>
            <a:ahLst/>
            <a:cxnLst/>
            <a:rect l="l" t="t" r="r" b="b"/>
            <a:pathLst>
              <a:path w="4800600" h="7315200">
                <a:moveTo>
                  <a:pt x="4800600" y="0"/>
                </a:moveTo>
                <a:lnTo>
                  <a:pt x="0" y="0"/>
                </a:lnTo>
                <a:lnTo>
                  <a:pt x="0" y="7315200"/>
                </a:lnTo>
                <a:lnTo>
                  <a:pt x="4800600" y="7315200"/>
                </a:lnTo>
                <a:lnTo>
                  <a:pt x="4800600" y="0"/>
                </a:lnTo>
                <a:close/>
              </a:path>
            </a:pathLst>
          </a:custGeom>
          <a:solidFill>
            <a:srgbClr val="40AEAD"/>
          </a:solidFill>
        </p:spPr>
        <p:txBody>
          <a:bodyPr wrap="square" lIns="0" tIns="0" rIns="0" bIns="0" rtlCol="0"/>
          <a:lstStyle/>
          <a:p>
            <a:endParaRPr/>
          </a:p>
        </p:txBody>
      </p:sp>
      <p:sp>
        <p:nvSpPr>
          <p:cNvPr id="3" name="object 3"/>
          <p:cNvSpPr/>
          <p:nvPr/>
        </p:nvSpPr>
        <p:spPr>
          <a:xfrm>
            <a:off x="5136748" y="304799"/>
            <a:ext cx="7658100" cy="7010401"/>
          </a:xfrm>
          <a:custGeom>
            <a:avLst/>
            <a:gdLst/>
            <a:ahLst/>
            <a:cxnLst/>
            <a:rect l="l" t="t" r="r" b="b"/>
            <a:pathLst>
              <a:path w="7658100" h="2857500">
                <a:moveTo>
                  <a:pt x="7658100" y="0"/>
                </a:moveTo>
                <a:lnTo>
                  <a:pt x="628650" y="0"/>
                </a:lnTo>
                <a:lnTo>
                  <a:pt x="581733" y="1724"/>
                </a:lnTo>
                <a:lnTo>
                  <a:pt x="535752" y="6816"/>
                </a:lnTo>
                <a:lnTo>
                  <a:pt x="490830" y="15154"/>
                </a:lnTo>
                <a:lnTo>
                  <a:pt x="447088" y="26616"/>
                </a:lnTo>
                <a:lnTo>
                  <a:pt x="404646" y="41081"/>
                </a:lnTo>
                <a:lnTo>
                  <a:pt x="363627" y="58428"/>
                </a:lnTo>
                <a:lnTo>
                  <a:pt x="324152" y="78534"/>
                </a:lnTo>
                <a:lnTo>
                  <a:pt x="286344" y="101279"/>
                </a:lnTo>
                <a:lnTo>
                  <a:pt x="250322" y="126541"/>
                </a:lnTo>
                <a:lnTo>
                  <a:pt x="216209" y="154197"/>
                </a:lnTo>
                <a:lnTo>
                  <a:pt x="184127" y="184127"/>
                </a:lnTo>
                <a:lnTo>
                  <a:pt x="154197" y="216209"/>
                </a:lnTo>
                <a:lnTo>
                  <a:pt x="126541" y="250322"/>
                </a:lnTo>
                <a:lnTo>
                  <a:pt x="101279" y="286344"/>
                </a:lnTo>
                <a:lnTo>
                  <a:pt x="78534" y="324152"/>
                </a:lnTo>
                <a:lnTo>
                  <a:pt x="58428" y="363627"/>
                </a:lnTo>
                <a:lnTo>
                  <a:pt x="41081" y="404646"/>
                </a:lnTo>
                <a:lnTo>
                  <a:pt x="26616" y="447088"/>
                </a:lnTo>
                <a:lnTo>
                  <a:pt x="15154" y="490830"/>
                </a:lnTo>
                <a:lnTo>
                  <a:pt x="6816" y="535752"/>
                </a:lnTo>
                <a:lnTo>
                  <a:pt x="1724" y="581733"/>
                </a:lnTo>
                <a:lnTo>
                  <a:pt x="0" y="628650"/>
                </a:lnTo>
                <a:lnTo>
                  <a:pt x="0" y="2857500"/>
                </a:lnTo>
                <a:lnTo>
                  <a:pt x="7658100" y="2857500"/>
                </a:lnTo>
                <a:lnTo>
                  <a:pt x="7658100" y="0"/>
                </a:lnTo>
                <a:close/>
              </a:path>
            </a:pathLst>
          </a:custGeom>
          <a:solidFill>
            <a:srgbClr val="E6E7E8"/>
          </a:solidFill>
        </p:spPr>
        <p:txBody>
          <a:bodyPr wrap="square" lIns="0" tIns="0" rIns="0" bIns="0" rtlCol="0"/>
          <a:lstStyle/>
          <a:p>
            <a:endParaRPr dirty="0"/>
          </a:p>
        </p:txBody>
      </p:sp>
      <p:sp>
        <p:nvSpPr>
          <p:cNvPr id="6" name="object 6"/>
          <p:cNvSpPr txBox="1">
            <a:spLocks noGrp="1"/>
          </p:cNvSpPr>
          <p:nvPr>
            <p:ph type="title"/>
          </p:nvPr>
        </p:nvSpPr>
        <p:spPr>
          <a:xfrm>
            <a:off x="444500" y="447221"/>
            <a:ext cx="2810510" cy="566181"/>
          </a:xfrm>
          <a:prstGeom prst="rect">
            <a:avLst/>
          </a:prstGeom>
        </p:spPr>
        <p:txBody>
          <a:bodyPr vert="horz" wrap="square" lIns="0" tIns="12065" rIns="0" bIns="0" rtlCol="0">
            <a:spAutoFit/>
          </a:bodyPr>
          <a:lstStyle/>
          <a:p>
            <a:pPr marL="12700">
              <a:lnSpc>
                <a:spcPct val="100000"/>
              </a:lnSpc>
              <a:spcBef>
                <a:spcPts val="95"/>
              </a:spcBef>
            </a:pPr>
            <a:r>
              <a:rPr lang="en-US" sz="3600" spc="-30" dirty="0">
                <a:solidFill>
                  <a:srgbClr val="FFFFFF"/>
                </a:solidFill>
                <a:latin typeface="Lato Black" panose="020F0502020204030203" pitchFamily="34" charset="0"/>
                <a:ea typeface="Lato Black" panose="020F0502020204030203" pitchFamily="34" charset="0"/>
                <a:cs typeface="Lato Black" panose="020F0502020204030203" pitchFamily="34" charset="0"/>
              </a:rPr>
              <a:t>Try it now</a:t>
            </a:r>
            <a:endParaRPr sz="3600" dirty="0">
              <a:latin typeface="Lato Black" panose="020F0502020204030203" pitchFamily="34" charset="0"/>
              <a:ea typeface="Lato Black" panose="020F0502020204030203" pitchFamily="34" charset="0"/>
              <a:cs typeface="Lato Black" panose="020F0502020204030203" pitchFamily="34" charset="0"/>
            </a:endParaRPr>
          </a:p>
        </p:txBody>
      </p:sp>
      <p:sp>
        <p:nvSpPr>
          <p:cNvPr id="8" name="TextBox 7">
            <a:extLst>
              <a:ext uri="{FF2B5EF4-FFF2-40B4-BE49-F238E27FC236}">
                <a16:creationId xmlns:a16="http://schemas.microsoft.com/office/drawing/2014/main" id="{9195CDC7-A7E1-D291-A3E4-90C55390CB15}"/>
              </a:ext>
            </a:extLst>
          </p:cNvPr>
          <p:cNvSpPr txBox="1"/>
          <p:nvPr/>
        </p:nvSpPr>
        <p:spPr>
          <a:xfrm>
            <a:off x="5410200" y="545645"/>
            <a:ext cx="7232490" cy="954107"/>
          </a:xfrm>
          <a:prstGeom prst="rect">
            <a:avLst/>
          </a:prstGeom>
          <a:noFill/>
        </p:spPr>
        <p:txBody>
          <a:bodyPr wrap="square">
            <a:spAutoFit/>
          </a:bodyPr>
          <a:lstStyle/>
          <a:p>
            <a:pPr marL="12700" marR="5080">
              <a:lnSpc>
                <a:spcPct val="100000"/>
              </a:lnSpc>
              <a:spcBef>
                <a:spcPts val="100"/>
              </a:spcBef>
            </a:pPr>
            <a:r>
              <a:rPr lang="en-US" sz="2800" b="1" dirty="0">
                <a:solidFill>
                  <a:srgbClr val="EF3824"/>
                </a:solidFill>
                <a:latin typeface="Lato Black"/>
                <a:cs typeface="Lato Black"/>
              </a:rPr>
              <a:t>Activity 7: How Can I Alleviate Tensions Between Team Members of Different Ages?</a:t>
            </a:r>
            <a:endParaRPr lang="en-US" sz="2800" dirty="0">
              <a:latin typeface="Lato Black"/>
              <a:cs typeface="Lato Black"/>
            </a:endParaRPr>
          </a:p>
        </p:txBody>
      </p:sp>
      <p:pic>
        <p:nvPicPr>
          <p:cNvPr id="4" name="Picture 3">
            <a:extLst>
              <a:ext uri="{FF2B5EF4-FFF2-40B4-BE49-F238E27FC236}">
                <a16:creationId xmlns:a16="http://schemas.microsoft.com/office/drawing/2014/main" id="{DA6B903C-C76E-F84C-A30C-D7574A017E2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64447" y="2237299"/>
            <a:ext cx="2602818" cy="3145399"/>
          </a:xfrm>
          <a:prstGeom prst="rect">
            <a:avLst/>
          </a:prstGeom>
        </p:spPr>
      </p:pic>
      <p:grpSp>
        <p:nvGrpSpPr>
          <p:cNvPr id="12" name="Group 11">
            <a:extLst>
              <a:ext uri="{FF2B5EF4-FFF2-40B4-BE49-F238E27FC236}">
                <a16:creationId xmlns:a16="http://schemas.microsoft.com/office/drawing/2014/main" id="{D9F3CCE4-4184-A2CF-E837-B612ED463E17}"/>
              </a:ext>
            </a:extLst>
          </p:cNvPr>
          <p:cNvGrpSpPr/>
          <p:nvPr/>
        </p:nvGrpSpPr>
        <p:grpSpPr>
          <a:xfrm>
            <a:off x="5486400" y="2794120"/>
            <a:ext cx="6706408" cy="3987680"/>
            <a:chOff x="5486400" y="1867785"/>
            <a:chExt cx="6706408" cy="3987680"/>
          </a:xfrm>
        </p:grpSpPr>
        <p:pic>
          <p:nvPicPr>
            <p:cNvPr id="7" name="Picture 6">
              <a:extLst>
                <a:ext uri="{FF2B5EF4-FFF2-40B4-BE49-F238E27FC236}">
                  <a16:creationId xmlns:a16="http://schemas.microsoft.com/office/drawing/2014/main" id="{A0025D90-939C-427F-E529-D3EDF134BDD4}"/>
                </a:ext>
              </a:extLst>
            </p:cNvPr>
            <p:cNvPicPr>
              <a:picLocks noChangeAspect="1"/>
            </p:cNvPicPr>
            <p:nvPr/>
          </p:nvPicPr>
          <p:blipFill>
            <a:blip r:embed="rId4"/>
            <a:stretch>
              <a:fillRect/>
            </a:stretch>
          </p:blipFill>
          <p:spPr>
            <a:xfrm>
              <a:off x="5486400" y="1867785"/>
              <a:ext cx="6706408" cy="739028"/>
            </a:xfrm>
            <a:prstGeom prst="rect">
              <a:avLst/>
            </a:prstGeom>
          </p:spPr>
        </p:pic>
        <p:pic>
          <p:nvPicPr>
            <p:cNvPr id="11" name="Picture 10">
              <a:extLst>
                <a:ext uri="{FF2B5EF4-FFF2-40B4-BE49-F238E27FC236}">
                  <a16:creationId xmlns:a16="http://schemas.microsoft.com/office/drawing/2014/main" id="{D23D2673-D197-4EF1-9C58-8C2768CBC8E4}"/>
                </a:ext>
              </a:extLst>
            </p:cNvPr>
            <p:cNvPicPr>
              <a:picLocks noChangeAspect="1"/>
            </p:cNvPicPr>
            <p:nvPr/>
          </p:nvPicPr>
          <p:blipFill>
            <a:blip r:embed="rId5"/>
            <a:stretch>
              <a:fillRect/>
            </a:stretch>
          </p:blipFill>
          <p:spPr>
            <a:xfrm>
              <a:off x="5486400" y="2362200"/>
              <a:ext cx="6706408" cy="3493265"/>
            </a:xfrm>
            <a:prstGeom prst="rect">
              <a:avLst/>
            </a:prstGeom>
          </p:spPr>
        </p:pic>
      </p:grpSp>
      <p:sp>
        <p:nvSpPr>
          <p:cNvPr id="14" name="TextBox 13">
            <a:extLst>
              <a:ext uri="{FF2B5EF4-FFF2-40B4-BE49-F238E27FC236}">
                <a16:creationId xmlns:a16="http://schemas.microsoft.com/office/drawing/2014/main" id="{4DF32FAD-CF06-9E31-78CB-19AE1D2F47E7}"/>
              </a:ext>
            </a:extLst>
          </p:cNvPr>
          <p:cNvSpPr txBox="1"/>
          <p:nvPr/>
        </p:nvSpPr>
        <p:spPr>
          <a:xfrm>
            <a:off x="5486400" y="1676400"/>
            <a:ext cx="6400800" cy="923330"/>
          </a:xfrm>
          <a:prstGeom prst="rect">
            <a:avLst/>
          </a:prstGeom>
          <a:noFill/>
        </p:spPr>
        <p:txBody>
          <a:bodyPr wrap="square">
            <a:spAutoFit/>
          </a:bodyPr>
          <a:lstStyle/>
          <a:p>
            <a:r>
              <a:rPr lang="en-US" dirty="0">
                <a:latin typeface="Lato" panose="020F0502020204030203" pitchFamily="34" charset="0"/>
                <a:ea typeface="Lato" panose="020F0502020204030203" pitchFamily="34" charset="0"/>
                <a:cs typeface="Lato" panose="020F0502020204030203" pitchFamily="34" charset="0"/>
              </a:rPr>
              <a:t>In Section 3, use that one specific example and consider how you could have helped. Take a moment to jot your thoughts, then we will share out with the group. </a:t>
            </a:r>
            <a:endParaRPr lang="en-US" dirty="0"/>
          </a:p>
        </p:txBody>
      </p:sp>
    </p:spTree>
    <p:extLst>
      <p:ext uri="{BB962C8B-B14F-4D97-AF65-F5344CB8AC3E}">
        <p14:creationId xmlns:p14="http://schemas.microsoft.com/office/powerpoint/2010/main" val="6113945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4800600" cy="7315200"/>
          </a:xfrm>
          <a:custGeom>
            <a:avLst/>
            <a:gdLst/>
            <a:ahLst/>
            <a:cxnLst/>
            <a:rect l="l" t="t" r="r" b="b"/>
            <a:pathLst>
              <a:path w="4800600" h="7315200">
                <a:moveTo>
                  <a:pt x="4800600" y="0"/>
                </a:moveTo>
                <a:lnTo>
                  <a:pt x="0" y="0"/>
                </a:lnTo>
                <a:lnTo>
                  <a:pt x="0" y="7315200"/>
                </a:lnTo>
                <a:lnTo>
                  <a:pt x="4800600" y="7315200"/>
                </a:lnTo>
                <a:lnTo>
                  <a:pt x="4800600" y="0"/>
                </a:lnTo>
                <a:close/>
              </a:path>
            </a:pathLst>
          </a:custGeom>
          <a:solidFill>
            <a:srgbClr val="40AEAD"/>
          </a:solidFill>
        </p:spPr>
        <p:txBody>
          <a:bodyPr wrap="square" lIns="0" tIns="0" rIns="0" bIns="0" rtlCol="0"/>
          <a:lstStyle/>
          <a:p>
            <a:endParaRPr/>
          </a:p>
        </p:txBody>
      </p:sp>
      <p:sp>
        <p:nvSpPr>
          <p:cNvPr id="3" name="object 3"/>
          <p:cNvSpPr/>
          <p:nvPr/>
        </p:nvSpPr>
        <p:spPr>
          <a:xfrm>
            <a:off x="5143500" y="1447800"/>
            <a:ext cx="7658100" cy="3505200"/>
          </a:xfrm>
          <a:custGeom>
            <a:avLst/>
            <a:gdLst/>
            <a:ahLst/>
            <a:cxnLst/>
            <a:rect l="l" t="t" r="r" b="b"/>
            <a:pathLst>
              <a:path w="7658100" h="2857500">
                <a:moveTo>
                  <a:pt x="7658100" y="0"/>
                </a:moveTo>
                <a:lnTo>
                  <a:pt x="628650" y="0"/>
                </a:lnTo>
                <a:lnTo>
                  <a:pt x="581733" y="1724"/>
                </a:lnTo>
                <a:lnTo>
                  <a:pt x="535752" y="6816"/>
                </a:lnTo>
                <a:lnTo>
                  <a:pt x="490830" y="15154"/>
                </a:lnTo>
                <a:lnTo>
                  <a:pt x="447088" y="26616"/>
                </a:lnTo>
                <a:lnTo>
                  <a:pt x="404646" y="41081"/>
                </a:lnTo>
                <a:lnTo>
                  <a:pt x="363627" y="58428"/>
                </a:lnTo>
                <a:lnTo>
                  <a:pt x="324152" y="78534"/>
                </a:lnTo>
                <a:lnTo>
                  <a:pt x="286344" y="101279"/>
                </a:lnTo>
                <a:lnTo>
                  <a:pt x="250322" y="126541"/>
                </a:lnTo>
                <a:lnTo>
                  <a:pt x="216209" y="154197"/>
                </a:lnTo>
                <a:lnTo>
                  <a:pt x="184127" y="184127"/>
                </a:lnTo>
                <a:lnTo>
                  <a:pt x="154197" y="216209"/>
                </a:lnTo>
                <a:lnTo>
                  <a:pt x="126541" y="250322"/>
                </a:lnTo>
                <a:lnTo>
                  <a:pt x="101279" y="286344"/>
                </a:lnTo>
                <a:lnTo>
                  <a:pt x="78534" y="324152"/>
                </a:lnTo>
                <a:lnTo>
                  <a:pt x="58428" y="363627"/>
                </a:lnTo>
                <a:lnTo>
                  <a:pt x="41081" y="404646"/>
                </a:lnTo>
                <a:lnTo>
                  <a:pt x="26616" y="447088"/>
                </a:lnTo>
                <a:lnTo>
                  <a:pt x="15154" y="490830"/>
                </a:lnTo>
                <a:lnTo>
                  <a:pt x="6816" y="535752"/>
                </a:lnTo>
                <a:lnTo>
                  <a:pt x="1724" y="581733"/>
                </a:lnTo>
                <a:lnTo>
                  <a:pt x="0" y="628650"/>
                </a:lnTo>
                <a:lnTo>
                  <a:pt x="0" y="2857500"/>
                </a:lnTo>
                <a:lnTo>
                  <a:pt x="7658100" y="2857500"/>
                </a:lnTo>
                <a:lnTo>
                  <a:pt x="7658100" y="0"/>
                </a:lnTo>
                <a:close/>
              </a:path>
            </a:pathLst>
          </a:custGeom>
          <a:solidFill>
            <a:srgbClr val="E6E7E8"/>
          </a:solidFill>
        </p:spPr>
        <p:txBody>
          <a:bodyPr wrap="square" lIns="0" tIns="0" rIns="0" bIns="0" rtlCol="0"/>
          <a:lstStyle/>
          <a:p>
            <a:endParaRPr/>
          </a:p>
        </p:txBody>
      </p:sp>
      <p:sp>
        <p:nvSpPr>
          <p:cNvPr id="5" name="object 5"/>
          <p:cNvSpPr txBox="1"/>
          <p:nvPr/>
        </p:nvSpPr>
        <p:spPr>
          <a:xfrm>
            <a:off x="5816674" y="1804938"/>
            <a:ext cx="6562091" cy="3131627"/>
          </a:xfrm>
          <a:prstGeom prst="rect">
            <a:avLst/>
          </a:prstGeom>
        </p:spPr>
        <p:txBody>
          <a:bodyPr vert="horz" wrap="square" lIns="0" tIns="12700" rIns="0" bIns="0" rtlCol="0">
            <a:spAutoFit/>
          </a:bodyPr>
          <a:lstStyle/>
          <a:p>
            <a:pPr marL="12700" marR="5080">
              <a:lnSpc>
                <a:spcPct val="100000"/>
              </a:lnSpc>
              <a:spcBef>
                <a:spcPts val="100"/>
              </a:spcBef>
            </a:pPr>
            <a:r>
              <a:rPr lang="en-US" sz="2800" b="1" dirty="0">
                <a:solidFill>
                  <a:srgbClr val="EF3824"/>
                </a:solidFill>
                <a:latin typeface="Lato Black"/>
                <a:cs typeface="Lato Black"/>
              </a:rPr>
              <a:t>When have </a:t>
            </a:r>
            <a:r>
              <a:rPr lang="en-US" sz="2800" b="1" u="sng" dirty="0">
                <a:solidFill>
                  <a:srgbClr val="EF3824"/>
                </a:solidFill>
                <a:latin typeface="Lato Black"/>
                <a:cs typeface="Lato Black"/>
              </a:rPr>
              <a:t>you</a:t>
            </a:r>
            <a:r>
              <a:rPr lang="en-US" sz="2800" b="1" dirty="0">
                <a:solidFill>
                  <a:srgbClr val="EF3824"/>
                </a:solidFill>
                <a:latin typeface="Lato Black"/>
                <a:cs typeface="Lato Black"/>
              </a:rPr>
              <a:t> experienced the “boost” of engagement and productivity that comes from feeling psychologically safe in a work team? What did your manager do to create that context for you?</a:t>
            </a:r>
            <a:endParaRPr lang="en-US" sz="1600" dirty="0">
              <a:solidFill>
                <a:srgbClr val="231F20"/>
              </a:solidFill>
              <a:latin typeface="Lato"/>
              <a:cs typeface="Lato"/>
            </a:endParaRPr>
          </a:p>
          <a:p>
            <a:pPr marL="12700" marR="118110">
              <a:lnSpc>
                <a:spcPct val="100000"/>
              </a:lnSpc>
              <a:spcBef>
                <a:spcPts val="2620"/>
              </a:spcBef>
              <a:tabLst>
                <a:tab pos="2858770" algn="l"/>
              </a:tabLst>
            </a:pPr>
            <a:r>
              <a:rPr lang="en-US" sz="1600" dirty="0">
                <a:solidFill>
                  <a:srgbClr val="231F20"/>
                </a:solidFill>
                <a:latin typeface="Lato"/>
                <a:cs typeface="Lato"/>
              </a:rPr>
              <a:t>Share your thoughts in Chat or in our conversation</a:t>
            </a:r>
            <a:endParaRPr lang="en-US" sz="1600" dirty="0">
              <a:latin typeface="Lato"/>
              <a:cs typeface="Lato"/>
            </a:endParaRPr>
          </a:p>
          <a:p>
            <a:pPr>
              <a:lnSpc>
                <a:spcPct val="100000"/>
              </a:lnSpc>
            </a:pPr>
            <a:endParaRPr sz="2500" dirty="0">
              <a:latin typeface="Lato"/>
              <a:cs typeface="Lato"/>
            </a:endParaRPr>
          </a:p>
        </p:txBody>
      </p:sp>
      <p:sp>
        <p:nvSpPr>
          <p:cNvPr id="6" name="object 6"/>
          <p:cNvSpPr txBox="1">
            <a:spLocks noGrp="1"/>
          </p:cNvSpPr>
          <p:nvPr>
            <p:ph type="title"/>
          </p:nvPr>
        </p:nvSpPr>
        <p:spPr>
          <a:xfrm>
            <a:off x="444500" y="447221"/>
            <a:ext cx="2202180" cy="566181"/>
          </a:xfrm>
          <a:prstGeom prst="rect">
            <a:avLst/>
          </a:prstGeom>
        </p:spPr>
        <p:txBody>
          <a:bodyPr vert="horz" wrap="square" lIns="0" tIns="12065" rIns="0" bIns="0" rtlCol="0">
            <a:spAutoFit/>
          </a:bodyPr>
          <a:lstStyle/>
          <a:p>
            <a:pPr marL="12700">
              <a:lnSpc>
                <a:spcPct val="100000"/>
              </a:lnSpc>
              <a:spcBef>
                <a:spcPts val="95"/>
              </a:spcBef>
            </a:pPr>
            <a:r>
              <a:rPr sz="3600" spc="-30" dirty="0">
                <a:solidFill>
                  <a:srgbClr val="FFFFFF"/>
                </a:solidFill>
                <a:latin typeface="Lato Black" panose="020F0502020204030203" pitchFamily="34" charset="0"/>
                <a:ea typeface="Lato Black" panose="020F0502020204030203" pitchFamily="34" charset="0"/>
                <a:cs typeface="Lato Black" panose="020F0502020204030203" pitchFamily="34" charset="0"/>
              </a:rPr>
              <a:t>Reflect</a:t>
            </a:r>
            <a:endParaRPr sz="3600" dirty="0">
              <a:latin typeface="Lato Black" panose="020F0502020204030203" pitchFamily="34" charset="0"/>
              <a:ea typeface="Lato Black" panose="020F0502020204030203" pitchFamily="34" charset="0"/>
              <a:cs typeface="Lato Black" panose="020F0502020204030203" pitchFamily="34" charset="0"/>
            </a:endParaRPr>
          </a:p>
        </p:txBody>
      </p:sp>
      <p:pic>
        <p:nvPicPr>
          <p:cNvPr id="4" name="Picture 3" descr="A white and black logo&#10;&#10;Description automatically generated">
            <a:extLst>
              <a:ext uri="{FF2B5EF4-FFF2-40B4-BE49-F238E27FC236}">
                <a16:creationId xmlns:a16="http://schemas.microsoft.com/office/drawing/2014/main" id="{D707DC77-947F-70B7-EFDA-170309E038D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3847" y="2535552"/>
            <a:ext cx="3012211" cy="2244096"/>
          </a:xfrm>
          <a:prstGeom prst="rect">
            <a:avLst/>
          </a:prstGeom>
        </p:spPr>
      </p:pic>
      <p:pic>
        <p:nvPicPr>
          <p:cNvPr id="8" name="Picture 7">
            <a:extLst>
              <a:ext uri="{FF2B5EF4-FFF2-40B4-BE49-F238E27FC236}">
                <a16:creationId xmlns:a16="http://schemas.microsoft.com/office/drawing/2014/main" id="{B2D15B88-29EF-68C6-272F-F78998BF819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715000" y="5082195"/>
            <a:ext cx="6553200" cy="856133"/>
          </a:xfrm>
          <a:prstGeom prst="rect">
            <a:avLst/>
          </a:prstGeom>
        </p:spPr>
      </p:pic>
      <p:sp>
        <p:nvSpPr>
          <p:cNvPr id="9" name="TextBox 8">
            <a:extLst>
              <a:ext uri="{FF2B5EF4-FFF2-40B4-BE49-F238E27FC236}">
                <a16:creationId xmlns:a16="http://schemas.microsoft.com/office/drawing/2014/main" id="{C0920A2D-C05D-B11B-2B8F-8953A849DC1E}"/>
              </a:ext>
            </a:extLst>
          </p:cNvPr>
          <p:cNvSpPr txBox="1"/>
          <p:nvPr/>
        </p:nvSpPr>
        <p:spPr>
          <a:xfrm>
            <a:off x="5115186" y="7021772"/>
            <a:ext cx="6824318" cy="215444"/>
          </a:xfrm>
          <a:prstGeom prst="rect">
            <a:avLst/>
          </a:prstGeom>
          <a:noFill/>
        </p:spPr>
        <p:txBody>
          <a:bodyPr wrap="square" rtlCol="0">
            <a:spAutoFit/>
          </a:bodyPr>
          <a:lstStyle/>
          <a:p>
            <a:r>
              <a:rPr lang="en-US" sz="800" dirty="0">
                <a:solidFill>
                  <a:schemeClr val="tx1"/>
                </a:solidFill>
                <a:latin typeface="Lato" panose="020F0502020204030203" pitchFamily="34" charset="0"/>
                <a:ea typeface="Lato" panose="020F0502020204030203" pitchFamily="34" charset="0"/>
                <a:cs typeface="Lato" panose="020F0502020204030203" pitchFamily="34" charset="0"/>
              </a:rPr>
              <a:t>Source: </a:t>
            </a:r>
            <a:r>
              <a:rPr lang="en-US" sz="800" dirty="0">
                <a:solidFill>
                  <a:schemeClr val="tx1"/>
                </a:solidFill>
                <a:latin typeface="Lato" panose="020F0502020204030203" pitchFamily="34" charset="0"/>
                <a:ea typeface="Lato" panose="020F0502020204030203" pitchFamily="34" charset="0"/>
                <a:cs typeface="Lato" panose="020F0502020204030203" pitchFamily="34" charset="0"/>
                <a:hlinkClick r:id="rId5">
                  <a:extLst>
                    <a:ext uri="{A12FA001-AC4F-418D-AE19-62706E023703}">
                      <ahyp:hlinkClr xmlns:ahyp="http://schemas.microsoft.com/office/drawing/2018/hyperlinkcolor" val="tx"/>
                    </a:ext>
                  </a:extLst>
                </a:hlinkClick>
              </a:rPr>
              <a:t>https://www.forbes.com/sites/serenitygibbons/2019/08/27/how-to-encourage-inclusivity-on-your-team/?sh=3dd0d27d5a38</a:t>
            </a:r>
            <a:r>
              <a:rPr lang="en-US" sz="800" dirty="0">
                <a:solidFill>
                  <a:schemeClr val="tx1"/>
                </a:solidFill>
                <a:latin typeface="Lato" panose="020F0502020204030203" pitchFamily="34" charset="0"/>
                <a:ea typeface="Lato" panose="020F0502020204030203" pitchFamily="34" charset="0"/>
                <a:cs typeface="Lato" panose="020F0502020204030203" pitchFamily="34" charset="0"/>
              </a:rPr>
              <a:t> </a:t>
            </a:r>
          </a:p>
        </p:txBody>
      </p:sp>
    </p:spTree>
    <p:extLst>
      <p:ext uri="{BB962C8B-B14F-4D97-AF65-F5344CB8AC3E}">
        <p14:creationId xmlns:p14="http://schemas.microsoft.com/office/powerpoint/2010/main" val="40643210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3987165" cy="4444365"/>
          </a:xfrm>
          <a:custGeom>
            <a:avLst/>
            <a:gdLst/>
            <a:ahLst/>
            <a:cxnLst/>
            <a:rect l="l" t="t" r="r" b="b"/>
            <a:pathLst>
              <a:path w="3987165" h="4444365">
                <a:moveTo>
                  <a:pt x="3986784" y="0"/>
                </a:moveTo>
                <a:lnTo>
                  <a:pt x="0" y="0"/>
                </a:lnTo>
                <a:lnTo>
                  <a:pt x="0" y="4443984"/>
                </a:lnTo>
                <a:lnTo>
                  <a:pt x="3586734" y="4443984"/>
                </a:lnTo>
                <a:lnTo>
                  <a:pt x="3633388" y="4441292"/>
                </a:lnTo>
                <a:lnTo>
                  <a:pt x="3678461" y="4433418"/>
                </a:lnTo>
                <a:lnTo>
                  <a:pt x="3721654" y="4420661"/>
                </a:lnTo>
                <a:lnTo>
                  <a:pt x="3762666" y="4403322"/>
                </a:lnTo>
                <a:lnTo>
                  <a:pt x="3801196" y="4381701"/>
                </a:lnTo>
                <a:lnTo>
                  <a:pt x="3836945" y="4356097"/>
                </a:lnTo>
                <a:lnTo>
                  <a:pt x="3869612" y="4326812"/>
                </a:lnTo>
                <a:lnTo>
                  <a:pt x="3898897" y="4294145"/>
                </a:lnTo>
                <a:lnTo>
                  <a:pt x="3924501" y="4258396"/>
                </a:lnTo>
                <a:lnTo>
                  <a:pt x="3946122" y="4219866"/>
                </a:lnTo>
                <a:lnTo>
                  <a:pt x="3963461" y="4178854"/>
                </a:lnTo>
                <a:lnTo>
                  <a:pt x="3976218" y="4135661"/>
                </a:lnTo>
                <a:lnTo>
                  <a:pt x="3984092" y="4090588"/>
                </a:lnTo>
                <a:lnTo>
                  <a:pt x="3986784" y="4043934"/>
                </a:lnTo>
                <a:lnTo>
                  <a:pt x="3986784" y="0"/>
                </a:lnTo>
                <a:close/>
              </a:path>
            </a:pathLst>
          </a:custGeom>
          <a:solidFill>
            <a:srgbClr val="E6E7E8"/>
          </a:solidFill>
        </p:spPr>
        <p:txBody>
          <a:bodyPr wrap="square" lIns="0" tIns="0" rIns="0" bIns="0" rtlCol="0"/>
          <a:lstStyle/>
          <a:p>
            <a:endParaRPr/>
          </a:p>
        </p:txBody>
      </p:sp>
      <p:sp>
        <p:nvSpPr>
          <p:cNvPr id="3" name="object 3"/>
          <p:cNvSpPr txBox="1"/>
          <p:nvPr/>
        </p:nvSpPr>
        <p:spPr>
          <a:xfrm>
            <a:off x="4266691" y="611072"/>
            <a:ext cx="7857490" cy="1859483"/>
          </a:xfrm>
          <a:prstGeom prst="rect">
            <a:avLst/>
          </a:prstGeom>
        </p:spPr>
        <p:txBody>
          <a:bodyPr vert="horz" wrap="square" lIns="0" tIns="12700" rIns="0" bIns="0" rtlCol="0">
            <a:spAutoFit/>
          </a:bodyPr>
          <a:lstStyle/>
          <a:p>
            <a:pPr marL="342900" indent="-342900">
              <a:buFont typeface="Arial" panose="020B0604020202020204" pitchFamily="34" charset="0"/>
              <a:buChar char="•"/>
            </a:pPr>
            <a:r>
              <a:rPr lang="en-US" sz="2000" dirty="0">
                <a:latin typeface="Lato" panose="020F0502020204030203" pitchFamily="34" charset="0"/>
                <a:ea typeface="Lato" panose="020F0502020204030203" pitchFamily="34" charset="0"/>
                <a:cs typeface="Lato" panose="020F0502020204030203" pitchFamily="34" charset="0"/>
              </a:rPr>
              <a:t>Today we tried a few activities to help you get started. </a:t>
            </a:r>
          </a:p>
          <a:p>
            <a:pPr marL="342900" indent="-342900">
              <a:buFont typeface="Arial" panose="020B0604020202020204" pitchFamily="34" charset="0"/>
              <a:buChar char="•"/>
            </a:pPr>
            <a:endParaRPr lang="en-US" sz="2000" dirty="0">
              <a:latin typeface="Lato" panose="020F0502020204030203" pitchFamily="34" charset="0"/>
              <a:ea typeface="Lato" panose="020F0502020204030203" pitchFamily="34" charset="0"/>
              <a:cs typeface="Lato" panose="020F0502020204030203" pitchFamily="34" charset="0"/>
            </a:endParaRPr>
          </a:p>
          <a:p>
            <a:pPr marL="342900" indent="-342900">
              <a:buFont typeface="Arial" panose="020B0604020202020204" pitchFamily="34" charset="0"/>
              <a:buChar char="•"/>
            </a:pPr>
            <a:r>
              <a:rPr lang="en-US" sz="2000" dirty="0">
                <a:latin typeface="Lato" panose="020F0502020204030203" pitchFamily="34" charset="0"/>
                <a:ea typeface="Lato" panose="020F0502020204030203" pitchFamily="34" charset="0"/>
                <a:cs typeface="Lato" panose="020F0502020204030203" pitchFamily="34" charset="0"/>
              </a:rPr>
              <a:t>Pick others that address needs and challenges that feel relevant for your current situation. </a:t>
            </a:r>
          </a:p>
          <a:p>
            <a:pPr marL="342900" indent="-342900">
              <a:buFont typeface="Arial" panose="020B0604020202020204" pitchFamily="34" charset="0"/>
              <a:buChar char="•"/>
            </a:pPr>
            <a:endParaRPr lang="en-US" sz="2000" dirty="0">
              <a:latin typeface="Lato" panose="020F0502020204030203" pitchFamily="34" charset="0"/>
              <a:ea typeface="Lato" panose="020F0502020204030203" pitchFamily="34" charset="0"/>
              <a:cs typeface="Lato" panose="020F0502020204030203" pitchFamily="34" charset="0"/>
            </a:endParaRPr>
          </a:p>
          <a:p>
            <a:pPr marL="342900" indent="-342900">
              <a:buFont typeface="Arial" panose="020B0604020202020204" pitchFamily="34" charset="0"/>
              <a:buChar char="•"/>
            </a:pPr>
            <a:r>
              <a:rPr lang="en-US" sz="2000" dirty="0">
                <a:latin typeface="Lato" panose="020F0502020204030203" pitchFamily="34" charset="0"/>
                <a:ea typeface="Lato" panose="020F0502020204030203" pitchFamily="34" charset="0"/>
                <a:cs typeface="Lato" panose="020F0502020204030203" pitchFamily="34" charset="0"/>
              </a:rPr>
              <a:t>Use them with your team!</a:t>
            </a:r>
          </a:p>
        </p:txBody>
      </p:sp>
      <p:sp>
        <p:nvSpPr>
          <p:cNvPr id="7" name="object 7"/>
          <p:cNvSpPr txBox="1">
            <a:spLocks noGrp="1"/>
          </p:cNvSpPr>
          <p:nvPr>
            <p:ph type="title"/>
          </p:nvPr>
        </p:nvSpPr>
        <p:spPr>
          <a:xfrm>
            <a:off x="444500" y="518410"/>
            <a:ext cx="3257550" cy="2486193"/>
          </a:xfrm>
          <a:prstGeom prst="rect">
            <a:avLst/>
          </a:prstGeom>
        </p:spPr>
        <p:txBody>
          <a:bodyPr vert="horz" wrap="square" lIns="0" tIns="12700" rIns="0" bIns="0" rtlCol="0">
            <a:spAutoFit/>
          </a:bodyPr>
          <a:lstStyle/>
          <a:p>
            <a:pPr marL="12700">
              <a:lnSpc>
                <a:spcPts val="4890"/>
              </a:lnSpc>
              <a:spcBef>
                <a:spcPts val="100"/>
              </a:spcBef>
            </a:pPr>
            <a:r>
              <a:rPr lang="en-US" sz="3600" spc="80" dirty="0"/>
              <a:t>Use more activities from </a:t>
            </a:r>
            <a:r>
              <a:rPr lang="en-US" sz="3600" i="1" spc="80" dirty="0"/>
              <a:t>Leading Mixed Age Teams</a:t>
            </a:r>
            <a:endParaRPr sz="3600" dirty="0"/>
          </a:p>
        </p:txBody>
      </p:sp>
      <p:sp>
        <p:nvSpPr>
          <p:cNvPr id="9" name="object 6">
            <a:extLst>
              <a:ext uri="{FF2B5EF4-FFF2-40B4-BE49-F238E27FC236}">
                <a16:creationId xmlns:a16="http://schemas.microsoft.com/office/drawing/2014/main" id="{7335C91E-97A8-0FD2-93CE-21AD1691D842}"/>
              </a:ext>
            </a:extLst>
          </p:cNvPr>
          <p:cNvSpPr txBox="1"/>
          <p:nvPr/>
        </p:nvSpPr>
        <p:spPr>
          <a:xfrm>
            <a:off x="381000" y="6950572"/>
            <a:ext cx="12039600" cy="210314"/>
          </a:xfrm>
          <a:prstGeom prst="rect">
            <a:avLst/>
          </a:prstGeom>
        </p:spPr>
        <p:txBody>
          <a:bodyPr vert="horz" wrap="square" lIns="0" tIns="12700" rIns="0" bIns="0" rtlCol="0">
            <a:spAutoFit/>
          </a:bodyPr>
          <a:lstStyle/>
          <a:p>
            <a:pPr marL="12700">
              <a:spcBef>
                <a:spcPts val="100"/>
              </a:spcBef>
            </a:pPr>
            <a:r>
              <a:rPr lang="en-US" sz="600" b="1" dirty="0">
                <a:solidFill>
                  <a:srgbClr val="231F20"/>
                </a:solidFill>
                <a:latin typeface="Lato"/>
                <a:cs typeface="Lato"/>
              </a:rPr>
              <a:t>Courtesy Getty Images</a:t>
            </a:r>
          </a:p>
          <a:p>
            <a:pPr marL="12700">
              <a:spcBef>
                <a:spcPts val="100"/>
              </a:spcBef>
            </a:pPr>
            <a:r>
              <a:rPr lang="en-US" sz="600" b="1" dirty="0">
                <a:solidFill>
                  <a:srgbClr val="231F20"/>
                </a:solidFill>
                <a:latin typeface="Lato"/>
                <a:cs typeface="Lato"/>
              </a:rPr>
              <a:t>Source: </a:t>
            </a:r>
            <a:r>
              <a:rPr lang="en-US" sz="600" u="sng" spc="-10" dirty="0">
                <a:solidFill>
                  <a:schemeClr val="tx1"/>
                </a:solidFill>
                <a:latin typeface="Lato"/>
                <a:cs typeface="Lato"/>
                <a:hlinkClick r:id="rId3">
                  <a:extLst>
                    <a:ext uri="{A12FA001-AC4F-418D-AE19-62706E023703}">
                      <ahyp:hlinkClr xmlns:ahyp="http://schemas.microsoft.com/office/drawing/2018/hyperlinkcolor" val="tx"/>
                    </a:ext>
                  </a:extLst>
                </a:hlinkClick>
              </a:rPr>
              <a:t>https://employerportal.aarp.org/age-inclusive-workforce/practice-age-inclusive-management/managing-mixed-aged-teams-guide</a:t>
            </a:r>
            <a:r>
              <a:rPr lang="en-US" sz="600" u="sng" spc="-10" dirty="0">
                <a:solidFill>
                  <a:schemeClr val="tx1"/>
                </a:solidFill>
                <a:latin typeface="Lato"/>
                <a:cs typeface="Lato"/>
              </a:rPr>
              <a:t> </a:t>
            </a:r>
            <a:endParaRPr sz="600" dirty="0">
              <a:latin typeface="Lato"/>
              <a:cs typeface="Lato"/>
            </a:endParaRPr>
          </a:p>
        </p:txBody>
      </p:sp>
      <p:pic>
        <p:nvPicPr>
          <p:cNvPr id="10" name="Content Placeholder 13">
            <a:extLst>
              <a:ext uri="{FF2B5EF4-FFF2-40B4-BE49-F238E27FC236}">
                <a16:creationId xmlns:a16="http://schemas.microsoft.com/office/drawing/2014/main" id="{F2E21143-0F3E-2A0E-E38E-622B581204C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 y="4567809"/>
            <a:ext cx="3987164" cy="2078309"/>
          </a:xfrm>
          <a:prstGeom prst="rect">
            <a:avLst/>
          </a:prstGeom>
        </p:spPr>
      </p:pic>
      <p:pic>
        <p:nvPicPr>
          <p:cNvPr id="5" name="Picture 4">
            <a:extLst>
              <a:ext uri="{FF2B5EF4-FFF2-40B4-BE49-F238E27FC236}">
                <a16:creationId xmlns:a16="http://schemas.microsoft.com/office/drawing/2014/main" id="{A6E20FE2-65F9-D93A-4BFD-471728E672AC}"/>
              </a:ext>
            </a:extLst>
          </p:cNvPr>
          <p:cNvPicPr>
            <a:picLocks noChangeAspect="1"/>
          </p:cNvPicPr>
          <p:nvPr/>
        </p:nvPicPr>
        <p:blipFill>
          <a:blip r:embed="rId5"/>
          <a:stretch>
            <a:fillRect/>
          </a:stretch>
        </p:blipFill>
        <p:spPr>
          <a:xfrm>
            <a:off x="4572000" y="2939448"/>
            <a:ext cx="7696200" cy="3566295"/>
          </a:xfrm>
          <a:prstGeom prst="rect">
            <a:avLst/>
          </a:prstGeom>
        </p:spPr>
      </p:pic>
      <p:pic>
        <p:nvPicPr>
          <p:cNvPr id="4" name="Picture 3">
            <a:extLst>
              <a:ext uri="{FF2B5EF4-FFF2-40B4-BE49-F238E27FC236}">
                <a16:creationId xmlns:a16="http://schemas.microsoft.com/office/drawing/2014/main" id="{274D549B-1205-1435-C39B-15538EEAF972}"/>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1556985" y="5658465"/>
            <a:ext cx="975218" cy="971592"/>
          </a:xfrm>
          <a:prstGeom prst="rect">
            <a:avLst/>
          </a:prstGeom>
        </p:spPr>
      </p:pic>
    </p:spTree>
    <p:extLst>
      <p:ext uri="{BB962C8B-B14F-4D97-AF65-F5344CB8AC3E}">
        <p14:creationId xmlns:p14="http://schemas.microsoft.com/office/powerpoint/2010/main" val="21426365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457200"/>
            <a:ext cx="5297805" cy="6400800"/>
          </a:xfrm>
          <a:custGeom>
            <a:avLst/>
            <a:gdLst/>
            <a:ahLst/>
            <a:cxnLst/>
            <a:rect l="l" t="t" r="r" b="b"/>
            <a:pathLst>
              <a:path w="5297805" h="6400800">
                <a:moveTo>
                  <a:pt x="4954353" y="0"/>
                </a:moveTo>
                <a:lnTo>
                  <a:pt x="0" y="0"/>
                </a:lnTo>
                <a:lnTo>
                  <a:pt x="0" y="6400800"/>
                </a:lnTo>
                <a:lnTo>
                  <a:pt x="4954353" y="6400800"/>
                </a:lnTo>
                <a:lnTo>
                  <a:pt x="5000884" y="6397669"/>
                </a:lnTo>
                <a:lnTo>
                  <a:pt x="5045511" y="6388551"/>
                </a:lnTo>
                <a:lnTo>
                  <a:pt x="5087827" y="6373853"/>
                </a:lnTo>
                <a:lnTo>
                  <a:pt x="5127423" y="6353984"/>
                </a:lnTo>
                <a:lnTo>
                  <a:pt x="5163891" y="6329353"/>
                </a:lnTo>
                <a:lnTo>
                  <a:pt x="5196822" y="6300368"/>
                </a:lnTo>
                <a:lnTo>
                  <a:pt x="5225807" y="6267437"/>
                </a:lnTo>
                <a:lnTo>
                  <a:pt x="5250438" y="6230969"/>
                </a:lnTo>
                <a:lnTo>
                  <a:pt x="5270307" y="6191373"/>
                </a:lnTo>
                <a:lnTo>
                  <a:pt x="5285005" y="6149057"/>
                </a:lnTo>
                <a:lnTo>
                  <a:pt x="5294123" y="6104430"/>
                </a:lnTo>
                <a:lnTo>
                  <a:pt x="5297253" y="6057900"/>
                </a:lnTo>
                <a:lnTo>
                  <a:pt x="5297253" y="342900"/>
                </a:lnTo>
                <a:lnTo>
                  <a:pt x="5294123" y="296369"/>
                </a:lnTo>
                <a:lnTo>
                  <a:pt x="5285005" y="251742"/>
                </a:lnTo>
                <a:lnTo>
                  <a:pt x="5270307" y="209426"/>
                </a:lnTo>
                <a:lnTo>
                  <a:pt x="5250438" y="169830"/>
                </a:lnTo>
                <a:lnTo>
                  <a:pt x="5225807" y="133362"/>
                </a:lnTo>
                <a:lnTo>
                  <a:pt x="5196822" y="100431"/>
                </a:lnTo>
                <a:lnTo>
                  <a:pt x="5163891" y="71446"/>
                </a:lnTo>
                <a:lnTo>
                  <a:pt x="5127423" y="46815"/>
                </a:lnTo>
                <a:lnTo>
                  <a:pt x="5087827" y="26946"/>
                </a:lnTo>
                <a:lnTo>
                  <a:pt x="5045511" y="12248"/>
                </a:lnTo>
                <a:lnTo>
                  <a:pt x="5000884" y="3130"/>
                </a:lnTo>
                <a:lnTo>
                  <a:pt x="4954353" y="0"/>
                </a:lnTo>
                <a:close/>
              </a:path>
            </a:pathLst>
          </a:custGeom>
          <a:solidFill>
            <a:srgbClr val="E6E7E8"/>
          </a:solidFill>
        </p:spPr>
        <p:txBody>
          <a:bodyPr wrap="square" lIns="0" tIns="0" rIns="0" bIns="0" rtlCol="0"/>
          <a:lstStyle/>
          <a:p>
            <a:endParaRPr/>
          </a:p>
        </p:txBody>
      </p:sp>
      <p:sp>
        <p:nvSpPr>
          <p:cNvPr id="3" name="object 3"/>
          <p:cNvSpPr txBox="1">
            <a:spLocks noGrp="1"/>
          </p:cNvSpPr>
          <p:nvPr>
            <p:ph type="title"/>
          </p:nvPr>
        </p:nvSpPr>
        <p:spPr>
          <a:xfrm>
            <a:off x="6400800" y="442094"/>
            <a:ext cx="5956300" cy="565539"/>
          </a:xfrm>
          <a:prstGeom prst="rect">
            <a:avLst/>
          </a:prstGeom>
        </p:spPr>
        <p:txBody>
          <a:bodyPr vert="horz" wrap="square" lIns="0" tIns="11430" rIns="0" bIns="0" rtlCol="0">
            <a:spAutoFit/>
          </a:bodyPr>
          <a:lstStyle/>
          <a:p>
            <a:pPr marL="12700">
              <a:lnSpc>
                <a:spcPct val="100000"/>
              </a:lnSpc>
              <a:spcBef>
                <a:spcPts val="90"/>
              </a:spcBef>
            </a:pPr>
            <a:r>
              <a:rPr sz="3600" spc="95" dirty="0"/>
              <a:t>Agenda</a:t>
            </a:r>
            <a:endParaRPr sz="3600" dirty="0"/>
          </a:p>
        </p:txBody>
      </p:sp>
      <p:sp>
        <p:nvSpPr>
          <p:cNvPr id="4" name="object 4"/>
          <p:cNvSpPr txBox="1"/>
          <p:nvPr/>
        </p:nvSpPr>
        <p:spPr>
          <a:xfrm>
            <a:off x="6248401" y="1519224"/>
            <a:ext cx="762000" cy="4140749"/>
          </a:xfrm>
          <a:prstGeom prst="rect">
            <a:avLst/>
          </a:prstGeom>
        </p:spPr>
        <p:txBody>
          <a:bodyPr vert="horz" wrap="square" lIns="0" tIns="96520" rIns="0" bIns="0" rtlCol="0" anchor="t">
            <a:spAutoFit/>
          </a:bodyPr>
          <a:lstStyle/>
          <a:p>
            <a:pPr marL="478155" marR="267335" indent="-466090">
              <a:lnSpc>
                <a:spcPct val="87400"/>
              </a:lnSpc>
              <a:spcBef>
                <a:spcPts val="760"/>
              </a:spcBef>
              <a:buFont typeface="Lato Black"/>
              <a:buAutoNum type="arabicPlain"/>
              <a:tabLst>
                <a:tab pos="781685" algn="l"/>
              </a:tabLst>
            </a:pPr>
            <a:r>
              <a:rPr lang="en-US" sz="6450" baseline="3875" dirty="0">
                <a:solidFill>
                  <a:srgbClr val="EF3824"/>
                </a:solidFill>
                <a:latin typeface="Lato Thin"/>
                <a:cs typeface="Lato Thin"/>
              </a:rPr>
              <a:t>|</a:t>
            </a:r>
            <a:r>
              <a:rPr lang="en-US" sz="2800" spc="165" baseline="3875" dirty="0">
                <a:solidFill>
                  <a:srgbClr val="EF3824"/>
                </a:solidFill>
                <a:latin typeface="Lato Thin"/>
                <a:cs typeface="Lato Thin"/>
              </a:rPr>
              <a:t> </a:t>
            </a:r>
            <a:endParaRPr sz="2000" dirty="0">
              <a:latin typeface="Lato"/>
              <a:cs typeface="Lato"/>
            </a:endParaRPr>
          </a:p>
          <a:p>
            <a:pPr marL="478790" indent="-466090">
              <a:lnSpc>
                <a:spcPct val="100000"/>
              </a:lnSpc>
              <a:spcBef>
                <a:spcPts val="1580"/>
              </a:spcBef>
              <a:buFont typeface="Lato Black"/>
              <a:buAutoNum type="arabicPlain"/>
              <a:tabLst>
                <a:tab pos="478790" algn="l"/>
              </a:tabLst>
            </a:pPr>
            <a:r>
              <a:rPr sz="6450" baseline="3875" dirty="0">
                <a:solidFill>
                  <a:srgbClr val="EF3824"/>
                </a:solidFill>
                <a:latin typeface="Lato Thin"/>
                <a:cs typeface="Lato Thin"/>
              </a:rPr>
              <a:t>|</a:t>
            </a:r>
            <a:r>
              <a:rPr sz="6450" spc="270" baseline="3875" dirty="0">
                <a:solidFill>
                  <a:srgbClr val="EF3824"/>
                </a:solidFill>
                <a:latin typeface="Lato Thin"/>
                <a:cs typeface="Lato Thin"/>
              </a:rPr>
              <a:t> </a:t>
            </a:r>
            <a:r>
              <a:rPr lang="en-US" sz="2000" dirty="0">
                <a:solidFill>
                  <a:srgbClr val="231F20"/>
                </a:solidFill>
                <a:latin typeface="Lato"/>
                <a:cs typeface="Lato"/>
              </a:rPr>
              <a:t> </a:t>
            </a:r>
            <a:endParaRPr sz="2000" dirty="0">
              <a:latin typeface="Lato"/>
              <a:cs typeface="Lato"/>
            </a:endParaRPr>
          </a:p>
          <a:p>
            <a:pPr marL="478790" indent="-466090">
              <a:lnSpc>
                <a:spcPct val="100000"/>
              </a:lnSpc>
              <a:spcBef>
                <a:spcPts val="1585"/>
              </a:spcBef>
              <a:buFont typeface="Lato Black"/>
              <a:buAutoNum type="arabicPlain"/>
              <a:tabLst>
                <a:tab pos="478790" algn="l"/>
              </a:tabLst>
            </a:pPr>
            <a:r>
              <a:rPr sz="6450" baseline="3875" dirty="0">
                <a:solidFill>
                  <a:srgbClr val="EF3824"/>
                </a:solidFill>
                <a:latin typeface="Lato Thin"/>
                <a:cs typeface="Lato Thin"/>
              </a:rPr>
              <a:t>|</a:t>
            </a:r>
            <a:endParaRPr lang="en-US" sz="6450" spc="262" baseline="3875" dirty="0">
              <a:solidFill>
                <a:srgbClr val="EF3824"/>
              </a:solidFill>
              <a:latin typeface="Lato Thin"/>
              <a:cs typeface="Lato Thin"/>
            </a:endParaRPr>
          </a:p>
          <a:p>
            <a:pPr marL="478790" indent="-466090">
              <a:lnSpc>
                <a:spcPct val="100000"/>
              </a:lnSpc>
              <a:spcBef>
                <a:spcPts val="1585"/>
              </a:spcBef>
              <a:buFont typeface="Lato Black"/>
              <a:buAutoNum type="arabicPlain"/>
              <a:tabLst>
                <a:tab pos="478790" algn="l"/>
              </a:tabLst>
            </a:pPr>
            <a:r>
              <a:rPr lang="en-US" sz="6450" spc="262" baseline="3875" dirty="0">
                <a:solidFill>
                  <a:srgbClr val="EF3824"/>
                </a:solidFill>
                <a:latin typeface="Lato Thin"/>
                <a:cs typeface="Lato Thin"/>
              </a:rPr>
              <a:t>|</a:t>
            </a:r>
          </a:p>
          <a:p>
            <a:pPr marL="478790" indent="-466090">
              <a:lnSpc>
                <a:spcPct val="100000"/>
              </a:lnSpc>
              <a:spcBef>
                <a:spcPts val="1585"/>
              </a:spcBef>
              <a:buFont typeface="Lato Black"/>
              <a:buAutoNum type="arabicPlain"/>
              <a:tabLst>
                <a:tab pos="478790" algn="l"/>
              </a:tabLst>
            </a:pPr>
            <a:r>
              <a:rPr lang="en-US" sz="6450" spc="262" baseline="3875" dirty="0">
                <a:solidFill>
                  <a:srgbClr val="EF3824"/>
                </a:solidFill>
                <a:latin typeface="Lato Thin"/>
                <a:cs typeface="Lato Thin"/>
              </a:rPr>
              <a:t>|</a:t>
            </a:r>
          </a:p>
        </p:txBody>
      </p:sp>
      <p:sp>
        <p:nvSpPr>
          <p:cNvPr id="9" name="TextBox 8">
            <a:extLst>
              <a:ext uri="{FF2B5EF4-FFF2-40B4-BE49-F238E27FC236}">
                <a16:creationId xmlns:a16="http://schemas.microsoft.com/office/drawing/2014/main" id="{B0B81F7B-0A01-4E1C-2725-20D61DE67881}"/>
              </a:ext>
            </a:extLst>
          </p:cNvPr>
          <p:cNvSpPr txBox="1"/>
          <p:nvPr/>
        </p:nvSpPr>
        <p:spPr>
          <a:xfrm>
            <a:off x="6858000" y="1519224"/>
            <a:ext cx="4953000" cy="678908"/>
          </a:xfrm>
          <a:prstGeom prst="rect">
            <a:avLst/>
          </a:prstGeom>
          <a:noFill/>
        </p:spPr>
        <p:txBody>
          <a:bodyPr wrap="square" anchor="ctr">
            <a:noAutofit/>
          </a:bodyPr>
          <a:lstStyle/>
          <a:p>
            <a:r>
              <a:rPr lang="en-US" sz="2000" spc="-10" dirty="0">
                <a:solidFill>
                  <a:schemeClr val="tx1"/>
                </a:solidFill>
                <a:latin typeface="Lato"/>
                <a:cs typeface="Lato"/>
              </a:rPr>
              <a:t>How do mixed-age teams drive organizational performance?</a:t>
            </a:r>
            <a:endParaRPr lang="en-US" sz="2000" dirty="0">
              <a:solidFill>
                <a:schemeClr val="tx1"/>
              </a:solidFill>
            </a:endParaRPr>
          </a:p>
        </p:txBody>
      </p:sp>
      <p:sp>
        <p:nvSpPr>
          <p:cNvPr id="10" name="TextBox 9">
            <a:extLst>
              <a:ext uri="{FF2B5EF4-FFF2-40B4-BE49-F238E27FC236}">
                <a16:creationId xmlns:a16="http://schemas.microsoft.com/office/drawing/2014/main" id="{76CCBB46-BAFE-5384-BA45-42479FAC2A6B}"/>
              </a:ext>
            </a:extLst>
          </p:cNvPr>
          <p:cNvSpPr txBox="1"/>
          <p:nvPr/>
        </p:nvSpPr>
        <p:spPr>
          <a:xfrm>
            <a:off x="6835815" y="2370269"/>
            <a:ext cx="4953000" cy="678908"/>
          </a:xfrm>
          <a:prstGeom prst="rect">
            <a:avLst/>
          </a:prstGeom>
          <a:noFill/>
        </p:spPr>
        <p:txBody>
          <a:bodyPr wrap="square" anchor="ctr">
            <a:noAutofit/>
          </a:bodyPr>
          <a:lstStyle/>
          <a:p>
            <a:r>
              <a:rPr lang="en-US" sz="2000" spc="-10" dirty="0">
                <a:solidFill>
                  <a:srgbClr val="231F20"/>
                </a:solidFill>
                <a:latin typeface="Lato"/>
                <a:cs typeface="Lato"/>
              </a:rPr>
              <a:t>Why is the manager role key to creating an age-inclusive workforce?</a:t>
            </a:r>
            <a:endParaRPr lang="en-US" sz="2000" dirty="0"/>
          </a:p>
        </p:txBody>
      </p:sp>
      <p:sp>
        <p:nvSpPr>
          <p:cNvPr id="11" name="TextBox 10">
            <a:extLst>
              <a:ext uri="{FF2B5EF4-FFF2-40B4-BE49-F238E27FC236}">
                <a16:creationId xmlns:a16="http://schemas.microsoft.com/office/drawing/2014/main" id="{0FDCB7DB-CA83-6420-59FA-21BD020AC4DD}"/>
              </a:ext>
            </a:extLst>
          </p:cNvPr>
          <p:cNvSpPr txBox="1"/>
          <p:nvPr/>
        </p:nvSpPr>
        <p:spPr>
          <a:xfrm>
            <a:off x="6894171" y="3190777"/>
            <a:ext cx="4953000" cy="678908"/>
          </a:xfrm>
          <a:prstGeom prst="rect">
            <a:avLst/>
          </a:prstGeom>
          <a:noFill/>
        </p:spPr>
        <p:txBody>
          <a:bodyPr wrap="square" anchor="ctr">
            <a:noAutofit/>
          </a:bodyPr>
          <a:lstStyle/>
          <a:p>
            <a:r>
              <a:rPr lang="en-US" sz="2000" spc="-10" dirty="0">
                <a:solidFill>
                  <a:schemeClr val="tx1"/>
                </a:solidFill>
                <a:latin typeface="Lato"/>
                <a:cs typeface="Lato"/>
              </a:rPr>
              <a:t>Gut check</a:t>
            </a:r>
            <a:endParaRPr lang="en-US" sz="2000" dirty="0">
              <a:solidFill>
                <a:schemeClr val="tx1"/>
              </a:solidFill>
            </a:endParaRPr>
          </a:p>
        </p:txBody>
      </p:sp>
      <p:sp>
        <p:nvSpPr>
          <p:cNvPr id="12" name="TextBox 11">
            <a:extLst>
              <a:ext uri="{FF2B5EF4-FFF2-40B4-BE49-F238E27FC236}">
                <a16:creationId xmlns:a16="http://schemas.microsoft.com/office/drawing/2014/main" id="{57A485FF-FE04-1F0F-BD62-6C93C7496A9A}"/>
              </a:ext>
            </a:extLst>
          </p:cNvPr>
          <p:cNvSpPr txBox="1"/>
          <p:nvPr/>
        </p:nvSpPr>
        <p:spPr>
          <a:xfrm>
            <a:off x="6892241" y="4085921"/>
            <a:ext cx="4953000" cy="678908"/>
          </a:xfrm>
          <a:prstGeom prst="rect">
            <a:avLst/>
          </a:prstGeom>
          <a:noFill/>
        </p:spPr>
        <p:txBody>
          <a:bodyPr wrap="square" anchor="ctr">
            <a:noAutofit/>
          </a:bodyPr>
          <a:lstStyle/>
          <a:p>
            <a:r>
              <a:rPr lang="en-US" sz="2000" spc="-10" dirty="0">
                <a:solidFill>
                  <a:schemeClr val="tx1"/>
                </a:solidFill>
                <a:latin typeface="Lato"/>
                <a:cs typeface="Lato"/>
              </a:rPr>
              <a:t>What can I do as a manager?</a:t>
            </a:r>
            <a:endParaRPr lang="en-US" sz="2000" dirty="0">
              <a:solidFill>
                <a:schemeClr val="tx1"/>
              </a:solidFill>
            </a:endParaRPr>
          </a:p>
        </p:txBody>
      </p:sp>
      <p:sp>
        <p:nvSpPr>
          <p:cNvPr id="13" name="TextBox 12">
            <a:extLst>
              <a:ext uri="{FF2B5EF4-FFF2-40B4-BE49-F238E27FC236}">
                <a16:creationId xmlns:a16="http://schemas.microsoft.com/office/drawing/2014/main" id="{520BCE27-FF6C-5EA1-5298-85E08BD6AD91}"/>
              </a:ext>
            </a:extLst>
          </p:cNvPr>
          <p:cNvSpPr txBox="1"/>
          <p:nvPr/>
        </p:nvSpPr>
        <p:spPr>
          <a:xfrm>
            <a:off x="6934200" y="4936966"/>
            <a:ext cx="4953000" cy="678908"/>
          </a:xfrm>
          <a:prstGeom prst="rect">
            <a:avLst/>
          </a:prstGeom>
          <a:noFill/>
        </p:spPr>
        <p:txBody>
          <a:bodyPr wrap="square" anchor="ctr">
            <a:noAutofit/>
          </a:bodyPr>
          <a:lstStyle/>
          <a:p>
            <a:r>
              <a:rPr lang="en-US" sz="2000" spc="-10" dirty="0">
                <a:solidFill>
                  <a:srgbClr val="EF3824"/>
                </a:solidFill>
                <a:latin typeface="Lato"/>
                <a:cs typeface="Lato"/>
              </a:rPr>
              <a:t>Q&amp;A and resources to use and share</a:t>
            </a:r>
            <a:endParaRPr lang="en-US" sz="2000" dirty="0">
              <a:solidFill>
                <a:srgbClr val="EF3824"/>
              </a:solidFill>
            </a:endParaRPr>
          </a:p>
        </p:txBody>
      </p:sp>
      <p:sp>
        <p:nvSpPr>
          <p:cNvPr id="14" name="object 6">
            <a:extLst>
              <a:ext uri="{FF2B5EF4-FFF2-40B4-BE49-F238E27FC236}">
                <a16:creationId xmlns:a16="http://schemas.microsoft.com/office/drawing/2014/main" id="{E4A7982C-154A-F151-8895-F9F4107318BE}"/>
              </a:ext>
            </a:extLst>
          </p:cNvPr>
          <p:cNvSpPr txBox="1"/>
          <p:nvPr/>
        </p:nvSpPr>
        <p:spPr>
          <a:xfrm>
            <a:off x="381000" y="6950572"/>
            <a:ext cx="12039600" cy="105157"/>
          </a:xfrm>
          <a:prstGeom prst="rect">
            <a:avLst/>
          </a:prstGeom>
        </p:spPr>
        <p:txBody>
          <a:bodyPr vert="horz" wrap="square" lIns="0" tIns="12700" rIns="0" bIns="0" rtlCol="0">
            <a:spAutoFit/>
          </a:bodyPr>
          <a:lstStyle/>
          <a:p>
            <a:pPr marL="12700">
              <a:spcBef>
                <a:spcPts val="100"/>
              </a:spcBef>
            </a:pPr>
            <a:r>
              <a:rPr lang="en-US" sz="600" b="1" dirty="0">
                <a:solidFill>
                  <a:srgbClr val="231F20"/>
                </a:solidFill>
                <a:latin typeface="Lato"/>
                <a:cs typeface="Lato"/>
              </a:rPr>
              <a:t>Courtesy Getty Images</a:t>
            </a:r>
          </a:p>
        </p:txBody>
      </p:sp>
      <p:pic>
        <p:nvPicPr>
          <p:cNvPr id="15" name="object 5">
            <a:extLst>
              <a:ext uri="{FF2B5EF4-FFF2-40B4-BE49-F238E27FC236}">
                <a16:creationId xmlns:a16="http://schemas.microsoft.com/office/drawing/2014/main" id="{675DDDBB-7876-E96D-8502-A16B4D01A482}"/>
              </a:ext>
            </a:extLst>
          </p:cNvPr>
          <p:cNvPicPr/>
          <p:nvPr/>
        </p:nvPicPr>
        <p:blipFill>
          <a:blip r:embed="rId2">
            <a:extLst>
              <a:ext uri="{28A0092B-C50C-407E-A947-70E740481C1C}">
                <a14:useLocalDpi xmlns:a14="http://schemas.microsoft.com/office/drawing/2010/main" val="0"/>
              </a:ext>
            </a:extLst>
          </a:blip>
          <a:srcRect l="32053" r="-1"/>
          <a:stretch/>
        </p:blipFill>
        <p:spPr>
          <a:xfrm>
            <a:off x="0" y="1519224"/>
            <a:ext cx="5297805" cy="4514085"/>
          </a:xfrm>
          <a:prstGeom prst="rect">
            <a:avLst/>
          </a:prstGeom>
        </p:spPr>
      </p:pic>
    </p:spTree>
    <p:extLst>
      <p:ext uri="{BB962C8B-B14F-4D97-AF65-F5344CB8AC3E}">
        <p14:creationId xmlns:p14="http://schemas.microsoft.com/office/powerpoint/2010/main" val="4079331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42416" y="607707"/>
            <a:ext cx="11759565" cy="6250305"/>
          </a:xfrm>
          <a:custGeom>
            <a:avLst/>
            <a:gdLst/>
            <a:ahLst/>
            <a:cxnLst/>
            <a:rect l="l" t="t" r="r" b="b"/>
            <a:pathLst>
              <a:path w="11759565" h="6250305">
                <a:moveTo>
                  <a:pt x="11759184" y="0"/>
                </a:moveTo>
                <a:lnTo>
                  <a:pt x="0" y="0"/>
                </a:lnTo>
                <a:lnTo>
                  <a:pt x="0" y="6250292"/>
                </a:lnTo>
                <a:lnTo>
                  <a:pt x="11759184" y="6250292"/>
                </a:lnTo>
                <a:lnTo>
                  <a:pt x="11759184" y="0"/>
                </a:lnTo>
                <a:close/>
              </a:path>
            </a:pathLst>
          </a:custGeom>
          <a:solidFill>
            <a:srgbClr val="E6E7E8"/>
          </a:solidFill>
        </p:spPr>
        <p:txBody>
          <a:bodyPr wrap="square" lIns="0" tIns="0" rIns="0" bIns="0" rtlCol="0"/>
          <a:lstStyle/>
          <a:p>
            <a:endParaRPr/>
          </a:p>
        </p:txBody>
      </p:sp>
      <p:sp>
        <p:nvSpPr>
          <p:cNvPr id="4" name="object 4"/>
          <p:cNvSpPr/>
          <p:nvPr/>
        </p:nvSpPr>
        <p:spPr>
          <a:xfrm>
            <a:off x="0" y="0"/>
            <a:ext cx="5614670" cy="6858000"/>
          </a:xfrm>
          <a:custGeom>
            <a:avLst/>
            <a:gdLst/>
            <a:ahLst/>
            <a:cxnLst/>
            <a:rect l="l" t="t" r="r" b="b"/>
            <a:pathLst>
              <a:path w="5614670" h="6858000">
                <a:moveTo>
                  <a:pt x="5614416" y="0"/>
                </a:moveTo>
                <a:lnTo>
                  <a:pt x="0" y="0"/>
                </a:lnTo>
                <a:lnTo>
                  <a:pt x="0" y="6858000"/>
                </a:lnTo>
                <a:lnTo>
                  <a:pt x="4985766" y="6858000"/>
                </a:lnTo>
                <a:lnTo>
                  <a:pt x="5032682" y="6856275"/>
                </a:lnTo>
                <a:lnTo>
                  <a:pt x="5078663" y="6851183"/>
                </a:lnTo>
                <a:lnTo>
                  <a:pt x="5123585" y="6842845"/>
                </a:lnTo>
                <a:lnTo>
                  <a:pt x="5167327" y="6831383"/>
                </a:lnTo>
                <a:lnTo>
                  <a:pt x="5209769" y="6816918"/>
                </a:lnTo>
                <a:lnTo>
                  <a:pt x="5250788" y="6799571"/>
                </a:lnTo>
                <a:lnTo>
                  <a:pt x="5290263" y="6779465"/>
                </a:lnTo>
                <a:lnTo>
                  <a:pt x="5328071" y="6756720"/>
                </a:lnTo>
                <a:lnTo>
                  <a:pt x="5364093" y="6731458"/>
                </a:lnTo>
                <a:lnTo>
                  <a:pt x="5398206" y="6703802"/>
                </a:lnTo>
                <a:lnTo>
                  <a:pt x="5430288" y="6673872"/>
                </a:lnTo>
                <a:lnTo>
                  <a:pt x="5460218" y="6641790"/>
                </a:lnTo>
                <a:lnTo>
                  <a:pt x="5487874" y="6607677"/>
                </a:lnTo>
                <a:lnTo>
                  <a:pt x="5513136" y="6571655"/>
                </a:lnTo>
                <a:lnTo>
                  <a:pt x="5535881" y="6533847"/>
                </a:lnTo>
                <a:lnTo>
                  <a:pt x="5555987" y="6494372"/>
                </a:lnTo>
                <a:lnTo>
                  <a:pt x="5573334" y="6453353"/>
                </a:lnTo>
                <a:lnTo>
                  <a:pt x="5587799" y="6410911"/>
                </a:lnTo>
                <a:lnTo>
                  <a:pt x="5599261" y="6367169"/>
                </a:lnTo>
                <a:lnTo>
                  <a:pt x="5607599" y="6322247"/>
                </a:lnTo>
                <a:lnTo>
                  <a:pt x="5612691" y="6276266"/>
                </a:lnTo>
                <a:lnTo>
                  <a:pt x="5614416" y="6229350"/>
                </a:lnTo>
                <a:lnTo>
                  <a:pt x="5614416" y="0"/>
                </a:lnTo>
                <a:close/>
              </a:path>
            </a:pathLst>
          </a:custGeom>
          <a:solidFill>
            <a:srgbClr val="EF3824"/>
          </a:solidFill>
        </p:spPr>
        <p:txBody>
          <a:bodyPr wrap="square" lIns="0" tIns="0" rIns="0" bIns="0" rtlCol="0"/>
          <a:lstStyle/>
          <a:p>
            <a:endParaRPr/>
          </a:p>
        </p:txBody>
      </p:sp>
      <p:pic>
        <p:nvPicPr>
          <p:cNvPr id="5" name="object 5"/>
          <p:cNvPicPr/>
          <p:nvPr/>
        </p:nvPicPr>
        <p:blipFill>
          <a:blip r:embed="rId3" cstate="print">
            <a:extLst>
              <a:ext uri="{28A0092B-C50C-407E-A947-70E740481C1C}">
                <a14:useLocalDpi xmlns:a14="http://schemas.microsoft.com/office/drawing/2010/main" val="0"/>
              </a:ext>
            </a:extLst>
          </a:blip>
          <a:srcRect/>
          <a:stretch/>
        </p:blipFill>
        <p:spPr>
          <a:xfrm>
            <a:off x="-1761052" y="3524967"/>
            <a:ext cx="1640796" cy="1142999"/>
          </a:xfrm>
          <a:prstGeom prst="rect">
            <a:avLst/>
          </a:prstGeom>
        </p:spPr>
      </p:pic>
      <p:sp>
        <p:nvSpPr>
          <p:cNvPr id="6" name="object 6"/>
          <p:cNvSpPr txBox="1">
            <a:spLocks noGrp="1"/>
          </p:cNvSpPr>
          <p:nvPr>
            <p:ph type="title"/>
          </p:nvPr>
        </p:nvSpPr>
        <p:spPr>
          <a:xfrm>
            <a:off x="6193002" y="2971800"/>
            <a:ext cx="5465598" cy="1124667"/>
          </a:xfrm>
          <a:prstGeom prst="rect">
            <a:avLst/>
          </a:prstGeom>
        </p:spPr>
        <p:txBody>
          <a:bodyPr vert="horz" wrap="square" lIns="0" tIns="16510" rIns="0" bIns="0" rtlCol="0">
            <a:spAutoFit/>
          </a:bodyPr>
          <a:lstStyle/>
          <a:p>
            <a:pPr marL="12700" marR="5080">
              <a:lnSpc>
                <a:spcPct val="100400"/>
              </a:lnSpc>
              <a:spcBef>
                <a:spcPts val="190"/>
              </a:spcBef>
            </a:pPr>
            <a:r>
              <a:rPr lang="en-US" sz="3600" dirty="0"/>
              <a:t>Your questions help us all. What’s on your mind?</a:t>
            </a:r>
            <a:endParaRPr sz="3600" dirty="0"/>
          </a:p>
        </p:txBody>
      </p:sp>
      <p:sp>
        <p:nvSpPr>
          <p:cNvPr id="10" name="object 7">
            <a:extLst>
              <a:ext uri="{FF2B5EF4-FFF2-40B4-BE49-F238E27FC236}">
                <a16:creationId xmlns:a16="http://schemas.microsoft.com/office/drawing/2014/main" id="{ED18D48B-320B-8BD7-FD70-EF20BE5EB1C4}"/>
              </a:ext>
            </a:extLst>
          </p:cNvPr>
          <p:cNvSpPr txBox="1">
            <a:spLocks/>
          </p:cNvSpPr>
          <p:nvPr/>
        </p:nvSpPr>
        <p:spPr>
          <a:xfrm>
            <a:off x="482118" y="433751"/>
            <a:ext cx="2946882" cy="568104"/>
          </a:xfrm>
          <a:prstGeom prst="rect">
            <a:avLst/>
          </a:prstGeom>
        </p:spPr>
        <p:txBody>
          <a:bodyPr vert="horz" wrap="square" lIns="0" tIns="13970" rIns="0" bIns="0" rtlCol="0">
            <a:spAutoFit/>
          </a:bodyPr>
          <a:lstStyle>
            <a:lvl1pPr>
              <a:defRPr sz="4850" b="1" i="0">
                <a:solidFill>
                  <a:srgbClr val="EF3824"/>
                </a:solidFill>
                <a:latin typeface="Lato Black"/>
                <a:ea typeface="+mj-ea"/>
                <a:cs typeface="Lato Black"/>
              </a:defRPr>
            </a:lvl1pPr>
          </a:lstStyle>
          <a:p>
            <a:pPr marL="12700">
              <a:spcBef>
                <a:spcPts val="110"/>
              </a:spcBef>
            </a:pPr>
            <a:r>
              <a:rPr lang="en-US" sz="3600" spc="50" dirty="0">
                <a:solidFill>
                  <a:schemeClr val="bg1"/>
                </a:solidFill>
              </a:rPr>
              <a:t>Q&amp;A</a:t>
            </a:r>
          </a:p>
        </p:txBody>
      </p:sp>
      <p:sp>
        <p:nvSpPr>
          <p:cNvPr id="11" name="object 6">
            <a:extLst>
              <a:ext uri="{FF2B5EF4-FFF2-40B4-BE49-F238E27FC236}">
                <a16:creationId xmlns:a16="http://schemas.microsoft.com/office/drawing/2014/main" id="{F393E561-FE31-8BD8-973A-4BA621686EF4}"/>
              </a:ext>
            </a:extLst>
          </p:cNvPr>
          <p:cNvSpPr txBox="1"/>
          <p:nvPr/>
        </p:nvSpPr>
        <p:spPr>
          <a:xfrm>
            <a:off x="482118" y="6981765"/>
            <a:ext cx="10890378" cy="105157"/>
          </a:xfrm>
          <a:prstGeom prst="rect">
            <a:avLst/>
          </a:prstGeom>
        </p:spPr>
        <p:txBody>
          <a:bodyPr vert="horz" wrap="square" lIns="0" tIns="12700" rIns="0" bIns="0" rtlCol="0">
            <a:spAutoFit/>
          </a:bodyPr>
          <a:lstStyle/>
          <a:p>
            <a:pPr marL="12700">
              <a:spcBef>
                <a:spcPts val="100"/>
              </a:spcBef>
            </a:pPr>
            <a:r>
              <a:rPr lang="en-US" sz="600" b="1" dirty="0">
                <a:solidFill>
                  <a:srgbClr val="231F20"/>
                </a:solidFill>
                <a:latin typeface="Lato"/>
                <a:cs typeface="Lato"/>
              </a:rPr>
              <a:t>Courtesy Getty Images</a:t>
            </a:r>
          </a:p>
        </p:txBody>
      </p:sp>
      <p:pic>
        <p:nvPicPr>
          <p:cNvPr id="7" name="Picture 6" descr="A group of people in red&#10;&#10;Description automatically generated">
            <a:extLst>
              <a:ext uri="{FF2B5EF4-FFF2-40B4-BE49-F238E27FC236}">
                <a16:creationId xmlns:a16="http://schemas.microsoft.com/office/drawing/2014/main" id="{67AB6C3F-40C9-20BF-073C-793D7B4631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0042" y="1906514"/>
            <a:ext cx="4817942" cy="3502172"/>
          </a:xfrm>
          <a:prstGeom prst="rect">
            <a:avLst/>
          </a:prstGeom>
        </p:spPr>
      </p:pic>
    </p:spTree>
    <p:extLst>
      <p:ext uri="{BB962C8B-B14F-4D97-AF65-F5344CB8AC3E}">
        <p14:creationId xmlns:p14="http://schemas.microsoft.com/office/powerpoint/2010/main" val="40080018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42416" y="607707"/>
            <a:ext cx="11759565" cy="6250305"/>
          </a:xfrm>
          <a:custGeom>
            <a:avLst/>
            <a:gdLst/>
            <a:ahLst/>
            <a:cxnLst/>
            <a:rect l="l" t="t" r="r" b="b"/>
            <a:pathLst>
              <a:path w="11759565" h="6250305">
                <a:moveTo>
                  <a:pt x="11759184" y="0"/>
                </a:moveTo>
                <a:lnTo>
                  <a:pt x="0" y="0"/>
                </a:lnTo>
                <a:lnTo>
                  <a:pt x="0" y="6250292"/>
                </a:lnTo>
                <a:lnTo>
                  <a:pt x="11759184" y="6250292"/>
                </a:lnTo>
                <a:lnTo>
                  <a:pt x="11759184" y="0"/>
                </a:lnTo>
                <a:close/>
              </a:path>
            </a:pathLst>
          </a:custGeom>
          <a:solidFill>
            <a:srgbClr val="E6E7E8"/>
          </a:solidFill>
        </p:spPr>
        <p:txBody>
          <a:bodyPr wrap="square" lIns="0" tIns="0" rIns="0" bIns="0" rtlCol="0"/>
          <a:lstStyle/>
          <a:p>
            <a:endParaRPr/>
          </a:p>
        </p:txBody>
      </p:sp>
      <p:sp>
        <p:nvSpPr>
          <p:cNvPr id="4" name="object 4"/>
          <p:cNvSpPr/>
          <p:nvPr/>
        </p:nvSpPr>
        <p:spPr>
          <a:xfrm>
            <a:off x="0" y="0"/>
            <a:ext cx="5614670" cy="6858000"/>
          </a:xfrm>
          <a:custGeom>
            <a:avLst/>
            <a:gdLst/>
            <a:ahLst/>
            <a:cxnLst/>
            <a:rect l="l" t="t" r="r" b="b"/>
            <a:pathLst>
              <a:path w="5614670" h="6858000">
                <a:moveTo>
                  <a:pt x="5614416" y="0"/>
                </a:moveTo>
                <a:lnTo>
                  <a:pt x="0" y="0"/>
                </a:lnTo>
                <a:lnTo>
                  <a:pt x="0" y="6858000"/>
                </a:lnTo>
                <a:lnTo>
                  <a:pt x="4985766" y="6858000"/>
                </a:lnTo>
                <a:lnTo>
                  <a:pt x="5032682" y="6856275"/>
                </a:lnTo>
                <a:lnTo>
                  <a:pt x="5078663" y="6851183"/>
                </a:lnTo>
                <a:lnTo>
                  <a:pt x="5123585" y="6842845"/>
                </a:lnTo>
                <a:lnTo>
                  <a:pt x="5167327" y="6831383"/>
                </a:lnTo>
                <a:lnTo>
                  <a:pt x="5209769" y="6816918"/>
                </a:lnTo>
                <a:lnTo>
                  <a:pt x="5250788" y="6799571"/>
                </a:lnTo>
                <a:lnTo>
                  <a:pt x="5290263" y="6779465"/>
                </a:lnTo>
                <a:lnTo>
                  <a:pt x="5328071" y="6756720"/>
                </a:lnTo>
                <a:lnTo>
                  <a:pt x="5364093" y="6731458"/>
                </a:lnTo>
                <a:lnTo>
                  <a:pt x="5398206" y="6703802"/>
                </a:lnTo>
                <a:lnTo>
                  <a:pt x="5430288" y="6673872"/>
                </a:lnTo>
                <a:lnTo>
                  <a:pt x="5460218" y="6641790"/>
                </a:lnTo>
                <a:lnTo>
                  <a:pt x="5487874" y="6607677"/>
                </a:lnTo>
                <a:lnTo>
                  <a:pt x="5513136" y="6571655"/>
                </a:lnTo>
                <a:lnTo>
                  <a:pt x="5535881" y="6533847"/>
                </a:lnTo>
                <a:lnTo>
                  <a:pt x="5555987" y="6494372"/>
                </a:lnTo>
                <a:lnTo>
                  <a:pt x="5573334" y="6453353"/>
                </a:lnTo>
                <a:lnTo>
                  <a:pt x="5587799" y="6410911"/>
                </a:lnTo>
                <a:lnTo>
                  <a:pt x="5599261" y="6367169"/>
                </a:lnTo>
                <a:lnTo>
                  <a:pt x="5607599" y="6322247"/>
                </a:lnTo>
                <a:lnTo>
                  <a:pt x="5612691" y="6276266"/>
                </a:lnTo>
                <a:lnTo>
                  <a:pt x="5614416" y="6229350"/>
                </a:lnTo>
                <a:lnTo>
                  <a:pt x="5614416" y="0"/>
                </a:lnTo>
                <a:close/>
              </a:path>
            </a:pathLst>
          </a:custGeom>
          <a:solidFill>
            <a:srgbClr val="EF3824"/>
          </a:solidFill>
        </p:spPr>
        <p:txBody>
          <a:bodyPr wrap="square" lIns="0" tIns="0" rIns="0" bIns="0" rtlCol="0"/>
          <a:lstStyle/>
          <a:p>
            <a:endParaRPr/>
          </a:p>
        </p:txBody>
      </p:sp>
      <p:pic>
        <p:nvPicPr>
          <p:cNvPr id="5" name="object 5"/>
          <p:cNvPicPr/>
          <p:nvPr/>
        </p:nvPicPr>
        <p:blipFill>
          <a:blip r:embed="rId3" cstate="print"/>
          <a:stretch>
            <a:fillRect/>
          </a:stretch>
        </p:blipFill>
        <p:spPr>
          <a:xfrm>
            <a:off x="-2286000" y="3124200"/>
            <a:ext cx="2103385" cy="1435119"/>
          </a:xfrm>
          <a:prstGeom prst="rect">
            <a:avLst/>
          </a:prstGeom>
        </p:spPr>
      </p:pic>
      <p:sp>
        <p:nvSpPr>
          <p:cNvPr id="6" name="object 6"/>
          <p:cNvSpPr txBox="1">
            <a:spLocks noGrp="1"/>
          </p:cNvSpPr>
          <p:nvPr>
            <p:ph type="title"/>
          </p:nvPr>
        </p:nvSpPr>
        <p:spPr>
          <a:xfrm>
            <a:off x="6174714" y="1468380"/>
            <a:ext cx="5864886" cy="4079322"/>
          </a:xfrm>
          <a:prstGeom prst="rect">
            <a:avLst/>
          </a:prstGeom>
        </p:spPr>
        <p:txBody>
          <a:bodyPr vert="horz" wrap="square" lIns="0" tIns="16510" rIns="0" bIns="0" rtlCol="0">
            <a:spAutoFit/>
          </a:bodyPr>
          <a:lstStyle/>
          <a:p>
            <a:pPr marL="12700" marR="5080">
              <a:lnSpc>
                <a:spcPct val="100400"/>
              </a:lnSpc>
              <a:spcBef>
                <a:spcPts val="190"/>
              </a:spcBef>
            </a:pPr>
            <a:r>
              <a:rPr lang="en-US" sz="2400" b="0" spc="45" dirty="0">
                <a:solidFill>
                  <a:schemeClr val="tx1"/>
                </a:solidFill>
                <a:latin typeface="Lato" panose="020F0502020204030203" pitchFamily="34" charset="0"/>
                <a:ea typeface="Lato" panose="020F0502020204030203" pitchFamily="34" charset="0"/>
                <a:cs typeface="Lato" panose="020F0502020204030203" pitchFamily="34" charset="0"/>
              </a:rPr>
              <a:t>How do I overcome the awkwardness of bringing up age-inclusion if my direct report(s) are older than I am as their manager?</a:t>
            </a:r>
            <a:br>
              <a:rPr lang="en-US" sz="2400" b="0" spc="45" dirty="0">
                <a:solidFill>
                  <a:schemeClr val="tx1"/>
                </a:solidFill>
                <a:latin typeface="Lato" panose="020F0502020204030203" pitchFamily="34" charset="0"/>
                <a:ea typeface="Lato" panose="020F0502020204030203" pitchFamily="34" charset="0"/>
                <a:cs typeface="Lato" panose="020F0502020204030203" pitchFamily="34" charset="0"/>
              </a:rPr>
            </a:br>
            <a:br>
              <a:rPr lang="en-US" sz="2400" b="0" spc="45" dirty="0">
                <a:solidFill>
                  <a:schemeClr val="tx1"/>
                </a:solidFill>
                <a:latin typeface="Lato" panose="020F0502020204030203" pitchFamily="34" charset="0"/>
                <a:ea typeface="Lato" panose="020F0502020204030203" pitchFamily="34" charset="0"/>
                <a:cs typeface="Lato" panose="020F0502020204030203" pitchFamily="34" charset="0"/>
              </a:rPr>
            </a:br>
            <a:r>
              <a:rPr lang="en-US" sz="2400" b="0" spc="45" dirty="0">
                <a:solidFill>
                  <a:schemeClr val="tx1"/>
                </a:solidFill>
                <a:latin typeface="Lato" panose="020F0502020204030203" pitchFamily="34" charset="0"/>
                <a:ea typeface="Lato" panose="020F0502020204030203" pitchFamily="34" charset="0"/>
                <a:cs typeface="Lato" panose="020F0502020204030203" pitchFamily="34" charset="0"/>
              </a:rPr>
              <a:t>Can I leverage the power of a mixed-age team without talking explicitly about age?</a:t>
            </a:r>
            <a:br>
              <a:rPr lang="en-US" sz="2400" b="0" spc="45" dirty="0">
                <a:solidFill>
                  <a:schemeClr val="tx1"/>
                </a:solidFill>
                <a:latin typeface="Lato" panose="020F0502020204030203" pitchFamily="34" charset="0"/>
                <a:ea typeface="Lato" panose="020F0502020204030203" pitchFamily="34" charset="0"/>
                <a:cs typeface="Lato" panose="020F0502020204030203" pitchFamily="34" charset="0"/>
              </a:rPr>
            </a:br>
            <a:br>
              <a:rPr lang="en-US" sz="2400" b="0" spc="45" dirty="0">
                <a:solidFill>
                  <a:schemeClr val="tx1"/>
                </a:solidFill>
                <a:latin typeface="Lato" panose="020F0502020204030203" pitchFamily="34" charset="0"/>
                <a:ea typeface="Lato" panose="020F0502020204030203" pitchFamily="34" charset="0"/>
                <a:cs typeface="Lato" panose="020F0502020204030203" pitchFamily="34" charset="0"/>
              </a:rPr>
            </a:br>
            <a:r>
              <a:rPr lang="en-US" sz="2400" b="0" spc="45" dirty="0">
                <a:solidFill>
                  <a:schemeClr val="tx1"/>
                </a:solidFill>
                <a:latin typeface="Lato" panose="020F0502020204030203" pitchFamily="34" charset="0"/>
                <a:ea typeface="Lato" panose="020F0502020204030203" pitchFamily="34" charset="0"/>
                <a:cs typeface="Lato" panose="020F0502020204030203" pitchFamily="34" charset="0"/>
              </a:rPr>
              <a:t>How can I notice and interrupt moments where I notice myself or others slipping into stereotypes?</a:t>
            </a:r>
            <a:endParaRPr sz="2400" b="0"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sp>
        <p:nvSpPr>
          <p:cNvPr id="10" name="object 7">
            <a:extLst>
              <a:ext uri="{FF2B5EF4-FFF2-40B4-BE49-F238E27FC236}">
                <a16:creationId xmlns:a16="http://schemas.microsoft.com/office/drawing/2014/main" id="{ED18D48B-320B-8BD7-FD70-EF20BE5EB1C4}"/>
              </a:ext>
            </a:extLst>
          </p:cNvPr>
          <p:cNvSpPr txBox="1">
            <a:spLocks/>
          </p:cNvSpPr>
          <p:nvPr/>
        </p:nvSpPr>
        <p:spPr>
          <a:xfrm>
            <a:off x="482118" y="433751"/>
            <a:ext cx="1989455" cy="568104"/>
          </a:xfrm>
          <a:prstGeom prst="rect">
            <a:avLst/>
          </a:prstGeom>
        </p:spPr>
        <p:txBody>
          <a:bodyPr vert="horz" wrap="square" lIns="0" tIns="13970" rIns="0" bIns="0" rtlCol="0">
            <a:spAutoFit/>
          </a:bodyPr>
          <a:lstStyle>
            <a:lvl1pPr>
              <a:defRPr sz="4850" b="1" i="0">
                <a:solidFill>
                  <a:srgbClr val="EF3824"/>
                </a:solidFill>
                <a:latin typeface="Lato Black"/>
                <a:ea typeface="+mj-ea"/>
                <a:cs typeface="Lato Black"/>
              </a:defRPr>
            </a:lvl1pPr>
          </a:lstStyle>
          <a:p>
            <a:pPr marL="12700">
              <a:spcBef>
                <a:spcPts val="110"/>
              </a:spcBef>
            </a:pPr>
            <a:r>
              <a:rPr lang="en-US" sz="3600" spc="50" dirty="0">
                <a:solidFill>
                  <a:schemeClr val="bg1"/>
                </a:solidFill>
              </a:rPr>
              <a:t>FAQs</a:t>
            </a:r>
          </a:p>
        </p:txBody>
      </p:sp>
      <p:sp>
        <p:nvSpPr>
          <p:cNvPr id="11" name="object 6">
            <a:extLst>
              <a:ext uri="{FF2B5EF4-FFF2-40B4-BE49-F238E27FC236}">
                <a16:creationId xmlns:a16="http://schemas.microsoft.com/office/drawing/2014/main" id="{F393E561-FE31-8BD8-973A-4BA621686EF4}"/>
              </a:ext>
            </a:extLst>
          </p:cNvPr>
          <p:cNvSpPr txBox="1"/>
          <p:nvPr/>
        </p:nvSpPr>
        <p:spPr>
          <a:xfrm>
            <a:off x="482118" y="6981765"/>
            <a:ext cx="10890378" cy="105157"/>
          </a:xfrm>
          <a:prstGeom prst="rect">
            <a:avLst/>
          </a:prstGeom>
        </p:spPr>
        <p:txBody>
          <a:bodyPr vert="horz" wrap="square" lIns="0" tIns="12700" rIns="0" bIns="0" rtlCol="0">
            <a:spAutoFit/>
          </a:bodyPr>
          <a:lstStyle/>
          <a:p>
            <a:pPr marL="12700">
              <a:spcBef>
                <a:spcPts val="100"/>
              </a:spcBef>
            </a:pPr>
            <a:r>
              <a:rPr lang="en-US" sz="600" b="1" dirty="0">
                <a:solidFill>
                  <a:srgbClr val="231F20"/>
                </a:solidFill>
                <a:latin typeface="Lato"/>
                <a:cs typeface="Lato"/>
              </a:rPr>
              <a:t>Courtesy Getty Images</a:t>
            </a:r>
          </a:p>
        </p:txBody>
      </p:sp>
      <p:pic>
        <p:nvPicPr>
          <p:cNvPr id="8" name="Picture 7" descr="A collage of people working on their laptops&#10;&#10;Description automatically generated">
            <a:extLst>
              <a:ext uri="{FF2B5EF4-FFF2-40B4-BE49-F238E27FC236}">
                <a16:creationId xmlns:a16="http://schemas.microsoft.com/office/drawing/2014/main" id="{D01FCBCA-5228-FC6E-542E-BEA2CC0A25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460709"/>
            <a:ext cx="5614670" cy="3600407"/>
          </a:xfrm>
          <a:prstGeom prst="rect">
            <a:avLst/>
          </a:prstGeom>
          <a:solidFill>
            <a:schemeClr val="accent2">
              <a:lumMod val="20000"/>
              <a:lumOff val="80000"/>
            </a:schemeClr>
          </a:solidFill>
        </p:spPr>
      </p:pic>
    </p:spTree>
    <p:extLst>
      <p:ext uri="{BB962C8B-B14F-4D97-AF65-F5344CB8AC3E}">
        <p14:creationId xmlns:p14="http://schemas.microsoft.com/office/powerpoint/2010/main" val="36979690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5787" y="0"/>
            <a:ext cx="12801600" cy="7315200"/>
            <a:chOff x="0" y="0"/>
            <a:chExt cx="12801600" cy="7315200"/>
          </a:xfrm>
          <a:solidFill>
            <a:schemeClr val="accent2">
              <a:lumMod val="20000"/>
              <a:lumOff val="80000"/>
            </a:schemeClr>
          </a:solidFill>
        </p:grpSpPr>
        <p:sp>
          <p:nvSpPr>
            <p:cNvPr id="3" name="object 3"/>
            <p:cNvSpPr/>
            <p:nvPr/>
          </p:nvSpPr>
          <p:spPr>
            <a:xfrm>
              <a:off x="1207008" y="0"/>
              <a:ext cx="11595100" cy="7315200"/>
            </a:xfrm>
            <a:custGeom>
              <a:avLst/>
              <a:gdLst/>
              <a:ahLst/>
              <a:cxnLst/>
              <a:rect l="l" t="t" r="r" b="b"/>
              <a:pathLst>
                <a:path w="11595100" h="7315200">
                  <a:moveTo>
                    <a:pt x="0" y="7315200"/>
                  </a:moveTo>
                  <a:lnTo>
                    <a:pt x="11594592" y="7315200"/>
                  </a:lnTo>
                  <a:lnTo>
                    <a:pt x="11594592" y="0"/>
                  </a:lnTo>
                  <a:lnTo>
                    <a:pt x="0" y="0"/>
                  </a:lnTo>
                  <a:lnTo>
                    <a:pt x="0" y="7315200"/>
                  </a:lnTo>
                  <a:close/>
                </a:path>
              </a:pathLst>
            </a:custGeom>
            <a:grpFill/>
          </p:spPr>
          <p:txBody>
            <a:bodyPr wrap="square" lIns="0" tIns="0" rIns="0" bIns="0" rtlCol="0"/>
            <a:lstStyle/>
            <a:p>
              <a:endParaRPr dirty="0"/>
            </a:p>
          </p:txBody>
        </p:sp>
        <p:sp>
          <p:nvSpPr>
            <p:cNvPr id="4" name="object 4"/>
            <p:cNvSpPr/>
            <p:nvPr/>
          </p:nvSpPr>
          <p:spPr>
            <a:xfrm>
              <a:off x="0" y="0"/>
              <a:ext cx="1207135" cy="7315200"/>
            </a:xfrm>
            <a:custGeom>
              <a:avLst/>
              <a:gdLst/>
              <a:ahLst/>
              <a:cxnLst/>
              <a:rect l="l" t="t" r="r" b="b"/>
              <a:pathLst>
                <a:path w="1207135" h="7315200">
                  <a:moveTo>
                    <a:pt x="1207008" y="0"/>
                  </a:moveTo>
                  <a:lnTo>
                    <a:pt x="0" y="0"/>
                  </a:lnTo>
                  <a:lnTo>
                    <a:pt x="0" y="7315200"/>
                  </a:lnTo>
                  <a:lnTo>
                    <a:pt x="1207008" y="7315200"/>
                  </a:lnTo>
                  <a:lnTo>
                    <a:pt x="1207008" y="0"/>
                  </a:lnTo>
                  <a:close/>
                </a:path>
              </a:pathLst>
            </a:custGeom>
            <a:solidFill>
              <a:srgbClr val="EF3824"/>
            </a:solidFill>
          </p:spPr>
          <p:txBody>
            <a:bodyPr wrap="square" lIns="0" tIns="0" rIns="0" bIns="0" rtlCol="0"/>
            <a:lstStyle/>
            <a:p>
              <a:endParaRPr/>
            </a:p>
          </p:txBody>
        </p:sp>
      </p:grpSp>
      <p:sp>
        <p:nvSpPr>
          <p:cNvPr id="5" name="object 5"/>
          <p:cNvSpPr txBox="1">
            <a:spLocks noGrp="1"/>
          </p:cNvSpPr>
          <p:nvPr>
            <p:ph type="body" idx="1"/>
          </p:nvPr>
        </p:nvSpPr>
        <p:spPr>
          <a:xfrm>
            <a:off x="1212596" y="1484898"/>
            <a:ext cx="10522204" cy="4537252"/>
          </a:xfrm>
          <a:prstGeom prst="rect">
            <a:avLst/>
          </a:prstGeom>
        </p:spPr>
        <p:txBody>
          <a:bodyPr vert="horz" wrap="square" lIns="0" tIns="1399651" rIns="0" bIns="0" rtlCol="0">
            <a:spAutoFit/>
          </a:bodyPr>
          <a:lstStyle/>
          <a:p>
            <a:pPr marL="4273550" marR="5080">
              <a:lnSpc>
                <a:spcPts val="4400"/>
              </a:lnSpc>
              <a:spcBef>
                <a:spcPts val="100"/>
              </a:spcBef>
            </a:pPr>
            <a:r>
              <a:rPr lang="en-US" sz="2800" dirty="0"/>
              <a:t>Please complete this short participant survey by using the QR code or link now before we wrap up today.</a:t>
            </a:r>
            <a:endParaRPr lang="en-US" sz="2800" spc="65" dirty="0"/>
          </a:p>
          <a:p>
            <a:pPr marL="4273550" marR="5080">
              <a:lnSpc>
                <a:spcPts val="4400"/>
              </a:lnSpc>
              <a:spcBef>
                <a:spcPts val="100"/>
              </a:spcBef>
            </a:pPr>
            <a:endParaRPr lang="en-US" sz="2000" u="sng" spc="-10" dirty="0">
              <a:solidFill>
                <a:srgbClr val="800080"/>
              </a:solidFill>
              <a:latin typeface="Lato"/>
              <a:cs typeface="Lato"/>
              <a:hlinkClick r:id="rId3">
                <a:extLst>
                  <a:ext uri="{A12FA001-AC4F-418D-AE19-62706E023703}">
                    <ahyp:hlinkClr xmlns:ahyp="http://schemas.microsoft.com/office/drawing/2018/hyperlinkcolor" val="tx"/>
                  </a:ext>
                </a:extLst>
              </a:hlinkClick>
            </a:endParaRPr>
          </a:p>
          <a:p>
            <a:pPr marL="4273550">
              <a:spcBef>
                <a:spcPts val="570"/>
              </a:spcBef>
            </a:pPr>
            <a:r>
              <a:rPr lang="en-US" sz="1600" b="0" u="sng" spc="-10" dirty="0">
                <a:solidFill>
                  <a:schemeClr val="tx1"/>
                </a:solidFill>
                <a:latin typeface="Lato"/>
                <a:cs typeface="Lato"/>
                <a:hlinkClick r:id="rId3">
                  <a:extLst>
                    <a:ext uri="{A12FA001-AC4F-418D-AE19-62706E023703}">
                      <ahyp:hlinkClr xmlns:ahyp="http://schemas.microsoft.com/office/drawing/2018/hyperlinkcolor" val="tx"/>
                    </a:ext>
                  </a:extLst>
                </a:hlinkClick>
              </a:rPr>
              <a:t>https://aarpresearch.qualtrics.com/jfe/form/SV_6nkTYFpWEmeEI3s</a:t>
            </a:r>
            <a:endParaRPr lang="en-US" sz="1600" b="0" u="sng" dirty="0">
              <a:solidFill>
                <a:schemeClr val="tx1"/>
              </a:solidFill>
              <a:latin typeface="Lato"/>
              <a:cs typeface="Lato"/>
            </a:endParaRPr>
          </a:p>
          <a:p>
            <a:pPr marL="4273550">
              <a:lnSpc>
                <a:spcPct val="100000"/>
              </a:lnSpc>
              <a:spcBef>
                <a:spcPts val="570"/>
              </a:spcBef>
            </a:pPr>
            <a:endParaRPr sz="2950" dirty="0">
              <a:latin typeface="Lato"/>
              <a:cs typeface="Lato"/>
            </a:endParaRPr>
          </a:p>
        </p:txBody>
      </p:sp>
      <p:sp>
        <p:nvSpPr>
          <p:cNvPr id="6" name="object 6"/>
          <p:cNvSpPr/>
          <p:nvPr/>
        </p:nvSpPr>
        <p:spPr>
          <a:xfrm>
            <a:off x="658368" y="0"/>
            <a:ext cx="12143740" cy="1426845"/>
          </a:xfrm>
          <a:custGeom>
            <a:avLst/>
            <a:gdLst/>
            <a:ahLst/>
            <a:cxnLst/>
            <a:rect l="l" t="t" r="r" b="b"/>
            <a:pathLst>
              <a:path w="12143740" h="1426845">
                <a:moveTo>
                  <a:pt x="12143232" y="0"/>
                </a:moveTo>
                <a:lnTo>
                  <a:pt x="0" y="0"/>
                </a:lnTo>
                <a:lnTo>
                  <a:pt x="0" y="912113"/>
                </a:lnTo>
                <a:lnTo>
                  <a:pt x="2101" y="958931"/>
                </a:lnTo>
                <a:lnTo>
                  <a:pt x="8286" y="1004570"/>
                </a:lnTo>
                <a:lnTo>
                  <a:pt x="18372" y="1048850"/>
                </a:lnTo>
                <a:lnTo>
                  <a:pt x="32178" y="1091589"/>
                </a:lnTo>
                <a:lnTo>
                  <a:pt x="49522" y="1132606"/>
                </a:lnTo>
                <a:lnTo>
                  <a:pt x="70222" y="1171718"/>
                </a:lnTo>
                <a:lnTo>
                  <a:pt x="94097" y="1208745"/>
                </a:lnTo>
                <a:lnTo>
                  <a:pt x="120966" y="1243505"/>
                </a:lnTo>
                <a:lnTo>
                  <a:pt x="150647" y="1275816"/>
                </a:lnTo>
                <a:lnTo>
                  <a:pt x="182958" y="1305497"/>
                </a:lnTo>
                <a:lnTo>
                  <a:pt x="217718" y="1332366"/>
                </a:lnTo>
                <a:lnTo>
                  <a:pt x="254745" y="1356241"/>
                </a:lnTo>
                <a:lnTo>
                  <a:pt x="293857" y="1376941"/>
                </a:lnTo>
                <a:lnTo>
                  <a:pt x="334874" y="1394285"/>
                </a:lnTo>
                <a:lnTo>
                  <a:pt x="377613" y="1408091"/>
                </a:lnTo>
                <a:lnTo>
                  <a:pt x="421893" y="1418177"/>
                </a:lnTo>
                <a:lnTo>
                  <a:pt x="467532" y="1424362"/>
                </a:lnTo>
                <a:lnTo>
                  <a:pt x="514350" y="1426464"/>
                </a:lnTo>
                <a:lnTo>
                  <a:pt x="12143232" y="1426464"/>
                </a:lnTo>
                <a:lnTo>
                  <a:pt x="12143232" y="0"/>
                </a:lnTo>
                <a:close/>
              </a:path>
            </a:pathLst>
          </a:custGeom>
          <a:solidFill>
            <a:srgbClr val="E6E7E8"/>
          </a:solidFill>
        </p:spPr>
        <p:txBody>
          <a:bodyPr wrap="square" lIns="0" tIns="0" rIns="0" bIns="0" rtlCol="0"/>
          <a:lstStyle/>
          <a:p>
            <a:endParaRPr/>
          </a:p>
        </p:txBody>
      </p:sp>
      <p:sp>
        <p:nvSpPr>
          <p:cNvPr id="7" name="object 7"/>
          <p:cNvSpPr txBox="1">
            <a:spLocks noGrp="1"/>
          </p:cNvSpPr>
          <p:nvPr>
            <p:ph type="title"/>
          </p:nvPr>
        </p:nvSpPr>
        <p:spPr>
          <a:xfrm>
            <a:off x="1283208" y="392619"/>
            <a:ext cx="10860024" cy="568104"/>
          </a:xfrm>
          <a:prstGeom prst="rect">
            <a:avLst/>
          </a:prstGeom>
        </p:spPr>
        <p:txBody>
          <a:bodyPr vert="horz" wrap="square" lIns="0" tIns="13970" rIns="0" bIns="0" rtlCol="0">
            <a:spAutoFit/>
          </a:bodyPr>
          <a:lstStyle/>
          <a:p>
            <a:pPr marL="12700">
              <a:lnSpc>
                <a:spcPct val="100000"/>
              </a:lnSpc>
              <a:spcBef>
                <a:spcPts val="110"/>
              </a:spcBef>
            </a:pPr>
            <a:r>
              <a:rPr lang="en-US" sz="3600" spc="50" dirty="0"/>
              <a:t>We welcome your feedback on today’s session</a:t>
            </a:r>
            <a:endParaRPr sz="3600" spc="50" dirty="0"/>
          </a:p>
        </p:txBody>
      </p:sp>
      <p:pic>
        <p:nvPicPr>
          <p:cNvPr id="12" name="Picture 11" descr="A qr code on a white background&#10;&#10;Description automatically generated">
            <a:extLst>
              <a:ext uri="{FF2B5EF4-FFF2-40B4-BE49-F238E27FC236}">
                <a16:creationId xmlns:a16="http://schemas.microsoft.com/office/drawing/2014/main" id="{F9D79FCA-377F-A0EA-70EA-C247699303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1" y="2971800"/>
            <a:ext cx="2514600" cy="2514600"/>
          </a:xfrm>
          <a:prstGeom prst="rect">
            <a:avLst/>
          </a:prstGeom>
        </p:spPr>
      </p:pic>
    </p:spTree>
    <p:extLst>
      <p:ext uri="{BB962C8B-B14F-4D97-AF65-F5344CB8AC3E}">
        <p14:creationId xmlns:p14="http://schemas.microsoft.com/office/powerpoint/2010/main" val="24854447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2801600" cy="7315200"/>
            <a:chOff x="0" y="0"/>
            <a:chExt cx="12801600" cy="7315200"/>
          </a:xfrm>
        </p:grpSpPr>
        <p:sp>
          <p:nvSpPr>
            <p:cNvPr id="3" name="object 3"/>
            <p:cNvSpPr/>
            <p:nvPr/>
          </p:nvSpPr>
          <p:spPr>
            <a:xfrm>
              <a:off x="0" y="0"/>
              <a:ext cx="1207135" cy="7315200"/>
            </a:xfrm>
            <a:custGeom>
              <a:avLst/>
              <a:gdLst/>
              <a:ahLst/>
              <a:cxnLst/>
              <a:rect l="l" t="t" r="r" b="b"/>
              <a:pathLst>
                <a:path w="1207135" h="7315200">
                  <a:moveTo>
                    <a:pt x="1207008" y="0"/>
                  </a:moveTo>
                  <a:lnTo>
                    <a:pt x="0" y="0"/>
                  </a:lnTo>
                  <a:lnTo>
                    <a:pt x="0" y="7315200"/>
                  </a:lnTo>
                  <a:lnTo>
                    <a:pt x="1207008" y="7315200"/>
                  </a:lnTo>
                  <a:lnTo>
                    <a:pt x="1207008" y="0"/>
                  </a:lnTo>
                  <a:close/>
                </a:path>
              </a:pathLst>
            </a:custGeom>
            <a:solidFill>
              <a:srgbClr val="EF3824"/>
            </a:solidFill>
          </p:spPr>
          <p:txBody>
            <a:bodyPr wrap="square" lIns="0" tIns="0" rIns="0" bIns="0" rtlCol="0"/>
            <a:lstStyle/>
            <a:p>
              <a:endParaRPr/>
            </a:p>
          </p:txBody>
        </p:sp>
        <p:sp>
          <p:nvSpPr>
            <p:cNvPr id="4" name="object 4"/>
            <p:cNvSpPr/>
            <p:nvPr/>
          </p:nvSpPr>
          <p:spPr>
            <a:xfrm>
              <a:off x="658368" y="0"/>
              <a:ext cx="12143740" cy="1170940"/>
            </a:xfrm>
            <a:custGeom>
              <a:avLst/>
              <a:gdLst/>
              <a:ahLst/>
              <a:cxnLst/>
              <a:rect l="l" t="t" r="r" b="b"/>
              <a:pathLst>
                <a:path w="12143740" h="1170940">
                  <a:moveTo>
                    <a:pt x="12143232" y="0"/>
                  </a:moveTo>
                  <a:lnTo>
                    <a:pt x="0" y="0"/>
                  </a:lnTo>
                  <a:lnTo>
                    <a:pt x="0" y="656083"/>
                  </a:lnTo>
                  <a:lnTo>
                    <a:pt x="2101" y="702900"/>
                  </a:lnTo>
                  <a:lnTo>
                    <a:pt x="8286" y="748539"/>
                  </a:lnTo>
                  <a:lnTo>
                    <a:pt x="18372" y="792819"/>
                  </a:lnTo>
                  <a:lnTo>
                    <a:pt x="32178" y="835559"/>
                  </a:lnTo>
                  <a:lnTo>
                    <a:pt x="49522" y="876575"/>
                  </a:lnTo>
                  <a:lnTo>
                    <a:pt x="70222" y="915688"/>
                  </a:lnTo>
                  <a:lnTo>
                    <a:pt x="94097" y="952715"/>
                  </a:lnTo>
                  <a:lnTo>
                    <a:pt x="120966" y="987474"/>
                  </a:lnTo>
                  <a:lnTo>
                    <a:pt x="150647" y="1019785"/>
                  </a:lnTo>
                  <a:lnTo>
                    <a:pt x="182958" y="1049466"/>
                  </a:lnTo>
                  <a:lnTo>
                    <a:pt x="217718" y="1076335"/>
                  </a:lnTo>
                  <a:lnTo>
                    <a:pt x="254745" y="1100210"/>
                  </a:lnTo>
                  <a:lnTo>
                    <a:pt x="293857" y="1120911"/>
                  </a:lnTo>
                  <a:lnTo>
                    <a:pt x="334874" y="1138254"/>
                  </a:lnTo>
                  <a:lnTo>
                    <a:pt x="377613" y="1152060"/>
                  </a:lnTo>
                  <a:lnTo>
                    <a:pt x="421893" y="1162146"/>
                  </a:lnTo>
                  <a:lnTo>
                    <a:pt x="467532" y="1168331"/>
                  </a:lnTo>
                  <a:lnTo>
                    <a:pt x="514350" y="1170433"/>
                  </a:lnTo>
                  <a:lnTo>
                    <a:pt x="12143232" y="1170433"/>
                  </a:lnTo>
                  <a:lnTo>
                    <a:pt x="12143232" y="0"/>
                  </a:lnTo>
                  <a:close/>
                </a:path>
              </a:pathLst>
            </a:custGeom>
            <a:solidFill>
              <a:srgbClr val="E6E7E8"/>
            </a:solidFill>
          </p:spPr>
          <p:txBody>
            <a:bodyPr wrap="square" lIns="0" tIns="0" rIns="0" bIns="0" rtlCol="0"/>
            <a:lstStyle/>
            <a:p>
              <a:endParaRPr/>
            </a:p>
          </p:txBody>
        </p:sp>
      </p:grpSp>
      <p:sp>
        <p:nvSpPr>
          <p:cNvPr id="5" name="object 5"/>
          <p:cNvSpPr txBox="1">
            <a:spLocks noGrp="1"/>
          </p:cNvSpPr>
          <p:nvPr>
            <p:ph type="title"/>
          </p:nvPr>
        </p:nvSpPr>
        <p:spPr>
          <a:xfrm>
            <a:off x="1517525" y="347764"/>
            <a:ext cx="6616700" cy="567463"/>
          </a:xfrm>
          <a:prstGeom prst="rect">
            <a:avLst/>
          </a:prstGeom>
        </p:spPr>
        <p:txBody>
          <a:bodyPr vert="horz" wrap="square" lIns="0" tIns="13335" rIns="0" bIns="0" rtlCol="0">
            <a:spAutoFit/>
          </a:bodyPr>
          <a:lstStyle/>
          <a:p>
            <a:pPr marL="12700">
              <a:lnSpc>
                <a:spcPct val="100000"/>
              </a:lnSpc>
              <a:spcBef>
                <a:spcPts val="105"/>
              </a:spcBef>
            </a:pPr>
            <a:r>
              <a:rPr sz="3600" dirty="0"/>
              <a:t>Today’s</a:t>
            </a:r>
            <a:r>
              <a:rPr sz="3600" spc="114" dirty="0"/>
              <a:t> </a:t>
            </a:r>
            <a:r>
              <a:rPr sz="3600" dirty="0"/>
              <a:t>key</a:t>
            </a:r>
            <a:r>
              <a:rPr sz="3600" spc="15" dirty="0"/>
              <a:t> </a:t>
            </a:r>
            <a:r>
              <a:rPr sz="3600" spc="40" dirty="0"/>
              <a:t>takeaways</a:t>
            </a:r>
            <a:endParaRPr sz="3600" dirty="0"/>
          </a:p>
        </p:txBody>
      </p:sp>
      <p:sp>
        <p:nvSpPr>
          <p:cNvPr id="6" name="object 6"/>
          <p:cNvSpPr txBox="1"/>
          <p:nvPr/>
        </p:nvSpPr>
        <p:spPr>
          <a:xfrm>
            <a:off x="1633220" y="1752955"/>
            <a:ext cx="2766695" cy="319318"/>
          </a:xfrm>
          <a:prstGeom prst="rect">
            <a:avLst/>
          </a:prstGeom>
        </p:spPr>
        <p:txBody>
          <a:bodyPr vert="horz" wrap="square" lIns="0" tIns="24130" rIns="0" bIns="0" rtlCol="0">
            <a:spAutoFit/>
          </a:bodyPr>
          <a:lstStyle/>
          <a:p>
            <a:pPr marL="276860" marR="5080" indent="-264795">
              <a:lnSpc>
                <a:spcPts val="2270"/>
              </a:lnSpc>
              <a:spcBef>
                <a:spcPts val="190"/>
              </a:spcBef>
            </a:pPr>
            <a:r>
              <a:rPr sz="1950" b="1" dirty="0">
                <a:solidFill>
                  <a:srgbClr val="EF3824"/>
                </a:solidFill>
                <a:latin typeface="Lato"/>
                <a:cs typeface="Lato"/>
              </a:rPr>
              <a:t>1</a:t>
            </a:r>
            <a:r>
              <a:rPr lang="en-US" sz="1950" b="1" dirty="0">
                <a:solidFill>
                  <a:srgbClr val="EF3824"/>
                </a:solidFill>
                <a:latin typeface="Lato"/>
                <a:cs typeface="Lato"/>
              </a:rPr>
              <a:t>|</a:t>
            </a:r>
            <a:r>
              <a:rPr sz="1950" b="1" spc="-30" dirty="0">
                <a:solidFill>
                  <a:srgbClr val="EF3824"/>
                </a:solidFill>
                <a:latin typeface="Lato"/>
                <a:cs typeface="Lato"/>
              </a:rPr>
              <a:t> </a:t>
            </a:r>
            <a:r>
              <a:rPr lang="en-US" sz="1650" b="1" spc="-30" dirty="0">
                <a:solidFill>
                  <a:srgbClr val="231F20"/>
                </a:solidFill>
                <a:latin typeface="Lato"/>
                <a:cs typeface="Lato"/>
              </a:rPr>
              <a:t>Bookmark the toolkit</a:t>
            </a:r>
            <a:endParaRPr sz="1650" dirty="0">
              <a:latin typeface="Lato"/>
              <a:cs typeface="Lato"/>
            </a:endParaRPr>
          </a:p>
        </p:txBody>
      </p:sp>
      <p:sp>
        <p:nvSpPr>
          <p:cNvPr id="7" name="object 7"/>
          <p:cNvSpPr txBox="1"/>
          <p:nvPr/>
        </p:nvSpPr>
        <p:spPr>
          <a:xfrm>
            <a:off x="5105400" y="1752955"/>
            <a:ext cx="2856865" cy="585610"/>
          </a:xfrm>
          <a:prstGeom prst="rect">
            <a:avLst/>
          </a:prstGeom>
        </p:spPr>
        <p:txBody>
          <a:bodyPr vert="horz" wrap="square" lIns="0" tIns="24130" rIns="0" bIns="0" rtlCol="0">
            <a:spAutoFit/>
          </a:bodyPr>
          <a:lstStyle/>
          <a:p>
            <a:pPr marL="276860" marR="5080" indent="-264795">
              <a:lnSpc>
                <a:spcPts val="2270"/>
              </a:lnSpc>
              <a:spcBef>
                <a:spcPts val="190"/>
              </a:spcBef>
            </a:pPr>
            <a:r>
              <a:rPr sz="1950" b="1" dirty="0">
                <a:solidFill>
                  <a:srgbClr val="EF3824"/>
                </a:solidFill>
                <a:latin typeface="Lato"/>
                <a:cs typeface="Lato"/>
              </a:rPr>
              <a:t>2</a:t>
            </a:r>
            <a:r>
              <a:rPr lang="en-US" sz="1950" b="1" dirty="0">
                <a:solidFill>
                  <a:srgbClr val="EF3824"/>
                </a:solidFill>
                <a:latin typeface="Lato"/>
                <a:cs typeface="Lato"/>
              </a:rPr>
              <a:t>|</a:t>
            </a:r>
            <a:r>
              <a:rPr sz="1950" b="1" spc="-10" dirty="0">
                <a:solidFill>
                  <a:srgbClr val="EF3824"/>
                </a:solidFill>
                <a:latin typeface="Lato"/>
                <a:cs typeface="Lato"/>
              </a:rPr>
              <a:t> </a:t>
            </a:r>
            <a:r>
              <a:rPr lang="en-US" sz="1650" b="1" dirty="0">
                <a:solidFill>
                  <a:srgbClr val="231F20"/>
                </a:solidFill>
                <a:latin typeface="Lato"/>
                <a:cs typeface="Lato"/>
              </a:rPr>
              <a:t>Spend solo time finishing Activity 2</a:t>
            </a:r>
            <a:endParaRPr sz="1650" b="1" dirty="0">
              <a:latin typeface="Lato"/>
              <a:cs typeface="Lato"/>
            </a:endParaRPr>
          </a:p>
        </p:txBody>
      </p:sp>
      <p:sp>
        <p:nvSpPr>
          <p:cNvPr id="8" name="object 8"/>
          <p:cNvSpPr txBox="1"/>
          <p:nvPr/>
        </p:nvSpPr>
        <p:spPr>
          <a:xfrm>
            <a:off x="8915400" y="1752955"/>
            <a:ext cx="2885666" cy="585610"/>
          </a:xfrm>
          <a:prstGeom prst="rect">
            <a:avLst/>
          </a:prstGeom>
        </p:spPr>
        <p:txBody>
          <a:bodyPr vert="horz" wrap="square" lIns="0" tIns="24130" rIns="0" bIns="0" rtlCol="0">
            <a:spAutoFit/>
          </a:bodyPr>
          <a:lstStyle/>
          <a:p>
            <a:pPr marL="276860" marR="5080" indent="-264795">
              <a:lnSpc>
                <a:spcPts val="2270"/>
              </a:lnSpc>
              <a:spcBef>
                <a:spcPts val="190"/>
              </a:spcBef>
            </a:pPr>
            <a:r>
              <a:rPr sz="1950" b="1" dirty="0">
                <a:solidFill>
                  <a:srgbClr val="EF3824"/>
                </a:solidFill>
                <a:latin typeface="Lato"/>
                <a:cs typeface="Lato"/>
              </a:rPr>
              <a:t>3</a:t>
            </a:r>
            <a:r>
              <a:rPr lang="en-US" sz="1950" b="1" dirty="0">
                <a:solidFill>
                  <a:srgbClr val="EF3824"/>
                </a:solidFill>
                <a:latin typeface="Lato"/>
                <a:cs typeface="Lato"/>
              </a:rPr>
              <a:t>| </a:t>
            </a:r>
            <a:r>
              <a:rPr lang="en-US" sz="1650" b="1" dirty="0">
                <a:solidFill>
                  <a:srgbClr val="231F20"/>
                </a:solidFill>
                <a:latin typeface="Lato"/>
                <a:cs typeface="Lato"/>
              </a:rPr>
              <a:t>Choose a time to do Activity 5 with your team</a:t>
            </a:r>
            <a:endParaRPr sz="1650" b="1" dirty="0">
              <a:latin typeface="Lato"/>
              <a:cs typeface="Lato"/>
            </a:endParaRPr>
          </a:p>
        </p:txBody>
      </p:sp>
      <p:sp>
        <p:nvSpPr>
          <p:cNvPr id="10" name="object 10"/>
          <p:cNvSpPr txBox="1"/>
          <p:nvPr/>
        </p:nvSpPr>
        <p:spPr>
          <a:xfrm>
            <a:off x="1764135" y="3250373"/>
            <a:ext cx="1304290" cy="553720"/>
          </a:xfrm>
          <a:prstGeom prst="rect">
            <a:avLst/>
          </a:prstGeom>
        </p:spPr>
        <p:txBody>
          <a:bodyPr vert="horz" wrap="square" lIns="0" tIns="60325" rIns="0" bIns="0" rtlCol="0">
            <a:spAutoFit/>
          </a:bodyPr>
          <a:lstStyle/>
          <a:p>
            <a:pPr marL="12700" marR="5080">
              <a:lnSpc>
                <a:spcPts val="1889"/>
              </a:lnSpc>
              <a:spcBef>
                <a:spcPts val="475"/>
              </a:spcBef>
            </a:pPr>
            <a:r>
              <a:rPr sz="1850" b="1" spc="-10" dirty="0">
                <a:solidFill>
                  <a:srgbClr val="FFFFFF"/>
                </a:solidFill>
                <a:latin typeface="Source Sans Pro"/>
                <a:cs typeface="Source Sans Pro"/>
              </a:rPr>
              <a:t>AARP</a:t>
            </a:r>
            <a:r>
              <a:rPr sz="1850" b="1" spc="-65" dirty="0">
                <a:solidFill>
                  <a:srgbClr val="FFFFFF"/>
                </a:solidFill>
                <a:latin typeface="Source Sans Pro"/>
                <a:cs typeface="Source Sans Pro"/>
              </a:rPr>
              <a:t> </a:t>
            </a:r>
            <a:r>
              <a:rPr sz="1850" b="1" spc="-30" dirty="0">
                <a:solidFill>
                  <a:srgbClr val="FFFFFF"/>
                </a:solidFill>
                <a:latin typeface="Source Sans Pro"/>
                <a:cs typeface="Source Sans Pro"/>
              </a:rPr>
              <a:t>Family </a:t>
            </a:r>
            <a:r>
              <a:rPr sz="1850" b="1" spc="-10" dirty="0">
                <a:solidFill>
                  <a:srgbClr val="FFFFFF"/>
                </a:solidFill>
                <a:latin typeface="Source Sans Pro"/>
                <a:cs typeface="Source Sans Pro"/>
              </a:rPr>
              <a:t>Caregiver</a:t>
            </a:r>
            <a:endParaRPr sz="1850">
              <a:latin typeface="Source Sans Pro"/>
              <a:cs typeface="Source Sans Pro"/>
            </a:endParaRPr>
          </a:p>
        </p:txBody>
      </p:sp>
      <p:sp>
        <p:nvSpPr>
          <p:cNvPr id="11" name="object 11"/>
          <p:cNvSpPr txBox="1"/>
          <p:nvPr/>
        </p:nvSpPr>
        <p:spPr>
          <a:xfrm>
            <a:off x="1764135" y="3730356"/>
            <a:ext cx="1601470" cy="313690"/>
          </a:xfrm>
          <a:prstGeom prst="rect">
            <a:avLst/>
          </a:prstGeom>
        </p:spPr>
        <p:txBody>
          <a:bodyPr vert="horz" wrap="square" lIns="0" tIns="17780" rIns="0" bIns="0" rtlCol="0">
            <a:spAutoFit/>
          </a:bodyPr>
          <a:lstStyle/>
          <a:p>
            <a:pPr marL="12700">
              <a:lnSpc>
                <a:spcPct val="100000"/>
              </a:lnSpc>
              <a:spcBef>
                <a:spcPts val="140"/>
              </a:spcBef>
            </a:pPr>
            <a:r>
              <a:rPr sz="1850" b="1" spc="-30" dirty="0">
                <a:solidFill>
                  <a:srgbClr val="FFFFFF"/>
                </a:solidFill>
                <a:latin typeface="Source Sans Pro"/>
                <a:cs typeface="Source Sans Pro"/>
              </a:rPr>
              <a:t>Resource</a:t>
            </a:r>
            <a:r>
              <a:rPr sz="1850" b="1" spc="-55" dirty="0">
                <a:solidFill>
                  <a:srgbClr val="FFFFFF"/>
                </a:solidFill>
                <a:latin typeface="Source Sans Pro"/>
                <a:cs typeface="Source Sans Pro"/>
              </a:rPr>
              <a:t> </a:t>
            </a:r>
            <a:r>
              <a:rPr sz="1850" b="1" spc="-10" dirty="0">
                <a:solidFill>
                  <a:srgbClr val="FFFFFF"/>
                </a:solidFill>
                <a:latin typeface="Source Sans Pro"/>
                <a:cs typeface="Source Sans Pro"/>
              </a:rPr>
              <a:t>Guide</a:t>
            </a:r>
            <a:endParaRPr sz="1850">
              <a:latin typeface="Source Sans Pro"/>
              <a:cs typeface="Source Sans Pro"/>
            </a:endParaRPr>
          </a:p>
        </p:txBody>
      </p:sp>
      <p:sp>
        <p:nvSpPr>
          <p:cNvPr id="17" name="object 17"/>
          <p:cNvSpPr txBox="1"/>
          <p:nvPr/>
        </p:nvSpPr>
        <p:spPr>
          <a:xfrm>
            <a:off x="3086118" y="2987102"/>
            <a:ext cx="806450" cy="147955"/>
          </a:xfrm>
          <a:prstGeom prst="rect">
            <a:avLst/>
          </a:prstGeom>
        </p:spPr>
        <p:txBody>
          <a:bodyPr vert="horz" wrap="square" lIns="0" tIns="12700" rIns="0" bIns="0" rtlCol="0">
            <a:spAutoFit/>
          </a:bodyPr>
          <a:lstStyle/>
          <a:p>
            <a:pPr marL="12700">
              <a:lnSpc>
                <a:spcPct val="100000"/>
              </a:lnSpc>
              <a:spcBef>
                <a:spcPts val="100"/>
              </a:spcBef>
            </a:pPr>
            <a:r>
              <a:rPr sz="800" b="1" dirty="0">
                <a:solidFill>
                  <a:srgbClr val="FFFFFF"/>
                </a:solidFill>
                <a:latin typeface="Source Sans Pro Semibold"/>
                <a:cs typeface="Source Sans Pro Semibold"/>
              </a:rPr>
              <a:t>Family</a:t>
            </a:r>
            <a:r>
              <a:rPr sz="800" b="1" spc="-35" dirty="0">
                <a:solidFill>
                  <a:srgbClr val="FFFFFF"/>
                </a:solidFill>
                <a:latin typeface="Source Sans Pro Semibold"/>
                <a:cs typeface="Source Sans Pro Semibold"/>
              </a:rPr>
              <a:t> </a:t>
            </a:r>
            <a:r>
              <a:rPr sz="800" b="1" spc="-10" dirty="0">
                <a:solidFill>
                  <a:srgbClr val="FFFFFF"/>
                </a:solidFill>
                <a:latin typeface="Source Sans Pro Semibold"/>
                <a:cs typeface="Source Sans Pro Semibold"/>
              </a:rPr>
              <a:t>Caregiving</a:t>
            </a:r>
            <a:endParaRPr sz="800">
              <a:latin typeface="Source Sans Pro Semibold"/>
              <a:cs typeface="Source Sans Pro Semibold"/>
            </a:endParaRPr>
          </a:p>
        </p:txBody>
      </p:sp>
      <p:sp>
        <p:nvSpPr>
          <p:cNvPr id="18" name="object 18"/>
          <p:cNvSpPr txBox="1"/>
          <p:nvPr/>
        </p:nvSpPr>
        <p:spPr>
          <a:xfrm>
            <a:off x="5236315" y="3250373"/>
            <a:ext cx="1304290" cy="553720"/>
          </a:xfrm>
          <a:prstGeom prst="rect">
            <a:avLst/>
          </a:prstGeom>
        </p:spPr>
        <p:txBody>
          <a:bodyPr vert="horz" wrap="square" lIns="0" tIns="60325" rIns="0" bIns="0" rtlCol="0">
            <a:spAutoFit/>
          </a:bodyPr>
          <a:lstStyle/>
          <a:p>
            <a:pPr marL="12700" marR="5080">
              <a:lnSpc>
                <a:spcPts val="1889"/>
              </a:lnSpc>
              <a:spcBef>
                <a:spcPts val="475"/>
              </a:spcBef>
            </a:pPr>
            <a:r>
              <a:rPr sz="1850" b="1" spc="-10" dirty="0">
                <a:solidFill>
                  <a:srgbClr val="FFFFFF"/>
                </a:solidFill>
                <a:latin typeface="Source Sans Pro"/>
                <a:cs typeface="Source Sans Pro"/>
              </a:rPr>
              <a:t>AARP</a:t>
            </a:r>
            <a:r>
              <a:rPr sz="1850" b="1" spc="-65" dirty="0">
                <a:solidFill>
                  <a:srgbClr val="FFFFFF"/>
                </a:solidFill>
                <a:latin typeface="Source Sans Pro"/>
                <a:cs typeface="Source Sans Pro"/>
              </a:rPr>
              <a:t> </a:t>
            </a:r>
            <a:r>
              <a:rPr sz="1850" b="1" spc="-30" dirty="0">
                <a:solidFill>
                  <a:srgbClr val="FFFFFF"/>
                </a:solidFill>
                <a:latin typeface="Source Sans Pro"/>
                <a:cs typeface="Source Sans Pro"/>
              </a:rPr>
              <a:t>Family </a:t>
            </a:r>
            <a:r>
              <a:rPr sz="1850" b="1" spc="-10" dirty="0">
                <a:solidFill>
                  <a:srgbClr val="FFFFFF"/>
                </a:solidFill>
                <a:latin typeface="Source Sans Pro"/>
                <a:cs typeface="Source Sans Pro"/>
              </a:rPr>
              <a:t>Caregiver</a:t>
            </a:r>
            <a:endParaRPr sz="1850">
              <a:latin typeface="Source Sans Pro"/>
              <a:cs typeface="Source Sans Pro"/>
            </a:endParaRPr>
          </a:p>
        </p:txBody>
      </p:sp>
      <p:sp>
        <p:nvSpPr>
          <p:cNvPr id="19" name="object 19"/>
          <p:cNvSpPr txBox="1"/>
          <p:nvPr/>
        </p:nvSpPr>
        <p:spPr>
          <a:xfrm>
            <a:off x="5236315" y="3730356"/>
            <a:ext cx="1601470" cy="313690"/>
          </a:xfrm>
          <a:prstGeom prst="rect">
            <a:avLst/>
          </a:prstGeom>
        </p:spPr>
        <p:txBody>
          <a:bodyPr vert="horz" wrap="square" lIns="0" tIns="17780" rIns="0" bIns="0" rtlCol="0">
            <a:spAutoFit/>
          </a:bodyPr>
          <a:lstStyle/>
          <a:p>
            <a:pPr marL="12700">
              <a:lnSpc>
                <a:spcPct val="100000"/>
              </a:lnSpc>
              <a:spcBef>
                <a:spcPts val="140"/>
              </a:spcBef>
            </a:pPr>
            <a:r>
              <a:rPr sz="1850" b="1" spc="-30" dirty="0">
                <a:solidFill>
                  <a:srgbClr val="FFFFFF"/>
                </a:solidFill>
                <a:latin typeface="Source Sans Pro"/>
                <a:cs typeface="Source Sans Pro"/>
              </a:rPr>
              <a:t>Resource</a:t>
            </a:r>
            <a:r>
              <a:rPr sz="1850" b="1" spc="-55" dirty="0">
                <a:solidFill>
                  <a:srgbClr val="FFFFFF"/>
                </a:solidFill>
                <a:latin typeface="Source Sans Pro"/>
                <a:cs typeface="Source Sans Pro"/>
              </a:rPr>
              <a:t> </a:t>
            </a:r>
            <a:r>
              <a:rPr sz="1850" b="1" spc="-10" dirty="0">
                <a:solidFill>
                  <a:srgbClr val="FFFFFF"/>
                </a:solidFill>
                <a:latin typeface="Source Sans Pro"/>
                <a:cs typeface="Source Sans Pro"/>
              </a:rPr>
              <a:t>Guide</a:t>
            </a:r>
            <a:endParaRPr sz="1850">
              <a:latin typeface="Source Sans Pro"/>
              <a:cs typeface="Source Sans Pro"/>
            </a:endParaRPr>
          </a:p>
        </p:txBody>
      </p:sp>
      <p:sp>
        <p:nvSpPr>
          <p:cNvPr id="25" name="object 25"/>
          <p:cNvSpPr txBox="1"/>
          <p:nvPr/>
        </p:nvSpPr>
        <p:spPr>
          <a:xfrm>
            <a:off x="6558298" y="2987102"/>
            <a:ext cx="806450" cy="147955"/>
          </a:xfrm>
          <a:prstGeom prst="rect">
            <a:avLst/>
          </a:prstGeom>
        </p:spPr>
        <p:txBody>
          <a:bodyPr vert="horz" wrap="square" lIns="0" tIns="12700" rIns="0" bIns="0" rtlCol="0">
            <a:spAutoFit/>
          </a:bodyPr>
          <a:lstStyle/>
          <a:p>
            <a:pPr marL="12700">
              <a:lnSpc>
                <a:spcPct val="100000"/>
              </a:lnSpc>
              <a:spcBef>
                <a:spcPts val="100"/>
              </a:spcBef>
            </a:pPr>
            <a:r>
              <a:rPr sz="800" b="1" dirty="0">
                <a:solidFill>
                  <a:srgbClr val="FFFFFF"/>
                </a:solidFill>
                <a:latin typeface="Source Sans Pro Semibold"/>
                <a:cs typeface="Source Sans Pro Semibold"/>
              </a:rPr>
              <a:t>Family</a:t>
            </a:r>
            <a:r>
              <a:rPr sz="800" b="1" spc="-35" dirty="0">
                <a:solidFill>
                  <a:srgbClr val="FFFFFF"/>
                </a:solidFill>
                <a:latin typeface="Source Sans Pro Semibold"/>
                <a:cs typeface="Source Sans Pro Semibold"/>
              </a:rPr>
              <a:t> </a:t>
            </a:r>
            <a:r>
              <a:rPr sz="800" b="1" spc="-10" dirty="0">
                <a:solidFill>
                  <a:srgbClr val="FFFFFF"/>
                </a:solidFill>
                <a:latin typeface="Source Sans Pro Semibold"/>
                <a:cs typeface="Source Sans Pro Semibold"/>
              </a:rPr>
              <a:t>Caregiving</a:t>
            </a:r>
            <a:endParaRPr sz="800">
              <a:latin typeface="Source Sans Pro Semibold"/>
              <a:cs typeface="Source Sans Pro Semibold"/>
            </a:endParaRPr>
          </a:p>
        </p:txBody>
      </p:sp>
      <p:sp>
        <p:nvSpPr>
          <p:cNvPr id="26" name="object 26"/>
          <p:cNvSpPr txBox="1"/>
          <p:nvPr/>
        </p:nvSpPr>
        <p:spPr>
          <a:xfrm>
            <a:off x="9046316" y="3250373"/>
            <a:ext cx="1304290" cy="553720"/>
          </a:xfrm>
          <a:prstGeom prst="rect">
            <a:avLst/>
          </a:prstGeom>
        </p:spPr>
        <p:txBody>
          <a:bodyPr vert="horz" wrap="square" lIns="0" tIns="60325" rIns="0" bIns="0" rtlCol="0">
            <a:spAutoFit/>
          </a:bodyPr>
          <a:lstStyle/>
          <a:p>
            <a:pPr marL="12700" marR="5080">
              <a:lnSpc>
                <a:spcPts val="1889"/>
              </a:lnSpc>
              <a:spcBef>
                <a:spcPts val="475"/>
              </a:spcBef>
            </a:pPr>
            <a:r>
              <a:rPr sz="1850" b="1" spc="-10" dirty="0">
                <a:solidFill>
                  <a:srgbClr val="FFFFFF"/>
                </a:solidFill>
                <a:latin typeface="Source Sans Pro"/>
                <a:cs typeface="Source Sans Pro"/>
              </a:rPr>
              <a:t>AARP</a:t>
            </a:r>
            <a:r>
              <a:rPr sz="1850" b="1" spc="-65" dirty="0">
                <a:solidFill>
                  <a:srgbClr val="FFFFFF"/>
                </a:solidFill>
                <a:latin typeface="Source Sans Pro"/>
                <a:cs typeface="Source Sans Pro"/>
              </a:rPr>
              <a:t> </a:t>
            </a:r>
            <a:r>
              <a:rPr sz="1850" b="1" spc="-30" dirty="0">
                <a:solidFill>
                  <a:srgbClr val="FFFFFF"/>
                </a:solidFill>
                <a:latin typeface="Source Sans Pro"/>
                <a:cs typeface="Source Sans Pro"/>
              </a:rPr>
              <a:t>Family </a:t>
            </a:r>
            <a:r>
              <a:rPr sz="1850" b="1" spc="-10" dirty="0">
                <a:solidFill>
                  <a:srgbClr val="FFFFFF"/>
                </a:solidFill>
                <a:latin typeface="Source Sans Pro"/>
                <a:cs typeface="Source Sans Pro"/>
              </a:rPr>
              <a:t>Caregiver</a:t>
            </a:r>
            <a:endParaRPr sz="1850">
              <a:latin typeface="Source Sans Pro"/>
              <a:cs typeface="Source Sans Pro"/>
            </a:endParaRPr>
          </a:p>
        </p:txBody>
      </p:sp>
      <p:sp>
        <p:nvSpPr>
          <p:cNvPr id="27" name="object 27"/>
          <p:cNvSpPr txBox="1"/>
          <p:nvPr/>
        </p:nvSpPr>
        <p:spPr>
          <a:xfrm>
            <a:off x="9046316" y="3730356"/>
            <a:ext cx="1601470" cy="313690"/>
          </a:xfrm>
          <a:prstGeom prst="rect">
            <a:avLst/>
          </a:prstGeom>
        </p:spPr>
        <p:txBody>
          <a:bodyPr vert="horz" wrap="square" lIns="0" tIns="17780" rIns="0" bIns="0" rtlCol="0">
            <a:spAutoFit/>
          </a:bodyPr>
          <a:lstStyle/>
          <a:p>
            <a:pPr marL="12700">
              <a:lnSpc>
                <a:spcPct val="100000"/>
              </a:lnSpc>
              <a:spcBef>
                <a:spcPts val="140"/>
              </a:spcBef>
            </a:pPr>
            <a:r>
              <a:rPr sz="1850" b="1" spc="-30" dirty="0">
                <a:solidFill>
                  <a:srgbClr val="FFFFFF"/>
                </a:solidFill>
                <a:latin typeface="Source Sans Pro"/>
                <a:cs typeface="Source Sans Pro"/>
              </a:rPr>
              <a:t>Resource</a:t>
            </a:r>
            <a:r>
              <a:rPr sz="1850" b="1" spc="-55" dirty="0">
                <a:solidFill>
                  <a:srgbClr val="FFFFFF"/>
                </a:solidFill>
                <a:latin typeface="Source Sans Pro"/>
                <a:cs typeface="Source Sans Pro"/>
              </a:rPr>
              <a:t> </a:t>
            </a:r>
            <a:r>
              <a:rPr sz="1850" b="1" spc="-10" dirty="0">
                <a:solidFill>
                  <a:srgbClr val="FFFFFF"/>
                </a:solidFill>
                <a:latin typeface="Source Sans Pro"/>
                <a:cs typeface="Source Sans Pro"/>
              </a:rPr>
              <a:t>Guide</a:t>
            </a:r>
            <a:endParaRPr sz="1850">
              <a:latin typeface="Source Sans Pro"/>
              <a:cs typeface="Source Sans Pro"/>
            </a:endParaRPr>
          </a:p>
        </p:txBody>
      </p:sp>
      <p:sp>
        <p:nvSpPr>
          <p:cNvPr id="41" name="object 41"/>
          <p:cNvSpPr txBox="1"/>
          <p:nvPr/>
        </p:nvSpPr>
        <p:spPr>
          <a:xfrm>
            <a:off x="10368299" y="2987102"/>
            <a:ext cx="806450" cy="147955"/>
          </a:xfrm>
          <a:prstGeom prst="rect">
            <a:avLst/>
          </a:prstGeom>
        </p:spPr>
        <p:txBody>
          <a:bodyPr vert="horz" wrap="square" lIns="0" tIns="12700" rIns="0" bIns="0" rtlCol="0">
            <a:spAutoFit/>
          </a:bodyPr>
          <a:lstStyle/>
          <a:p>
            <a:pPr marL="12700">
              <a:lnSpc>
                <a:spcPct val="100000"/>
              </a:lnSpc>
              <a:spcBef>
                <a:spcPts val="100"/>
              </a:spcBef>
            </a:pPr>
            <a:r>
              <a:rPr sz="800" b="1" dirty="0">
                <a:solidFill>
                  <a:srgbClr val="FFFFFF"/>
                </a:solidFill>
                <a:latin typeface="Source Sans Pro Semibold"/>
                <a:cs typeface="Source Sans Pro Semibold"/>
              </a:rPr>
              <a:t>Family</a:t>
            </a:r>
            <a:r>
              <a:rPr sz="800" b="1" spc="-35" dirty="0">
                <a:solidFill>
                  <a:srgbClr val="FFFFFF"/>
                </a:solidFill>
                <a:latin typeface="Source Sans Pro Semibold"/>
                <a:cs typeface="Source Sans Pro Semibold"/>
              </a:rPr>
              <a:t> </a:t>
            </a:r>
            <a:r>
              <a:rPr sz="800" b="1" spc="-10" dirty="0">
                <a:solidFill>
                  <a:srgbClr val="FFFFFF"/>
                </a:solidFill>
                <a:latin typeface="Source Sans Pro Semibold"/>
                <a:cs typeface="Source Sans Pro Semibold"/>
              </a:rPr>
              <a:t>Caregiving</a:t>
            </a:r>
            <a:endParaRPr sz="800">
              <a:latin typeface="Source Sans Pro Semibold"/>
              <a:cs typeface="Source Sans Pro Semibold"/>
            </a:endParaRPr>
          </a:p>
        </p:txBody>
      </p:sp>
      <p:pic>
        <p:nvPicPr>
          <p:cNvPr id="42" name="Picture 41">
            <a:extLst>
              <a:ext uri="{FF2B5EF4-FFF2-40B4-BE49-F238E27FC236}">
                <a16:creationId xmlns:a16="http://schemas.microsoft.com/office/drawing/2014/main" id="{B2067EED-673B-E9FD-6F1A-295130843BC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631942" y="2667000"/>
            <a:ext cx="2820741" cy="3639822"/>
          </a:xfrm>
          <a:prstGeom prst="rect">
            <a:avLst/>
          </a:prstGeom>
        </p:spPr>
      </p:pic>
      <p:pic>
        <p:nvPicPr>
          <p:cNvPr id="43" name="Picture 42">
            <a:extLst>
              <a:ext uri="{FF2B5EF4-FFF2-40B4-BE49-F238E27FC236}">
                <a16:creationId xmlns:a16="http://schemas.microsoft.com/office/drawing/2014/main" id="{C5D0A0FE-6557-2A51-49C7-E9A9E3D2C97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5299761" y="2667000"/>
            <a:ext cx="2823002" cy="3639822"/>
          </a:xfrm>
          <a:prstGeom prst="rect">
            <a:avLst/>
          </a:prstGeom>
          <a:ln>
            <a:solidFill>
              <a:schemeClr val="bg1">
                <a:lumMod val="75000"/>
              </a:schemeClr>
            </a:solidFill>
          </a:ln>
        </p:spPr>
      </p:pic>
      <p:pic>
        <p:nvPicPr>
          <p:cNvPr id="44" name="Picture 43">
            <a:extLst>
              <a:ext uri="{FF2B5EF4-FFF2-40B4-BE49-F238E27FC236}">
                <a16:creationId xmlns:a16="http://schemas.microsoft.com/office/drawing/2014/main" id="{F7EE3417-E64E-BAEC-7B4B-34A59D988364}"/>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8996480" y="2667000"/>
            <a:ext cx="2822197" cy="3639822"/>
          </a:xfrm>
          <a:prstGeom prst="rect">
            <a:avLst/>
          </a:prstGeom>
          <a:ln>
            <a:solidFill>
              <a:schemeClr val="bg1">
                <a:lumMod val="75000"/>
              </a:schemeClr>
            </a:solidFill>
          </a:ln>
        </p:spPr>
      </p:pic>
      <p:pic>
        <p:nvPicPr>
          <p:cNvPr id="45" name="Picture 44">
            <a:extLst>
              <a:ext uri="{FF2B5EF4-FFF2-40B4-BE49-F238E27FC236}">
                <a16:creationId xmlns:a16="http://schemas.microsoft.com/office/drawing/2014/main" id="{F86BA1F3-DA70-2BA6-EC8B-896BE08EB17F}"/>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3431946" y="5332346"/>
            <a:ext cx="1638135" cy="1632045"/>
          </a:xfrm>
          <a:prstGeom prst="rect">
            <a:avLst/>
          </a:prstGeom>
        </p:spPr>
      </p:pic>
    </p:spTree>
    <p:extLst>
      <p:ext uri="{BB962C8B-B14F-4D97-AF65-F5344CB8AC3E}">
        <p14:creationId xmlns:p14="http://schemas.microsoft.com/office/powerpoint/2010/main" val="31346343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3"/>
          <p:cNvPicPr/>
          <p:nvPr/>
        </p:nvPicPr>
        <p:blipFill>
          <a:blip r:embed="rId4" cstate="print">
            <a:extLst>
              <a:ext uri="{28A0092B-C50C-407E-A947-70E740481C1C}">
                <a14:useLocalDpi xmlns:a14="http://schemas.microsoft.com/office/drawing/2010/main" val="0"/>
              </a:ext>
            </a:extLst>
          </a:blip>
          <a:srcRect b="18614"/>
          <a:stretch/>
        </p:blipFill>
        <p:spPr>
          <a:xfrm>
            <a:off x="457200" y="364884"/>
            <a:ext cx="11978880" cy="6499161"/>
          </a:xfrm>
          <a:prstGeom prst="rect">
            <a:avLst/>
          </a:prstGeom>
        </p:spPr>
      </p:pic>
      <p:sp>
        <p:nvSpPr>
          <p:cNvPr id="4" name="object 4"/>
          <p:cNvSpPr/>
          <p:nvPr/>
        </p:nvSpPr>
        <p:spPr>
          <a:xfrm>
            <a:off x="812012" y="751915"/>
            <a:ext cx="11715750" cy="6112510"/>
          </a:xfrm>
          <a:custGeom>
            <a:avLst/>
            <a:gdLst/>
            <a:ahLst/>
            <a:cxnLst/>
            <a:rect l="l" t="t" r="r" b="b"/>
            <a:pathLst>
              <a:path w="11715750" h="6112509">
                <a:moveTo>
                  <a:pt x="425310" y="431342"/>
                </a:moveTo>
                <a:lnTo>
                  <a:pt x="422592" y="431342"/>
                </a:lnTo>
                <a:lnTo>
                  <a:pt x="373621" y="439216"/>
                </a:lnTo>
                <a:lnTo>
                  <a:pt x="328904" y="443534"/>
                </a:lnTo>
                <a:lnTo>
                  <a:pt x="295236" y="445262"/>
                </a:lnTo>
                <a:lnTo>
                  <a:pt x="277812" y="445566"/>
                </a:lnTo>
                <a:lnTo>
                  <a:pt x="276555" y="445566"/>
                </a:lnTo>
                <a:lnTo>
                  <a:pt x="240639" y="531723"/>
                </a:lnTo>
                <a:lnTo>
                  <a:pt x="388188" y="531723"/>
                </a:lnTo>
                <a:lnTo>
                  <a:pt x="425310" y="431342"/>
                </a:lnTo>
                <a:close/>
              </a:path>
              <a:path w="11715750" h="6112509">
                <a:moveTo>
                  <a:pt x="2432329" y="187058"/>
                </a:moveTo>
                <a:lnTo>
                  <a:pt x="2427338" y="142684"/>
                </a:lnTo>
                <a:lnTo>
                  <a:pt x="2412441" y="102730"/>
                </a:lnTo>
                <a:lnTo>
                  <a:pt x="2387777" y="68084"/>
                </a:lnTo>
                <a:lnTo>
                  <a:pt x="2353500" y="39611"/>
                </a:lnTo>
                <a:lnTo>
                  <a:pt x="2309723" y="18186"/>
                </a:lnTo>
                <a:lnTo>
                  <a:pt x="2256612" y="4699"/>
                </a:lnTo>
                <a:lnTo>
                  <a:pt x="2233625" y="2971"/>
                </a:lnTo>
                <a:lnTo>
                  <a:pt x="2233625" y="187058"/>
                </a:lnTo>
                <a:lnTo>
                  <a:pt x="2227440" y="228434"/>
                </a:lnTo>
                <a:lnTo>
                  <a:pt x="2227415" y="228612"/>
                </a:lnTo>
                <a:lnTo>
                  <a:pt x="2209711" y="259588"/>
                </a:lnTo>
                <a:lnTo>
                  <a:pt x="2209622" y="259753"/>
                </a:lnTo>
                <a:lnTo>
                  <a:pt x="2181517" y="279298"/>
                </a:lnTo>
                <a:lnTo>
                  <a:pt x="2144357" y="286067"/>
                </a:lnTo>
                <a:lnTo>
                  <a:pt x="2105139" y="286067"/>
                </a:lnTo>
                <a:lnTo>
                  <a:pt x="2105139" y="87642"/>
                </a:lnTo>
                <a:lnTo>
                  <a:pt x="2144357" y="87642"/>
                </a:lnTo>
                <a:lnTo>
                  <a:pt x="2183003" y="95046"/>
                </a:lnTo>
                <a:lnTo>
                  <a:pt x="2210943" y="115658"/>
                </a:lnTo>
                <a:lnTo>
                  <a:pt x="2227796" y="146913"/>
                </a:lnTo>
                <a:lnTo>
                  <a:pt x="2227910" y="147116"/>
                </a:lnTo>
                <a:lnTo>
                  <a:pt x="2233625" y="187058"/>
                </a:lnTo>
                <a:lnTo>
                  <a:pt x="2233625" y="2971"/>
                </a:lnTo>
                <a:lnTo>
                  <a:pt x="2194280" y="0"/>
                </a:lnTo>
                <a:lnTo>
                  <a:pt x="1912010" y="0"/>
                </a:lnTo>
                <a:lnTo>
                  <a:pt x="1912010" y="509905"/>
                </a:lnTo>
                <a:lnTo>
                  <a:pt x="1760499" y="345109"/>
                </a:lnTo>
                <a:lnTo>
                  <a:pt x="1787055" y="330936"/>
                </a:lnTo>
                <a:lnTo>
                  <a:pt x="1803527" y="317601"/>
                </a:lnTo>
                <a:lnTo>
                  <a:pt x="1822627" y="302145"/>
                </a:lnTo>
                <a:lnTo>
                  <a:pt x="1822970" y="301713"/>
                </a:lnTo>
                <a:lnTo>
                  <a:pt x="1833422" y="286067"/>
                </a:lnTo>
                <a:lnTo>
                  <a:pt x="1854073" y="255181"/>
                </a:lnTo>
                <a:lnTo>
                  <a:pt x="1867522" y="187058"/>
                </a:lnTo>
                <a:lnTo>
                  <a:pt x="1863559" y="149250"/>
                </a:lnTo>
                <a:lnTo>
                  <a:pt x="1863483" y="148488"/>
                </a:lnTo>
                <a:lnTo>
                  <a:pt x="1835150" y="87642"/>
                </a:lnTo>
                <a:lnTo>
                  <a:pt x="1802472" y="53644"/>
                </a:lnTo>
                <a:lnTo>
                  <a:pt x="1765706" y="31153"/>
                </a:lnTo>
                <a:lnTo>
                  <a:pt x="1720646" y="14274"/>
                </a:lnTo>
                <a:lnTo>
                  <a:pt x="1668843" y="4000"/>
                </a:lnTo>
                <a:lnTo>
                  <a:pt x="1668843" y="187058"/>
                </a:lnTo>
                <a:lnTo>
                  <a:pt x="1662506" y="228434"/>
                </a:lnTo>
                <a:lnTo>
                  <a:pt x="1643570" y="259588"/>
                </a:lnTo>
                <a:lnTo>
                  <a:pt x="1612112" y="279298"/>
                </a:lnTo>
                <a:lnTo>
                  <a:pt x="1611820" y="279298"/>
                </a:lnTo>
                <a:lnTo>
                  <a:pt x="1568577" y="286067"/>
                </a:lnTo>
                <a:lnTo>
                  <a:pt x="1540167" y="286067"/>
                </a:lnTo>
                <a:lnTo>
                  <a:pt x="1540167" y="87642"/>
                </a:lnTo>
                <a:lnTo>
                  <a:pt x="1568577" y="87642"/>
                </a:lnTo>
                <a:lnTo>
                  <a:pt x="1615325" y="95758"/>
                </a:lnTo>
                <a:lnTo>
                  <a:pt x="1646339" y="117551"/>
                </a:lnTo>
                <a:lnTo>
                  <a:pt x="1663534" y="149250"/>
                </a:lnTo>
                <a:lnTo>
                  <a:pt x="1668843" y="187058"/>
                </a:lnTo>
                <a:lnTo>
                  <a:pt x="1668843" y="4000"/>
                </a:lnTo>
                <a:lnTo>
                  <a:pt x="1667268" y="3683"/>
                </a:lnTo>
                <a:lnTo>
                  <a:pt x="1605521" y="0"/>
                </a:lnTo>
                <a:lnTo>
                  <a:pt x="1346860" y="0"/>
                </a:lnTo>
                <a:lnTo>
                  <a:pt x="1346860" y="490728"/>
                </a:lnTo>
                <a:lnTo>
                  <a:pt x="1314005" y="405536"/>
                </a:lnTo>
                <a:lnTo>
                  <a:pt x="1313789" y="404977"/>
                </a:lnTo>
                <a:lnTo>
                  <a:pt x="1286192" y="333451"/>
                </a:lnTo>
                <a:lnTo>
                  <a:pt x="1275308" y="305231"/>
                </a:lnTo>
                <a:lnTo>
                  <a:pt x="1214323" y="147116"/>
                </a:lnTo>
                <a:lnTo>
                  <a:pt x="1214234" y="146913"/>
                </a:lnTo>
                <a:lnTo>
                  <a:pt x="1157566" y="0"/>
                </a:lnTo>
                <a:lnTo>
                  <a:pt x="1071156" y="0"/>
                </a:lnTo>
                <a:lnTo>
                  <a:pt x="1071156" y="305231"/>
                </a:lnTo>
                <a:lnTo>
                  <a:pt x="1065707" y="304546"/>
                </a:lnTo>
                <a:lnTo>
                  <a:pt x="1066038" y="304546"/>
                </a:lnTo>
                <a:lnTo>
                  <a:pt x="1050975" y="303047"/>
                </a:lnTo>
                <a:lnTo>
                  <a:pt x="1051179" y="303047"/>
                </a:lnTo>
                <a:lnTo>
                  <a:pt x="1032332" y="301713"/>
                </a:lnTo>
                <a:lnTo>
                  <a:pt x="1015923" y="301231"/>
                </a:lnTo>
                <a:lnTo>
                  <a:pt x="1008164" y="301231"/>
                </a:lnTo>
                <a:lnTo>
                  <a:pt x="992327" y="301713"/>
                </a:lnTo>
                <a:lnTo>
                  <a:pt x="973416" y="303047"/>
                </a:lnTo>
                <a:lnTo>
                  <a:pt x="957592" y="304546"/>
                </a:lnTo>
                <a:lnTo>
                  <a:pt x="957757" y="304546"/>
                </a:lnTo>
                <a:lnTo>
                  <a:pt x="951623" y="305231"/>
                </a:lnTo>
                <a:lnTo>
                  <a:pt x="1011859" y="147116"/>
                </a:lnTo>
                <a:lnTo>
                  <a:pt x="1011936" y="146913"/>
                </a:lnTo>
                <a:lnTo>
                  <a:pt x="1071156" y="305231"/>
                </a:lnTo>
                <a:lnTo>
                  <a:pt x="1071156" y="0"/>
                </a:lnTo>
                <a:lnTo>
                  <a:pt x="941209" y="0"/>
                </a:lnTo>
                <a:lnTo>
                  <a:pt x="805053" y="333451"/>
                </a:lnTo>
                <a:lnTo>
                  <a:pt x="799934" y="320179"/>
                </a:lnTo>
                <a:lnTo>
                  <a:pt x="795464" y="308584"/>
                </a:lnTo>
                <a:lnTo>
                  <a:pt x="732307" y="144856"/>
                </a:lnTo>
                <a:lnTo>
                  <a:pt x="676427" y="0"/>
                </a:lnTo>
                <a:lnTo>
                  <a:pt x="590816" y="0"/>
                </a:lnTo>
                <a:lnTo>
                  <a:pt x="590816" y="308584"/>
                </a:lnTo>
                <a:lnTo>
                  <a:pt x="582460" y="307098"/>
                </a:lnTo>
                <a:lnTo>
                  <a:pt x="564197" y="304546"/>
                </a:lnTo>
                <a:lnTo>
                  <a:pt x="537806" y="302145"/>
                </a:lnTo>
                <a:lnTo>
                  <a:pt x="524776" y="301713"/>
                </a:lnTo>
                <a:lnTo>
                  <a:pt x="510082" y="301231"/>
                </a:lnTo>
                <a:lnTo>
                  <a:pt x="488607" y="301231"/>
                </a:lnTo>
                <a:lnTo>
                  <a:pt x="473290" y="301675"/>
                </a:lnTo>
                <a:lnTo>
                  <a:pt x="531456" y="144856"/>
                </a:lnTo>
                <a:lnTo>
                  <a:pt x="590765" y="308432"/>
                </a:lnTo>
                <a:lnTo>
                  <a:pt x="590816" y="308584"/>
                </a:lnTo>
                <a:lnTo>
                  <a:pt x="590816" y="0"/>
                </a:lnTo>
                <a:lnTo>
                  <a:pt x="460362" y="0"/>
                </a:lnTo>
                <a:lnTo>
                  <a:pt x="330339" y="317601"/>
                </a:lnTo>
                <a:lnTo>
                  <a:pt x="329247" y="317601"/>
                </a:lnTo>
                <a:lnTo>
                  <a:pt x="317957" y="318617"/>
                </a:lnTo>
                <a:lnTo>
                  <a:pt x="304901" y="319455"/>
                </a:lnTo>
                <a:lnTo>
                  <a:pt x="291084" y="319989"/>
                </a:lnTo>
                <a:lnTo>
                  <a:pt x="276339" y="320179"/>
                </a:lnTo>
                <a:lnTo>
                  <a:pt x="206933" y="313131"/>
                </a:lnTo>
                <a:lnTo>
                  <a:pt x="145034" y="296075"/>
                </a:lnTo>
                <a:lnTo>
                  <a:pt x="94361" y="275120"/>
                </a:lnTo>
                <a:lnTo>
                  <a:pt x="58648" y="256362"/>
                </a:lnTo>
                <a:lnTo>
                  <a:pt x="41605" y="245935"/>
                </a:lnTo>
                <a:lnTo>
                  <a:pt x="0" y="347611"/>
                </a:lnTo>
                <a:lnTo>
                  <a:pt x="37757" y="370039"/>
                </a:lnTo>
                <a:lnTo>
                  <a:pt x="78473" y="389039"/>
                </a:lnTo>
                <a:lnTo>
                  <a:pt x="131775" y="407720"/>
                </a:lnTo>
                <a:lnTo>
                  <a:pt x="196164" y="421957"/>
                </a:lnTo>
                <a:lnTo>
                  <a:pt x="270141" y="427621"/>
                </a:lnTo>
                <a:lnTo>
                  <a:pt x="324040" y="425272"/>
                </a:lnTo>
                <a:lnTo>
                  <a:pt x="372376" y="419658"/>
                </a:lnTo>
                <a:lnTo>
                  <a:pt x="418592" y="412953"/>
                </a:lnTo>
                <a:lnTo>
                  <a:pt x="466064" y="407339"/>
                </a:lnTo>
                <a:lnTo>
                  <a:pt x="518236" y="404977"/>
                </a:lnTo>
                <a:lnTo>
                  <a:pt x="588073" y="409689"/>
                </a:lnTo>
                <a:lnTo>
                  <a:pt x="586473" y="409689"/>
                </a:lnTo>
                <a:lnTo>
                  <a:pt x="643521" y="421005"/>
                </a:lnTo>
                <a:lnTo>
                  <a:pt x="691007" y="436219"/>
                </a:lnTo>
                <a:lnTo>
                  <a:pt x="727290" y="451967"/>
                </a:lnTo>
                <a:lnTo>
                  <a:pt x="751522" y="465023"/>
                </a:lnTo>
                <a:lnTo>
                  <a:pt x="743305" y="485241"/>
                </a:lnTo>
                <a:lnTo>
                  <a:pt x="726020" y="475589"/>
                </a:lnTo>
                <a:lnTo>
                  <a:pt x="702437" y="464185"/>
                </a:lnTo>
                <a:lnTo>
                  <a:pt x="673239" y="452564"/>
                </a:lnTo>
                <a:lnTo>
                  <a:pt x="639114" y="442302"/>
                </a:lnTo>
                <a:lnTo>
                  <a:pt x="671372" y="531723"/>
                </a:lnTo>
                <a:lnTo>
                  <a:pt x="869353" y="531723"/>
                </a:lnTo>
                <a:lnTo>
                  <a:pt x="886625" y="485241"/>
                </a:lnTo>
                <a:lnTo>
                  <a:pt x="913003" y="414235"/>
                </a:lnTo>
                <a:lnTo>
                  <a:pt x="913104" y="413956"/>
                </a:lnTo>
                <a:lnTo>
                  <a:pt x="922439" y="412457"/>
                </a:lnTo>
                <a:lnTo>
                  <a:pt x="943597" y="409689"/>
                </a:lnTo>
                <a:lnTo>
                  <a:pt x="943254" y="409689"/>
                </a:lnTo>
                <a:lnTo>
                  <a:pt x="975017" y="406819"/>
                </a:lnTo>
                <a:lnTo>
                  <a:pt x="974509" y="406819"/>
                </a:lnTo>
                <a:lnTo>
                  <a:pt x="1011936" y="405536"/>
                </a:lnTo>
                <a:lnTo>
                  <a:pt x="1048359" y="406819"/>
                </a:lnTo>
                <a:lnTo>
                  <a:pt x="1078750" y="409689"/>
                </a:lnTo>
                <a:lnTo>
                  <a:pt x="1100061" y="412648"/>
                </a:lnTo>
                <a:lnTo>
                  <a:pt x="1109218" y="414235"/>
                </a:lnTo>
                <a:lnTo>
                  <a:pt x="1151877" y="531723"/>
                </a:lnTo>
                <a:lnTo>
                  <a:pt x="1540167" y="531723"/>
                </a:lnTo>
                <a:lnTo>
                  <a:pt x="1540167" y="490728"/>
                </a:lnTo>
                <a:lnTo>
                  <a:pt x="1540167" y="317601"/>
                </a:lnTo>
                <a:lnTo>
                  <a:pt x="1702600" y="531723"/>
                </a:lnTo>
                <a:lnTo>
                  <a:pt x="2105139" y="531723"/>
                </a:lnTo>
                <a:lnTo>
                  <a:pt x="2105139" y="509905"/>
                </a:lnTo>
                <a:lnTo>
                  <a:pt x="2105139" y="374053"/>
                </a:lnTo>
                <a:lnTo>
                  <a:pt x="2194280" y="374053"/>
                </a:lnTo>
                <a:lnTo>
                  <a:pt x="2254110" y="369671"/>
                </a:lnTo>
                <a:lnTo>
                  <a:pt x="2306256" y="356882"/>
                </a:lnTo>
                <a:lnTo>
                  <a:pt x="2350160" y="336283"/>
                </a:lnTo>
                <a:lnTo>
                  <a:pt x="2385276" y="308432"/>
                </a:lnTo>
                <a:lnTo>
                  <a:pt x="2411044" y="273888"/>
                </a:lnTo>
                <a:lnTo>
                  <a:pt x="2426919" y="233248"/>
                </a:lnTo>
                <a:lnTo>
                  <a:pt x="2432329" y="187058"/>
                </a:lnTo>
                <a:close/>
              </a:path>
              <a:path w="11715750" h="6112509">
                <a:moveTo>
                  <a:pt x="11715267" y="4183024"/>
                </a:moveTo>
                <a:lnTo>
                  <a:pt x="2797581" y="4183024"/>
                </a:lnTo>
                <a:lnTo>
                  <a:pt x="2750655" y="4184751"/>
                </a:lnTo>
                <a:lnTo>
                  <a:pt x="2704681" y="4189844"/>
                </a:lnTo>
                <a:lnTo>
                  <a:pt x="2659761" y="4198175"/>
                </a:lnTo>
                <a:lnTo>
                  <a:pt x="2616009" y="4209643"/>
                </a:lnTo>
                <a:lnTo>
                  <a:pt x="2573566" y="4224109"/>
                </a:lnTo>
                <a:lnTo>
                  <a:pt x="2532557" y="4241457"/>
                </a:lnTo>
                <a:lnTo>
                  <a:pt x="2493073" y="4261561"/>
                </a:lnTo>
                <a:lnTo>
                  <a:pt x="2455265" y="4284307"/>
                </a:lnTo>
                <a:lnTo>
                  <a:pt x="2419248" y="4309567"/>
                </a:lnTo>
                <a:lnTo>
                  <a:pt x="2385136" y="4337228"/>
                </a:lnTo>
                <a:lnTo>
                  <a:pt x="2353056" y="4367149"/>
                </a:lnTo>
                <a:lnTo>
                  <a:pt x="2323122" y="4399242"/>
                </a:lnTo>
                <a:lnTo>
                  <a:pt x="2295461" y="4433354"/>
                </a:lnTo>
                <a:lnTo>
                  <a:pt x="2270201" y="4469371"/>
                </a:lnTo>
                <a:lnTo>
                  <a:pt x="2247455" y="4507179"/>
                </a:lnTo>
                <a:lnTo>
                  <a:pt x="2227351" y="4546651"/>
                </a:lnTo>
                <a:lnTo>
                  <a:pt x="2210003" y="4587672"/>
                </a:lnTo>
                <a:lnTo>
                  <a:pt x="2195538" y="4630115"/>
                </a:lnTo>
                <a:lnTo>
                  <a:pt x="2184082" y="4673854"/>
                </a:lnTo>
                <a:lnTo>
                  <a:pt x="2175738" y="4718774"/>
                </a:lnTo>
                <a:lnTo>
                  <a:pt x="2170646" y="4764760"/>
                </a:lnTo>
                <a:lnTo>
                  <a:pt x="2168931" y="4811674"/>
                </a:lnTo>
                <a:lnTo>
                  <a:pt x="2168931" y="6112129"/>
                </a:lnTo>
                <a:lnTo>
                  <a:pt x="11715267" y="6112129"/>
                </a:lnTo>
                <a:lnTo>
                  <a:pt x="11715267" y="4183024"/>
                </a:lnTo>
                <a:close/>
              </a:path>
            </a:pathLst>
          </a:custGeom>
          <a:solidFill>
            <a:srgbClr val="FFFFFF"/>
          </a:solidFill>
        </p:spPr>
        <p:txBody>
          <a:bodyPr wrap="square" lIns="0" tIns="0" rIns="0" bIns="0" rtlCol="0"/>
          <a:lstStyle/>
          <a:p>
            <a:endParaRPr dirty="0"/>
          </a:p>
        </p:txBody>
      </p:sp>
      <p:pic>
        <p:nvPicPr>
          <p:cNvPr id="5" name="object 5"/>
          <p:cNvPicPr/>
          <p:nvPr/>
        </p:nvPicPr>
        <p:blipFill>
          <a:blip r:embed="rId5" cstate="print"/>
          <a:stretch>
            <a:fillRect/>
          </a:stretch>
        </p:blipFill>
        <p:spPr>
          <a:xfrm>
            <a:off x="3245511" y="751915"/>
            <a:ext cx="106458" cy="107962"/>
          </a:xfrm>
          <a:prstGeom prst="rect">
            <a:avLst/>
          </a:prstGeom>
        </p:spPr>
      </p:pic>
      <p:sp>
        <p:nvSpPr>
          <p:cNvPr id="8" name="object 8"/>
          <p:cNvSpPr txBox="1">
            <a:spLocks noGrp="1"/>
          </p:cNvSpPr>
          <p:nvPr>
            <p:ph type="subTitle" idx="4"/>
          </p:nvPr>
        </p:nvSpPr>
        <p:spPr>
          <a:xfrm>
            <a:off x="3330570" y="5486400"/>
            <a:ext cx="9394830" cy="987450"/>
          </a:xfrm>
          <a:prstGeom prst="rect">
            <a:avLst/>
          </a:prstGeom>
        </p:spPr>
        <p:txBody>
          <a:bodyPr vert="horz" wrap="square" lIns="0" tIns="12700" rIns="0" bIns="0" rtlCol="0">
            <a:spAutoFit/>
          </a:bodyPr>
          <a:lstStyle/>
          <a:p>
            <a:pPr marL="245745">
              <a:lnSpc>
                <a:spcPts val="7600"/>
              </a:lnSpc>
              <a:spcBef>
                <a:spcPts val="100"/>
              </a:spcBef>
            </a:pPr>
            <a:r>
              <a:rPr lang="en-US" sz="6500" dirty="0"/>
              <a:t>Thanks for joining us!</a:t>
            </a:r>
            <a:endParaRPr sz="6500" dirty="0"/>
          </a:p>
        </p:txBody>
      </p:sp>
    </p:spTree>
    <p:extLst>
      <p:ext uri="{BB962C8B-B14F-4D97-AF65-F5344CB8AC3E}">
        <p14:creationId xmlns:p14="http://schemas.microsoft.com/office/powerpoint/2010/main" val="127092281"/>
      </p:ext>
    </p:extLst>
  </p:cSld>
  <p:clrMapOvr>
    <a:masterClrMapping/>
  </p:clrMapOvr>
  <p:extLst>
    <p:ext uri="{6950BFC3-D8DA-4A85-94F7-54DA5524770B}">
      <p188:commentRel xmlns:p188="http://schemas.microsoft.com/office/powerpoint/2018/8/main" r:id="rId3"/>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2801600" cy="7315200"/>
            <a:chOff x="0" y="0"/>
            <a:chExt cx="12801600" cy="7315200"/>
          </a:xfrm>
        </p:grpSpPr>
        <p:sp>
          <p:nvSpPr>
            <p:cNvPr id="3" name="object 3"/>
            <p:cNvSpPr/>
            <p:nvPr/>
          </p:nvSpPr>
          <p:spPr>
            <a:xfrm>
              <a:off x="0" y="0"/>
              <a:ext cx="1207135" cy="7315200"/>
            </a:xfrm>
            <a:custGeom>
              <a:avLst/>
              <a:gdLst/>
              <a:ahLst/>
              <a:cxnLst/>
              <a:rect l="l" t="t" r="r" b="b"/>
              <a:pathLst>
                <a:path w="1207135" h="7315200">
                  <a:moveTo>
                    <a:pt x="1207008" y="0"/>
                  </a:moveTo>
                  <a:lnTo>
                    <a:pt x="0" y="0"/>
                  </a:lnTo>
                  <a:lnTo>
                    <a:pt x="0" y="7315200"/>
                  </a:lnTo>
                  <a:lnTo>
                    <a:pt x="1207008" y="7315200"/>
                  </a:lnTo>
                  <a:lnTo>
                    <a:pt x="1207008" y="0"/>
                  </a:lnTo>
                  <a:close/>
                </a:path>
              </a:pathLst>
            </a:custGeom>
            <a:solidFill>
              <a:srgbClr val="EF3824"/>
            </a:solidFill>
          </p:spPr>
          <p:txBody>
            <a:bodyPr wrap="square" lIns="0" tIns="0" rIns="0" bIns="0" rtlCol="0"/>
            <a:lstStyle/>
            <a:p>
              <a:endParaRPr/>
            </a:p>
          </p:txBody>
        </p:sp>
        <p:sp>
          <p:nvSpPr>
            <p:cNvPr id="4" name="object 4"/>
            <p:cNvSpPr/>
            <p:nvPr/>
          </p:nvSpPr>
          <p:spPr>
            <a:xfrm>
              <a:off x="658368" y="0"/>
              <a:ext cx="12143740" cy="1426845"/>
            </a:xfrm>
            <a:custGeom>
              <a:avLst/>
              <a:gdLst/>
              <a:ahLst/>
              <a:cxnLst/>
              <a:rect l="l" t="t" r="r" b="b"/>
              <a:pathLst>
                <a:path w="12143740" h="1426845">
                  <a:moveTo>
                    <a:pt x="12143232" y="0"/>
                  </a:moveTo>
                  <a:lnTo>
                    <a:pt x="0" y="0"/>
                  </a:lnTo>
                  <a:lnTo>
                    <a:pt x="0" y="912113"/>
                  </a:lnTo>
                  <a:lnTo>
                    <a:pt x="2101" y="958931"/>
                  </a:lnTo>
                  <a:lnTo>
                    <a:pt x="8286" y="1004570"/>
                  </a:lnTo>
                  <a:lnTo>
                    <a:pt x="18372" y="1048850"/>
                  </a:lnTo>
                  <a:lnTo>
                    <a:pt x="32178" y="1091589"/>
                  </a:lnTo>
                  <a:lnTo>
                    <a:pt x="49522" y="1132606"/>
                  </a:lnTo>
                  <a:lnTo>
                    <a:pt x="70222" y="1171718"/>
                  </a:lnTo>
                  <a:lnTo>
                    <a:pt x="94097" y="1208745"/>
                  </a:lnTo>
                  <a:lnTo>
                    <a:pt x="120966" y="1243505"/>
                  </a:lnTo>
                  <a:lnTo>
                    <a:pt x="150647" y="1275816"/>
                  </a:lnTo>
                  <a:lnTo>
                    <a:pt x="182958" y="1305497"/>
                  </a:lnTo>
                  <a:lnTo>
                    <a:pt x="217718" y="1332366"/>
                  </a:lnTo>
                  <a:lnTo>
                    <a:pt x="254745" y="1356241"/>
                  </a:lnTo>
                  <a:lnTo>
                    <a:pt x="293857" y="1376941"/>
                  </a:lnTo>
                  <a:lnTo>
                    <a:pt x="334874" y="1394285"/>
                  </a:lnTo>
                  <a:lnTo>
                    <a:pt x="377613" y="1408091"/>
                  </a:lnTo>
                  <a:lnTo>
                    <a:pt x="421893" y="1418177"/>
                  </a:lnTo>
                  <a:lnTo>
                    <a:pt x="467532" y="1424362"/>
                  </a:lnTo>
                  <a:lnTo>
                    <a:pt x="514350" y="1426464"/>
                  </a:lnTo>
                  <a:lnTo>
                    <a:pt x="12143232" y="1426464"/>
                  </a:lnTo>
                  <a:lnTo>
                    <a:pt x="12143232" y="0"/>
                  </a:lnTo>
                  <a:close/>
                </a:path>
              </a:pathLst>
            </a:custGeom>
            <a:solidFill>
              <a:srgbClr val="E6E7E8"/>
            </a:solidFill>
          </p:spPr>
          <p:txBody>
            <a:bodyPr wrap="square" lIns="0" tIns="0" rIns="0" bIns="0" rtlCol="0"/>
            <a:lstStyle/>
            <a:p>
              <a:endParaRPr/>
            </a:p>
          </p:txBody>
        </p:sp>
      </p:grpSp>
      <p:sp>
        <p:nvSpPr>
          <p:cNvPr id="5" name="object 5"/>
          <p:cNvSpPr txBox="1">
            <a:spLocks noGrp="1"/>
          </p:cNvSpPr>
          <p:nvPr>
            <p:ph type="title"/>
          </p:nvPr>
        </p:nvSpPr>
        <p:spPr>
          <a:xfrm>
            <a:off x="444500" y="442094"/>
            <a:ext cx="11912600" cy="568104"/>
          </a:xfrm>
          <a:prstGeom prst="rect">
            <a:avLst/>
          </a:prstGeom>
        </p:spPr>
        <p:txBody>
          <a:bodyPr vert="horz" wrap="square" lIns="0" tIns="13970" rIns="0" bIns="0" rtlCol="0">
            <a:spAutoFit/>
          </a:bodyPr>
          <a:lstStyle/>
          <a:p>
            <a:pPr marL="1085215">
              <a:lnSpc>
                <a:spcPct val="100000"/>
              </a:lnSpc>
              <a:spcBef>
                <a:spcPts val="110"/>
              </a:spcBef>
            </a:pPr>
            <a:r>
              <a:rPr sz="3600" spc="-450" dirty="0"/>
              <a:t>T</a:t>
            </a:r>
            <a:r>
              <a:rPr sz="3600" spc="120" dirty="0"/>
              <a:t>od</a:t>
            </a:r>
            <a:r>
              <a:rPr sz="3600" spc="40" dirty="0"/>
              <a:t>a</a:t>
            </a:r>
            <a:r>
              <a:rPr sz="3600" spc="125" dirty="0"/>
              <a:t>y</a:t>
            </a:r>
            <a:r>
              <a:rPr sz="3600" spc="10" dirty="0"/>
              <a:t>’</a:t>
            </a:r>
            <a:r>
              <a:rPr sz="3600" spc="30" dirty="0"/>
              <a:t>s</a:t>
            </a:r>
            <a:r>
              <a:rPr sz="3600" spc="125" dirty="0"/>
              <a:t> </a:t>
            </a:r>
            <a:r>
              <a:rPr sz="3600" dirty="0"/>
              <a:t>key </a:t>
            </a:r>
            <a:r>
              <a:rPr sz="3600" spc="55" dirty="0"/>
              <a:t>resource</a:t>
            </a:r>
          </a:p>
        </p:txBody>
      </p:sp>
      <p:sp>
        <p:nvSpPr>
          <p:cNvPr id="6" name="object 6"/>
          <p:cNvSpPr txBox="1"/>
          <p:nvPr/>
        </p:nvSpPr>
        <p:spPr>
          <a:xfrm>
            <a:off x="5565140" y="1742401"/>
            <a:ext cx="6487795" cy="2796984"/>
          </a:xfrm>
          <a:prstGeom prst="rect">
            <a:avLst/>
          </a:prstGeom>
        </p:spPr>
        <p:txBody>
          <a:bodyPr vert="horz" wrap="square" lIns="0" tIns="54610" rIns="0" bIns="0" rtlCol="0">
            <a:spAutoFit/>
          </a:bodyPr>
          <a:lstStyle/>
          <a:p>
            <a:pPr marL="12700">
              <a:lnSpc>
                <a:spcPct val="100000"/>
              </a:lnSpc>
              <a:spcBef>
                <a:spcPts val="430"/>
              </a:spcBef>
              <a:spcAft>
                <a:spcPts val="600"/>
              </a:spcAft>
            </a:pPr>
            <a:r>
              <a:rPr lang="en-US" sz="2800" b="1" spc="-10" dirty="0">
                <a:solidFill>
                  <a:srgbClr val="EF3824"/>
                </a:solidFill>
                <a:latin typeface="Lato"/>
                <a:cs typeface="Lato"/>
              </a:rPr>
              <a:t>Managing Mixed-Age Teams Guide</a:t>
            </a:r>
            <a:endParaRPr sz="2800" dirty="0">
              <a:latin typeface="Lato"/>
              <a:cs typeface="Lato"/>
            </a:endParaRPr>
          </a:p>
          <a:p>
            <a:pPr marL="12700" marR="5080">
              <a:lnSpc>
                <a:spcPts val="3000"/>
              </a:lnSpc>
              <a:spcBef>
                <a:spcPts val="20"/>
              </a:spcBef>
            </a:pPr>
            <a:r>
              <a:rPr lang="en-US" sz="2000" spc="-10" dirty="0">
                <a:solidFill>
                  <a:srgbClr val="231F20"/>
                </a:solidFill>
                <a:latin typeface="Lato"/>
                <a:cs typeface="Lato"/>
              </a:rPr>
              <a:t>Use this toolkit to leverage your manager training initiatives to build the careers of your employees across all ages. It has everything you need—from the data you need to garner support and win resources to the tactical training exercises managers can use. </a:t>
            </a:r>
          </a:p>
          <a:p>
            <a:pPr marL="12700" marR="5080">
              <a:lnSpc>
                <a:spcPts val="3000"/>
              </a:lnSpc>
              <a:spcBef>
                <a:spcPts val="20"/>
              </a:spcBef>
            </a:pPr>
            <a:r>
              <a:rPr lang="en-US" sz="800" u="sng" spc="-10" dirty="0">
                <a:solidFill>
                  <a:schemeClr val="tx1"/>
                </a:solidFill>
                <a:latin typeface="Lato"/>
                <a:cs typeface="Lato"/>
                <a:hlinkClick r:id="rId3">
                  <a:extLst>
                    <a:ext uri="{A12FA001-AC4F-418D-AE19-62706E023703}">
                      <ahyp:hlinkClr xmlns:ahyp="http://schemas.microsoft.com/office/drawing/2018/hyperlinkcolor" val="tx"/>
                    </a:ext>
                  </a:extLst>
                </a:hlinkClick>
              </a:rPr>
              <a:t>https://employerportal.aarp.org/age-inclusive-workforce/practice-age-inclusive-management/managing-mixed-aged-teams-guide</a:t>
            </a:r>
            <a:endParaRPr sz="2000" u="sng" dirty="0">
              <a:solidFill>
                <a:schemeClr val="tx1"/>
              </a:solidFill>
              <a:latin typeface="Lato"/>
              <a:cs typeface="Lato"/>
            </a:endParaRPr>
          </a:p>
        </p:txBody>
      </p:sp>
      <p:sp>
        <p:nvSpPr>
          <p:cNvPr id="11" name="object 11"/>
          <p:cNvSpPr txBox="1"/>
          <p:nvPr/>
        </p:nvSpPr>
        <p:spPr>
          <a:xfrm>
            <a:off x="1713552" y="2423164"/>
            <a:ext cx="1803400" cy="765175"/>
          </a:xfrm>
          <a:prstGeom prst="rect">
            <a:avLst/>
          </a:prstGeom>
        </p:spPr>
        <p:txBody>
          <a:bodyPr vert="horz" wrap="square" lIns="0" tIns="79375" rIns="0" bIns="0" rtlCol="0">
            <a:spAutoFit/>
          </a:bodyPr>
          <a:lstStyle/>
          <a:p>
            <a:pPr marR="5080">
              <a:lnSpc>
                <a:spcPts val="2650"/>
              </a:lnSpc>
              <a:spcBef>
                <a:spcPts val="625"/>
              </a:spcBef>
            </a:pPr>
            <a:r>
              <a:rPr sz="2650" b="1" spc="-60" dirty="0">
                <a:solidFill>
                  <a:srgbClr val="FFFFFF"/>
                </a:solidFill>
                <a:latin typeface="Source Sans Pro"/>
                <a:cs typeface="Source Sans Pro"/>
              </a:rPr>
              <a:t>AARP</a:t>
            </a:r>
            <a:r>
              <a:rPr sz="2650" b="1" spc="-100" dirty="0">
                <a:solidFill>
                  <a:srgbClr val="FFFFFF"/>
                </a:solidFill>
                <a:latin typeface="Source Sans Pro"/>
                <a:cs typeface="Source Sans Pro"/>
              </a:rPr>
              <a:t> </a:t>
            </a:r>
            <a:r>
              <a:rPr sz="2650" b="1" spc="-65" dirty="0">
                <a:solidFill>
                  <a:srgbClr val="FFFFFF"/>
                </a:solidFill>
                <a:latin typeface="Source Sans Pro"/>
                <a:cs typeface="Source Sans Pro"/>
              </a:rPr>
              <a:t>Family </a:t>
            </a:r>
            <a:r>
              <a:rPr sz="2650" b="1" spc="-10" dirty="0">
                <a:solidFill>
                  <a:srgbClr val="FFFFFF"/>
                </a:solidFill>
                <a:latin typeface="Source Sans Pro"/>
                <a:cs typeface="Source Sans Pro"/>
              </a:rPr>
              <a:t>Caregiver</a:t>
            </a:r>
            <a:endParaRPr sz="2650">
              <a:latin typeface="Source Sans Pro"/>
              <a:cs typeface="Source Sans Pro"/>
            </a:endParaRPr>
          </a:p>
        </p:txBody>
      </p:sp>
      <p:sp>
        <p:nvSpPr>
          <p:cNvPr id="18" name="object 18"/>
          <p:cNvSpPr txBox="1"/>
          <p:nvPr/>
        </p:nvSpPr>
        <p:spPr>
          <a:xfrm>
            <a:off x="3564793" y="2054495"/>
            <a:ext cx="1106170" cy="196850"/>
          </a:xfrm>
          <a:prstGeom prst="rect">
            <a:avLst/>
          </a:prstGeom>
        </p:spPr>
        <p:txBody>
          <a:bodyPr vert="horz" wrap="square" lIns="0" tIns="15875" rIns="0" bIns="0" rtlCol="0">
            <a:spAutoFit/>
          </a:bodyPr>
          <a:lstStyle/>
          <a:p>
            <a:pPr>
              <a:lnSpc>
                <a:spcPct val="100000"/>
              </a:lnSpc>
              <a:spcBef>
                <a:spcPts val="125"/>
              </a:spcBef>
            </a:pPr>
            <a:r>
              <a:rPr sz="1100" b="1" dirty="0">
                <a:solidFill>
                  <a:srgbClr val="FFFFFF"/>
                </a:solidFill>
                <a:latin typeface="Source Sans Pro Semibold"/>
                <a:cs typeface="Source Sans Pro Semibold"/>
              </a:rPr>
              <a:t>Family</a:t>
            </a:r>
            <a:r>
              <a:rPr sz="1100" b="1" spc="15" dirty="0">
                <a:solidFill>
                  <a:srgbClr val="FFFFFF"/>
                </a:solidFill>
                <a:latin typeface="Source Sans Pro Semibold"/>
                <a:cs typeface="Source Sans Pro Semibold"/>
              </a:rPr>
              <a:t> </a:t>
            </a:r>
            <a:r>
              <a:rPr sz="1100" b="1" spc="-10" dirty="0">
                <a:solidFill>
                  <a:srgbClr val="FFFFFF"/>
                </a:solidFill>
                <a:latin typeface="Source Sans Pro Semibold"/>
                <a:cs typeface="Source Sans Pro Semibold"/>
              </a:rPr>
              <a:t>Caregiving</a:t>
            </a:r>
            <a:endParaRPr sz="1100">
              <a:latin typeface="Source Sans Pro Semibold"/>
              <a:cs typeface="Source Sans Pro Semibold"/>
            </a:endParaRPr>
          </a:p>
        </p:txBody>
      </p:sp>
      <p:pic>
        <p:nvPicPr>
          <p:cNvPr id="22" name="Picture 21">
            <a:extLst>
              <a:ext uri="{FF2B5EF4-FFF2-40B4-BE49-F238E27FC236}">
                <a16:creationId xmlns:a16="http://schemas.microsoft.com/office/drawing/2014/main" id="{83930FA4-32CC-2A6B-7E2F-C2EBCE4F039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649360" y="1808047"/>
            <a:ext cx="3525640" cy="4554222"/>
          </a:xfrm>
          <a:prstGeom prst="rect">
            <a:avLst/>
          </a:prstGeom>
          <a:ln>
            <a:solidFill>
              <a:schemeClr val="bg1">
                <a:lumMod val="65000"/>
              </a:schemeClr>
            </a:solidFill>
          </a:ln>
        </p:spPr>
      </p:pic>
      <p:pic>
        <p:nvPicPr>
          <p:cNvPr id="24" name="Picture 23">
            <a:extLst>
              <a:ext uri="{FF2B5EF4-FFF2-40B4-BE49-F238E27FC236}">
                <a16:creationId xmlns:a16="http://schemas.microsoft.com/office/drawing/2014/main" id="{FC0E93B6-8A4C-6CD7-AFF6-08EFD7CE5801}"/>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5617225" y="4747283"/>
            <a:ext cx="1638135" cy="1638135"/>
          </a:xfrm>
          <a:prstGeom prst="rect">
            <a:avLst/>
          </a:prstGeom>
        </p:spPr>
      </p:pic>
    </p:spTree>
    <p:extLst>
      <p:ext uri="{BB962C8B-B14F-4D97-AF65-F5344CB8AC3E}">
        <p14:creationId xmlns:p14="http://schemas.microsoft.com/office/powerpoint/2010/main" val="65111335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object 2"/>
          <p:cNvGrpSpPr/>
          <p:nvPr/>
        </p:nvGrpSpPr>
        <p:grpSpPr>
          <a:xfrm>
            <a:off x="5787" y="0"/>
            <a:ext cx="12801600" cy="7315200"/>
            <a:chOff x="0" y="0"/>
            <a:chExt cx="12801600" cy="7315200"/>
          </a:xfrm>
          <a:solidFill>
            <a:schemeClr val="accent2">
              <a:lumMod val="20000"/>
              <a:lumOff val="80000"/>
            </a:schemeClr>
          </a:solidFill>
        </p:grpSpPr>
        <p:sp>
          <p:nvSpPr>
            <p:cNvPr id="3" name="object 3"/>
            <p:cNvSpPr/>
            <p:nvPr/>
          </p:nvSpPr>
          <p:spPr>
            <a:xfrm>
              <a:off x="1207008" y="0"/>
              <a:ext cx="11595100" cy="7315200"/>
            </a:xfrm>
            <a:custGeom>
              <a:avLst/>
              <a:gdLst/>
              <a:ahLst/>
              <a:cxnLst/>
              <a:rect l="l" t="t" r="r" b="b"/>
              <a:pathLst>
                <a:path w="11595100" h="7315200">
                  <a:moveTo>
                    <a:pt x="0" y="7315200"/>
                  </a:moveTo>
                  <a:lnTo>
                    <a:pt x="11594592" y="7315200"/>
                  </a:lnTo>
                  <a:lnTo>
                    <a:pt x="11594592" y="0"/>
                  </a:lnTo>
                  <a:lnTo>
                    <a:pt x="0" y="0"/>
                  </a:lnTo>
                  <a:lnTo>
                    <a:pt x="0" y="7315200"/>
                  </a:lnTo>
                  <a:close/>
                </a:path>
              </a:pathLst>
            </a:custGeom>
            <a:grpFill/>
          </p:spPr>
          <p:txBody>
            <a:bodyPr wrap="square" lIns="0" tIns="0" rIns="0" bIns="0" rtlCol="0"/>
            <a:lstStyle/>
            <a:p>
              <a:endParaRPr dirty="0"/>
            </a:p>
          </p:txBody>
        </p:sp>
        <p:sp>
          <p:nvSpPr>
            <p:cNvPr id="4" name="object 4"/>
            <p:cNvSpPr/>
            <p:nvPr/>
          </p:nvSpPr>
          <p:spPr>
            <a:xfrm>
              <a:off x="0" y="0"/>
              <a:ext cx="1207135" cy="7315200"/>
            </a:xfrm>
            <a:custGeom>
              <a:avLst/>
              <a:gdLst/>
              <a:ahLst/>
              <a:cxnLst/>
              <a:rect l="l" t="t" r="r" b="b"/>
              <a:pathLst>
                <a:path w="1207135" h="7315200">
                  <a:moveTo>
                    <a:pt x="1207008" y="0"/>
                  </a:moveTo>
                  <a:lnTo>
                    <a:pt x="0" y="0"/>
                  </a:lnTo>
                  <a:lnTo>
                    <a:pt x="0" y="7315200"/>
                  </a:lnTo>
                  <a:lnTo>
                    <a:pt x="1207008" y="7315200"/>
                  </a:lnTo>
                  <a:lnTo>
                    <a:pt x="1207008" y="0"/>
                  </a:lnTo>
                  <a:close/>
                </a:path>
              </a:pathLst>
            </a:custGeom>
            <a:solidFill>
              <a:srgbClr val="EF3824"/>
            </a:solidFill>
          </p:spPr>
          <p:txBody>
            <a:bodyPr wrap="square" lIns="0" tIns="0" rIns="0" bIns="0" rtlCol="0"/>
            <a:lstStyle/>
            <a:p>
              <a:endParaRPr/>
            </a:p>
          </p:txBody>
        </p:sp>
      </p:grpSp>
      <p:sp>
        <p:nvSpPr>
          <p:cNvPr id="5" name="object 5"/>
          <p:cNvSpPr txBox="1">
            <a:spLocks noGrp="1"/>
          </p:cNvSpPr>
          <p:nvPr>
            <p:ph type="body" idx="1"/>
          </p:nvPr>
        </p:nvSpPr>
        <p:spPr>
          <a:xfrm>
            <a:off x="1212596" y="1484898"/>
            <a:ext cx="10522204" cy="4344891"/>
          </a:xfrm>
          <a:prstGeom prst="rect">
            <a:avLst/>
          </a:prstGeom>
        </p:spPr>
        <p:txBody>
          <a:bodyPr vert="horz" wrap="square" lIns="0" tIns="1399651" rIns="0" bIns="0" rtlCol="0">
            <a:spAutoFit/>
          </a:bodyPr>
          <a:lstStyle/>
          <a:p>
            <a:pPr marL="4273550" marR="5080">
              <a:lnSpc>
                <a:spcPts val="4400"/>
              </a:lnSpc>
              <a:spcBef>
                <a:spcPts val="100"/>
              </a:spcBef>
            </a:pPr>
            <a:r>
              <a:rPr lang="en-US" sz="2800" dirty="0"/>
              <a:t>After your participants have left the session, please complete this short host survey using the QR code or link.</a:t>
            </a:r>
            <a:endParaRPr lang="en-US" sz="2000" u="sng" spc="-10" dirty="0">
              <a:solidFill>
                <a:srgbClr val="800080"/>
              </a:solidFill>
              <a:latin typeface="Lato"/>
              <a:cs typeface="Lato"/>
              <a:hlinkClick r:id="rId3">
                <a:extLst>
                  <a:ext uri="{A12FA001-AC4F-418D-AE19-62706E023703}">
                    <ahyp:hlinkClr xmlns:ahyp="http://schemas.microsoft.com/office/drawing/2018/hyperlinkcolor" val="tx"/>
                  </a:ext>
                </a:extLst>
              </a:hlinkClick>
            </a:endParaRPr>
          </a:p>
          <a:p>
            <a:pPr marL="4273550">
              <a:spcBef>
                <a:spcPts val="570"/>
              </a:spcBef>
            </a:pPr>
            <a:endParaRPr lang="en-US" sz="2000" b="0" u="sng" spc="-10" dirty="0">
              <a:solidFill>
                <a:schemeClr val="tx1"/>
              </a:solidFill>
              <a:latin typeface="Lato"/>
              <a:cs typeface="Lato"/>
              <a:hlinkClick r:id="rId4">
                <a:extLst>
                  <a:ext uri="{A12FA001-AC4F-418D-AE19-62706E023703}">
                    <ahyp:hlinkClr xmlns:ahyp="http://schemas.microsoft.com/office/drawing/2018/hyperlinkcolor" val="tx"/>
                  </a:ext>
                </a:extLst>
              </a:hlinkClick>
            </a:endParaRPr>
          </a:p>
          <a:p>
            <a:pPr marL="4273550">
              <a:spcBef>
                <a:spcPts val="570"/>
              </a:spcBef>
            </a:pPr>
            <a:r>
              <a:rPr lang="en-US" sz="1600" b="0" u="sng" spc="-10" dirty="0">
                <a:solidFill>
                  <a:schemeClr val="tx1"/>
                </a:solidFill>
                <a:latin typeface="Lato"/>
                <a:cs typeface="Lato"/>
                <a:hlinkClick r:id="rId4">
                  <a:extLst>
                    <a:ext uri="{A12FA001-AC4F-418D-AE19-62706E023703}">
                      <ahyp:hlinkClr xmlns:ahyp="http://schemas.microsoft.com/office/drawing/2018/hyperlinkcolor" val="tx"/>
                    </a:ext>
                  </a:extLst>
                </a:hlinkClick>
              </a:rPr>
              <a:t>https://aarpresearch.qualtrics.com/jfe/form/SV_4SdIGU3zkKfEgUC</a:t>
            </a:r>
            <a:endParaRPr lang="en-US" sz="1600" b="0" u="sng" dirty="0">
              <a:solidFill>
                <a:schemeClr val="tx1"/>
              </a:solidFill>
              <a:latin typeface="Lato"/>
              <a:cs typeface="Lato"/>
            </a:endParaRPr>
          </a:p>
          <a:p>
            <a:pPr marL="4273550">
              <a:lnSpc>
                <a:spcPct val="100000"/>
              </a:lnSpc>
              <a:spcBef>
                <a:spcPts val="570"/>
              </a:spcBef>
            </a:pPr>
            <a:endParaRPr sz="2950" dirty="0">
              <a:latin typeface="Lato"/>
              <a:cs typeface="Lato"/>
            </a:endParaRPr>
          </a:p>
        </p:txBody>
      </p:sp>
      <p:sp>
        <p:nvSpPr>
          <p:cNvPr id="6" name="object 6"/>
          <p:cNvSpPr/>
          <p:nvPr/>
        </p:nvSpPr>
        <p:spPr>
          <a:xfrm>
            <a:off x="658368" y="0"/>
            <a:ext cx="12143740" cy="1426845"/>
          </a:xfrm>
          <a:custGeom>
            <a:avLst/>
            <a:gdLst/>
            <a:ahLst/>
            <a:cxnLst/>
            <a:rect l="l" t="t" r="r" b="b"/>
            <a:pathLst>
              <a:path w="12143740" h="1426845">
                <a:moveTo>
                  <a:pt x="12143232" y="0"/>
                </a:moveTo>
                <a:lnTo>
                  <a:pt x="0" y="0"/>
                </a:lnTo>
                <a:lnTo>
                  <a:pt x="0" y="912113"/>
                </a:lnTo>
                <a:lnTo>
                  <a:pt x="2101" y="958931"/>
                </a:lnTo>
                <a:lnTo>
                  <a:pt x="8286" y="1004570"/>
                </a:lnTo>
                <a:lnTo>
                  <a:pt x="18372" y="1048850"/>
                </a:lnTo>
                <a:lnTo>
                  <a:pt x="32178" y="1091589"/>
                </a:lnTo>
                <a:lnTo>
                  <a:pt x="49522" y="1132606"/>
                </a:lnTo>
                <a:lnTo>
                  <a:pt x="70222" y="1171718"/>
                </a:lnTo>
                <a:lnTo>
                  <a:pt x="94097" y="1208745"/>
                </a:lnTo>
                <a:lnTo>
                  <a:pt x="120966" y="1243505"/>
                </a:lnTo>
                <a:lnTo>
                  <a:pt x="150647" y="1275816"/>
                </a:lnTo>
                <a:lnTo>
                  <a:pt x="182958" y="1305497"/>
                </a:lnTo>
                <a:lnTo>
                  <a:pt x="217718" y="1332366"/>
                </a:lnTo>
                <a:lnTo>
                  <a:pt x="254745" y="1356241"/>
                </a:lnTo>
                <a:lnTo>
                  <a:pt x="293857" y="1376941"/>
                </a:lnTo>
                <a:lnTo>
                  <a:pt x="334874" y="1394285"/>
                </a:lnTo>
                <a:lnTo>
                  <a:pt x="377613" y="1408091"/>
                </a:lnTo>
                <a:lnTo>
                  <a:pt x="421893" y="1418177"/>
                </a:lnTo>
                <a:lnTo>
                  <a:pt x="467532" y="1424362"/>
                </a:lnTo>
                <a:lnTo>
                  <a:pt x="514350" y="1426464"/>
                </a:lnTo>
                <a:lnTo>
                  <a:pt x="12143232" y="1426464"/>
                </a:lnTo>
                <a:lnTo>
                  <a:pt x="12143232" y="0"/>
                </a:lnTo>
                <a:close/>
              </a:path>
            </a:pathLst>
          </a:custGeom>
          <a:solidFill>
            <a:srgbClr val="E6E7E8"/>
          </a:solidFill>
        </p:spPr>
        <p:txBody>
          <a:bodyPr wrap="square" lIns="0" tIns="0" rIns="0" bIns="0" rtlCol="0"/>
          <a:lstStyle/>
          <a:p>
            <a:endParaRPr/>
          </a:p>
        </p:txBody>
      </p:sp>
      <p:sp>
        <p:nvSpPr>
          <p:cNvPr id="7" name="object 7"/>
          <p:cNvSpPr txBox="1">
            <a:spLocks noGrp="1"/>
          </p:cNvSpPr>
          <p:nvPr>
            <p:ph type="title"/>
          </p:nvPr>
        </p:nvSpPr>
        <p:spPr>
          <a:xfrm>
            <a:off x="1283208" y="392619"/>
            <a:ext cx="10860024" cy="568104"/>
          </a:xfrm>
          <a:prstGeom prst="rect">
            <a:avLst/>
          </a:prstGeom>
        </p:spPr>
        <p:txBody>
          <a:bodyPr vert="horz" wrap="square" lIns="0" tIns="13970" rIns="0" bIns="0" rtlCol="0">
            <a:spAutoFit/>
          </a:bodyPr>
          <a:lstStyle/>
          <a:p>
            <a:pPr marL="12700">
              <a:lnSpc>
                <a:spcPct val="100000"/>
              </a:lnSpc>
              <a:spcBef>
                <a:spcPts val="110"/>
              </a:spcBef>
            </a:pPr>
            <a:r>
              <a:rPr lang="en-US" sz="3600" spc="50" dirty="0"/>
              <a:t>Share your feedback on hosting this session</a:t>
            </a:r>
            <a:endParaRPr sz="3600" spc="50" dirty="0"/>
          </a:p>
        </p:txBody>
      </p:sp>
      <p:pic>
        <p:nvPicPr>
          <p:cNvPr id="12" name="Picture 11">
            <a:extLst>
              <a:ext uri="{FF2B5EF4-FFF2-40B4-BE49-F238E27FC236}">
                <a16:creationId xmlns:a16="http://schemas.microsoft.com/office/drawing/2014/main" id="{F9D79FCA-377F-A0EA-70EA-C2476993033A}"/>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286001" y="2971800"/>
            <a:ext cx="2514600" cy="2514600"/>
          </a:xfrm>
          <a:prstGeom prst="rect">
            <a:avLst/>
          </a:prstGeom>
        </p:spPr>
      </p:pic>
    </p:spTree>
    <p:extLst>
      <p:ext uri="{BB962C8B-B14F-4D97-AF65-F5344CB8AC3E}">
        <p14:creationId xmlns:p14="http://schemas.microsoft.com/office/powerpoint/2010/main" val="9134365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object 2"/>
          <p:cNvGrpSpPr/>
          <p:nvPr/>
        </p:nvGrpSpPr>
        <p:grpSpPr>
          <a:xfrm>
            <a:off x="5787" y="0"/>
            <a:ext cx="12801600" cy="7315200"/>
            <a:chOff x="0" y="0"/>
            <a:chExt cx="12801600" cy="7315200"/>
          </a:xfrm>
          <a:solidFill>
            <a:schemeClr val="accent2">
              <a:lumMod val="20000"/>
              <a:lumOff val="80000"/>
            </a:schemeClr>
          </a:solidFill>
        </p:grpSpPr>
        <p:sp>
          <p:nvSpPr>
            <p:cNvPr id="3" name="object 3"/>
            <p:cNvSpPr/>
            <p:nvPr/>
          </p:nvSpPr>
          <p:spPr>
            <a:xfrm>
              <a:off x="1207008" y="0"/>
              <a:ext cx="11595100" cy="7315200"/>
            </a:xfrm>
            <a:custGeom>
              <a:avLst/>
              <a:gdLst/>
              <a:ahLst/>
              <a:cxnLst/>
              <a:rect l="l" t="t" r="r" b="b"/>
              <a:pathLst>
                <a:path w="11595100" h="7315200">
                  <a:moveTo>
                    <a:pt x="0" y="7315200"/>
                  </a:moveTo>
                  <a:lnTo>
                    <a:pt x="11594592" y="7315200"/>
                  </a:lnTo>
                  <a:lnTo>
                    <a:pt x="11594592" y="0"/>
                  </a:lnTo>
                  <a:lnTo>
                    <a:pt x="0" y="0"/>
                  </a:lnTo>
                  <a:lnTo>
                    <a:pt x="0" y="7315200"/>
                  </a:lnTo>
                  <a:close/>
                </a:path>
              </a:pathLst>
            </a:custGeom>
            <a:grpFill/>
          </p:spPr>
          <p:txBody>
            <a:bodyPr wrap="square" lIns="0" tIns="0" rIns="0" bIns="0" rtlCol="0"/>
            <a:lstStyle/>
            <a:p>
              <a:endParaRPr dirty="0"/>
            </a:p>
          </p:txBody>
        </p:sp>
        <p:sp>
          <p:nvSpPr>
            <p:cNvPr id="4" name="object 4"/>
            <p:cNvSpPr/>
            <p:nvPr/>
          </p:nvSpPr>
          <p:spPr>
            <a:xfrm>
              <a:off x="0" y="0"/>
              <a:ext cx="1207135" cy="7315200"/>
            </a:xfrm>
            <a:custGeom>
              <a:avLst/>
              <a:gdLst/>
              <a:ahLst/>
              <a:cxnLst/>
              <a:rect l="l" t="t" r="r" b="b"/>
              <a:pathLst>
                <a:path w="1207135" h="7315200">
                  <a:moveTo>
                    <a:pt x="1207008" y="0"/>
                  </a:moveTo>
                  <a:lnTo>
                    <a:pt x="0" y="0"/>
                  </a:lnTo>
                  <a:lnTo>
                    <a:pt x="0" y="7315200"/>
                  </a:lnTo>
                  <a:lnTo>
                    <a:pt x="1207008" y="7315200"/>
                  </a:lnTo>
                  <a:lnTo>
                    <a:pt x="1207008" y="0"/>
                  </a:lnTo>
                  <a:close/>
                </a:path>
              </a:pathLst>
            </a:custGeom>
            <a:solidFill>
              <a:srgbClr val="EF3824"/>
            </a:solidFill>
          </p:spPr>
          <p:txBody>
            <a:bodyPr wrap="square" lIns="0" tIns="0" rIns="0" bIns="0" rtlCol="0"/>
            <a:lstStyle/>
            <a:p>
              <a:endParaRPr/>
            </a:p>
          </p:txBody>
        </p:sp>
      </p:grpSp>
      <p:sp>
        <p:nvSpPr>
          <p:cNvPr id="5" name="object 5"/>
          <p:cNvSpPr txBox="1">
            <a:spLocks noGrp="1"/>
          </p:cNvSpPr>
          <p:nvPr>
            <p:ph type="body" idx="1"/>
          </p:nvPr>
        </p:nvSpPr>
        <p:spPr>
          <a:xfrm>
            <a:off x="1212596" y="1484898"/>
            <a:ext cx="10522204" cy="4585983"/>
          </a:xfrm>
          <a:prstGeom prst="rect">
            <a:avLst/>
          </a:prstGeom>
        </p:spPr>
        <p:txBody>
          <a:bodyPr vert="horz" wrap="square" lIns="0" tIns="1399651" rIns="0" bIns="0" rtlCol="0">
            <a:spAutoFit/>
          </a:bodyPr>
          <a:lstStyle/>
          <a:p>
            <a:pPr marL="4273550" marR="5080">
              <a:lnSpc>
                <a:spcPts val="4400"/>
              </a:lnSpc>
              <a:spcBef>
                <a:spcPts val="100"/>
              </a:spcBef>
            </a:pPr>
            <a:r>
              <a:rPr lang="en-US" sz="2800" dirty="0"/>
              <a:t>You can use the draft email we have added into the Notes section of this slide. Edit as needed and send it out to all who were invited today.</a:t>
            </a:r>
            <a:endParaRPr lang="en-US" sz="2000" u="sng" spc="-10" dirty="0">
              <a:solidFill>
                <a:srgbClr val="800080"/>
              </a:solidFill>
              <a:latin typeface="Lato"/>
              <a:cs typeface="Lato"/>
              <a:hlinkClick r:id="rId3">
                <a:extLst>
                  <a:ext uri="{A12FA001-AC4F-418D-AE19-62706E023703}">
                    <ahyp:hlinkClr xmlns:ahyp="http://schemas.microsoft.com/office/drawing/2018/hyperlinkcolor" val="tx"/>
                  </a:ext>
                </a:extLst>
              </a:hlinkClick>
            </a:endParaRPr>
          </a:p>
          <a:p>
            <a:pPr marL="4273550">
              <a:spcBef>
                <a:spcPts val="570"/>
              </a:spcBef>
            </a:pPr>
            <a:endParaRPr lang="en-US" sz="2000" b="0" u="sng" spc="-10" dirty="0">
              <a:solidFill>
                <a:schemeClr val="tx1"/>
              </a:solidFill>
              <a:latin typeface="Lato"/>
              <a:cs typeface="Lato"/>
              <a:hlinkClick r:id="rId4">
                <a:extLst>
                  <a:ext uri="{A12FA001-AC4F-418D-AE19-62706E023703}">
                    <ahyp:hlinkClr xmlns:ahyp="http://schemas.microsoft.com/office/drawing/2018/hyperlinkcolor" val="tx"/>
                  </a:ext>
                </a:extLst>
              </a:hlinkClick>
            </a:endParaRPr>
          </a:p>
          <a:p>
            <a:pPr marL="4273550">
              <a:lnSpc>
                <a:spcPct val="100000"/>
              </a:lnSpc>
              <a:spcBef>
                <a:spcPts val="570"/>
              </a:spcBef>
            </a:pPr>
            <a:endParaRPr sz="2950" dirty="0">
              <a:latin typeface="Lato"/>
              <a:cs typeface="Lato"/>
            </a:endParaRPr>
          </a:p>
        </p:txBody>
      </p:sp>
      <p:sp>
        <p:nvSpPr>
          <p:cNvPr id="6" name="object 6"/>
          <p:cNvSpPr/>
          <p:nvPr/>
        </p:nvSpPr>
        <p:spPr>
          <a:xfrm>
            <a:off x="658368" y="0"/>
            <a:ext cx="12143740" cy="1426845"/>
          </a:xfrm>
          <a:custGeom>
            <a:avLst/>
            <a:gdLst/>
            <a:ahLst/>
            <a:cxnLst/>
            <a:rect l="l" t="t" r="r" b="b"/>
            <a:pathLst>
              <a:path w="12143740" h="1426845">
                <a:moveTo>
                  <a:pt x="12143232" y="0"/>
                </a:moveTo>
                <a:lnTo>
                  <a:pt x="0" y="0"/>
                </a:lnTo>
                <a:lnTo>
                  <a:pt x="0" y="912113"/>
                </a:lnTo>
                <a:lnTo>
                  <a:pt x="2101" y="958931"/>
                </a:lnTo>
                <a:lnTo>
                  <a:pt x="8286" y="1004570"/>
                </a:lnTo>
                <a:lnTo>
                  <a:pt x="18372" y="1048850"/>
                </a:lnTo>
                <a:lnTo>
                  <a:pt x="32178" y="1091589"/>
                </a:lnTo>
                <a:lnTo>
                  <a:pt x="49522" y="1132606"/>
                </a:lnTo>
                <a:lnTo>
                  <a:pt x="70222" y="1171718"/>
                </a:lnTo>
                <a:lnTo>
                  <a:pt x="94097" y="1208745"/>
                </a:lnTo>
                <a:lnTo>
                  <a:pt x="120966" y="1243505"/>
                </a:lnTo>
                <a:lnTo>
                  <a:pt x="150647" y="1275816"/>
                </a:lnTo>
                <a:lnTo>
                  <a:pt x="182958" y="1305497"/>
                </a:lnTo>
                <a:lnTo>
                  <a:pt x="217718" y="1332366"/>
                </a:lnTo>
                <a:lnTo>
                  <a:pt x="254745" y="1356241"/>
                </a:lnTo>
                <a:lnTo>
                  <a:pt x="293857" y="1376941"/>
                </a:lnTo>
                <a:lnTo>
                  <a:pt x="334874" y="1394285"/>
                </a:lnTo>
                <a:lnTo>
                  <a:pt x="377613" y="1408091"/>
                </a:lnTo>
                <a:lnTo>
                  <a:pt x="421893" y="1418177"/>
                </a:lnTo>
                <a:lnTo>
                  <a:pt x="467532" y="1424362"/>
                </a:lnTo>
                <a:lnTo>
                  <a:pt x="514350" y="1426464"/>
                </a:lnTo>
                <a:lnTo>
                  <a:pt x="12143232" y="1426464"/>
                </a:lnTo>
                <a:lnTo>
                  <a:pt x="12143232" y="0"/>
                </a:lnTo>
                <a:close/>
              </a:path>
            </a:pathLst>
          </a:custGeom>
          <a:solidFill>
            <a:srgbClr val="E6E7E8"/>
          </a:solidFill>
        </p:spPr>
        <p:txBody>
          <a:bodyPr wrap="square" lIns="0" tIns="0" rIns="0" bIns="0" rtlCol="0"/>
          <a:lstStyle/>
          <a:p>
            <a:endParaRPr/>
          </a:p>
        </p:txBody>
      </p:sp>
      <p:sp>
        <p:nvSpPr>
          <p:cNvPr id="7" name="object 7"/>
          <p:cNvSpPr txBox="1">
            <a:spLocks noGrp="1"/>
          </p:cNvSpPr>
          <p:nvPr>
            <p:ph type="title"/>
          </p:nvPr>
        </p:nvSpPr>
        <p:spPr>
          <a:xfrm>
            <a:off x="1283208" y="392619"/>
            <a:ext cx="10860024" cy="568104"/>
          </a:xfrm>
          <a:prstGeom prst="rect">
            <a:avLst/>
          </a:prstGeom>
        </p:spPr>
        <p:txBody>
          <a:bodyPr vert="horz" wrap="square" lIns="0" tIns="13970" rIns="0" bIns="0" rtlCol="0">
            <a:spAutoFit/>
          </a:bodyPr>
          <a:lstStyle/>
          <a:p>
            <a:pPr marL="12700">
              <a:lnSpc>
                <a:spcPct val="100000"/>
              </a:lnSpc>
              <a:spcBef>
                <a:spcPts val="110"/>
              </a:spcBef>
            </a:pPr>
            <a:r>
              <a:rPr lang="en-US" sz="3600" spc="50" dirty="0"/>
              <a:t>Follow up with participants after today’s session</a:t>
            </a:r>
            <a:endParaRPr sz="3600" spc="50" dirty="0"/>
          </a:p>
        </p:txBody>
      </p:sp>
      <p:pic>
        <p:nvPicPr>
          <p:cNvPr id="9" name="Picture 8" descr="A group of people looking up&#10;&#10;Description automatically generated">
            <a:extLst>
              <a:ext uri="{FF2B5EF4-FFF2-40B4-BE49-F238E27FC236}">
                <a16:creationId xmlns:a16="http://schemas.microsoft.com/office/drawing/2014/main" id="{01483AD7-7323-2D0D-4869-64BD2F05B7F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86000" y="3048000"/>
            <a:ext cx="2057400" cy="2057400"/>
          </a:xfrm>
          <a:prstGeom prst="rect">
            <a:avLst/>
          </a:prstGeom>
        </p:spPr>
      </p:pic>
    </p:spTree>
    <p:extLst>
      <p:ext uri="{BB962C8B-B14F-4D97-AF65-F5344CB8AC3E}">
        <p14:creationId xmlns:p14="http://schemas.microsoft.com/office/powerpoint/2010/main" val="175973998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object 2"/>
          <p:cNvGrpSpPr/>
          <p:nvPr/>
        </p:nvGrpSpPr>
        <p:grpSpPr>
          <a:xfrm>
            <a:off x="5787" y="0"/>
            <a:ext cx="12801600" cy="7315200"/>
            <a:chOff x="0" y="0"/>
            <a:chExt cx="12801600" cy="7315200"/>
          </a:xfrm>
          <a:solidFill>
            <a:schemeClr val="accent2">
              <a:lumMod val="20000"/>
              <a:lumOff val="80000"/>
            </a:schemeClr>
          </a:solidFill>
        </p:grpSpPr>
        <p:sp>
          <p:nvSpPr>
            <p:cNvPr id="3" name="object 3"/>
            <p:cNvSpPr/>
            <p:nvPr/>
          </p:nvSpPr>
          <p:spPr>
            <a:xfrm>
              <a:off x="1207008" y="0"/>
              <a:ext cx="11595100" cy="7315200"/>
            </a:xfrm>
            <a:custGeom>
              <a:avLst/>
              <a:gdLst/>
              <a:ahLst/>
              <a:cxnLst/>
              <a:rect l="l" t="t" r="r" b="b"/>
              <a:pathLst>
                <a:path w="11595100" h="7315200">
                  <a:moveTo>
                    <a:pt x="0" y="7315200"/>
                  </a:moveTo>
                  <a:lnTo>
                    <a:pt x="11594592" y="7315200"/>
                  </a:lnTo>
                  <a:lnTo>
                    <a:pt x="11594592" y="0"/>
                  </a:lnTo>
                  <a:lnTo>
                    <a:pt x="0" y="0"/>
                  </a:lnTo>
                  <a:lnTo>
                    <a:pt x="0" y="7315200"/>
                  </a:lnTo>
                  <a:close/>
                </a:path>
              </a:pathLst>
            </a:custGeom>
            <a:grpFill/>
          </p:spPr>
          <p:txBody>
            <a:bodyPr wrap="square" lIns="0" tIns="0" rIns="0" bIns="0" rtlCol="0"/>
            <a:lstStyle/>
            <a:p>
              <a:endParaRPr dirty="0"/>
            </a:p>
          </p:txBody>
        </p:sp>
        <p:sp>
          <p:nvSpPr>
            <p:cNvPr id="4" name="object 4"/>
            <p:cNvSpPr/>
            <p:nvPr/>
          </p:nvSpPr>
          <p:spPr>
            <a:xfrm>
              <a:off x="0" y="0"/>
              <a:ext cx="1207135" cy="7315200"/>
            </a:xfrm>
            <a:custGeom>
              <a:avLst/>
              <a:gdLst/>
              <a:ahLst/>
              <a:cxnLst/>
              <a:rect l="l" t="t" r="r" b="b"/>
              <a:pathLst>
                <a:path w="1207135" h="7315200">
                  <a:moveTo>
                    <a:pt x="1207008" y="0"/>
                  </a:moveTo>
                  <a:lnTo>
                    <a:pt x="0" y="0"/>
                  </a:lnTo>
                  <a:lnTo>
                    <a:pt x="0" y="7315200"/>
                  </a:lnTo>
                  <a:lnTo>
                    <a:pt x="1207008" y="7315200"/>
                  </a:lnTo>
                  <a:lnTo>
                    <a:pt x="1207008" y="0"/>
                  </a:lnTo>
                  <a:close/>
                </a:path>
              </a:pathLst>
            </a:custGeom>
            <a:solidFill>
              <a:srgbClr val="EF3824"/>
            </a:solidFill>
          </p:spPr>
          <p:txBody>
            <a:bodyPr wrap="square" lIns="0" tIns="0" rIns="0" bIns="0" rtlCol="0"/>
            <a:lstStyle/>
            <a:p>
              <a:endParaRPr/>
            </a:p>
          </p:txBody>
        </p:sp>
      </p:grpSp>
      <p:sp>
        <p:nvSpPr>
          <p:cNvPr id="5" name="object 5"/>
          <p:cNvSpPr txBox="1">
            <a:spLocks noGrp="1"/>
          </p:cNvSpPr>
          <p:nvPr>
            <p:ph type="body" idx="1"/>
          </p:nvPr>
        </p:nvSpPr>
        <p:spPr>
          <a:xfrm>
            <a:off x="1212596" y="1484898"/>
            <a:ext cx="10750804" cy="5150240"/>
          </a:xfrm>
          <a:prstGeom prst="rect">
            <a:avLst/>
          </a:prstGeom>
        </p:spPr>
        <p:txBody>
          <a:bodyPr vert="horz" wrap="square" lIns="0" tIns="1399651" rIns="0" bIns="0" rtlCol="0">
            <a:spAutoFit/>
          </a:bodyPr>
          <a:lstStyle/>
          <a:p>
            <a:pPr marL="4273550" marR="5080">
              <a:lnSpc>
                <a:spcPts val="4400"/>
              </a:lnSpc>
              <a:spcBef>
                <a:spcPts val="100"/>
              </a:spcBef>
            </a:pPr>
            <a:r>
              <a:rPr lang="en-US" sz="2800" dirty="0">
                <a:latin typeface="Lato" panose="020F0502020204030203" pitchFamily="34" charset="0"/>
                <a:ea typeface="Lato" panose="020F0502020204030203" pitchFamily="34" charset="0"/>
                <a:cs typeface="Lato" panose="020F0502020204030203" pitchFamily="34" charset="0"/>
              </a:rPr>
              <a:t>Update the leader(s) who approved today’s session to highlight wins and learnings from the completed workshop. You can use the draft email we added into the Notes section of this slide.</a:t>
            </a:r>
            <a:endParaRPr lang="en-US" sz="2000" u="sng" spc="-10" dirty="0">
              <a:solidFill>
                <a:srgbClr val="800080"/>
              </a:solidFill>
              <a:latin typeface="Lato" panose="020F0502020204030203" pitchFamily="34" charset="0"/>
              <a:ea typeface="Lato" panose="020F0502020204030203" pitchFamily="34" charset="0"/>
              <a:cs typeface="Lato" panose="020F0502020204030203" pitchFamily="34" charset="0"/>
              <a:hlinkClick r:id="rId3">
                <a:extLst>
                  <a:ext uri="{A12FA001-AC4F-418D-AE19-62706E023703}">
                    <ahyp:hlinkClr xmlns:ahyp="http://schemas.microsoft.com/office/drawing/2018/hyperlinkcolor" val="tx"/>
                  </a:ext>
                </a:extLst>
              </a:hlinkClick>
            </a:endParaRPr>
          </a:p>
          <a:p>
            <a:pPr marL="4273550">
              <a:spcBef>
                <a:spcPts val="570"/>
              </a:spcBef>
            </a:pPr>
            <a:endParaRPr lang="en-US" sz="2000" b="0" u="sng" spc="-10" dirty="0">
              <a:solidFill>
                <a:schemeClr val="tx1"/>
              </a:solidFill>
              <a:latin typeface="Lato"/>
              <a:cs typeface="Lato"/>
              <a:hlinkClick r:id="rId4">
                <a:extLst>
                  <a:ext uri="{A12FA001-AC4F-418D-AE19-62706E023703}">
                    <ahyp:hlinkClr xmlns:ahyp="http://schemas.microsoft.com/office/drawing/2018/hyperlinkcolor" val="tx"/>
                  </a:ext>
                </a:extLst>
              </a:hlinkClick>
            </a:endParaRPr>
          </a:p>
          <a:p>
            <a:pPr marL="4273550">
              <a:lnSpc>
                <a:spcPct val="100000"/>
              </a:lnSpc>
              <a:spcBef>
                <a:spcPts val="570"/>
              </a:spcBef>
            </a:pPr>
            <a:endParaRPr sz="2950" dirty="0">
              <a:latin typeface="Lato"/>
              <a:cs typeface="Lato"/>
            </a:endParaRPr>
          </a:p>
        </p:txBody>
      </p:sp>
      <p:sp>
        <p:nvSpPr>
          <p:cNvPr id="6" name="object 6"/>
          <p:cNvSpPr/>
          <p:nvPr/>
        </p:nvSpPr>
        <p:spPr>
          <a:xfrm>
            <a:off x="658368" y="0"/>
            <a:ext cx="12143740" cy="1426845"/>
          </a:xfrm>
          <a:custGeom>
            <a:avLst/>
            <a:gdLst/>
            <a:ahLst/>
            <a:cxnLst/>
            <a:rect l="l" t="t" r="r" b="b"/>
            <a:pathLst>
              <a:path w="12143740" h="1426845">
                <a:moveTo>
                  <a:pt x="12143232" y="0"/>
                </a:moveTo>
                <a:lnTo>
                  <a:pt x="0" y="0"/>
                </a:lnTo>
                <a:lnTo>
                  <a:pt x="0" y="912113"/>
                </a:lnTo>
                <a:lnTo>
                  <a:pt x="2101" y="958931"/>
                </a:lnTo>
                <a:lnTo>
                  <a:pt x="8286" y="1004570"/>
                </a:lnTo>
                <a:lnTo>
                  <a:pt x="18372" y="1048850"/>
                </a:lnTo>
                <a:lnTo>
                  <a:pt x="32178" y="1091589"/>
                </a:lnTo>
                <a:lnTo>
                  <a:pt x="49522" y="1132606"/>
                </a:lnTo>
                <a:lnTo>
                  <a:pt x="70222" y="1171718"/>
                </a:lnTo>
                <a:lnTo>
                  <a:pt x="94097" y="1208745"/>
                </a:lnTo>
                <a:lnTo>
                  <a:pt x="120966" y="1243505"/>
                </a:lnTo>
                <a:lnTo>
                  <a:pt x="150647" y="1275816"/>
                </a:lnTo>
                <a:lnTo>
                  <a:pt x="182958" y="1305497"/>
                </a:lnTo>
                <a:lnTo>
                  <a:pt x="217718" y="1332366"/>
                </a:lnTo>
                <a:lnTo>
                  <a:pt x="254745" y="1356241"/>
                </a:lnTo>
                <a:lnTo>
                  <a:pt x="293857" y="1376941"/>
                </a:lnTo>
                <a:lnTo>
                  <a:pt x="334874" y="1394285"/>
                </a:lnTo>
                <a:lnTo>
                  <a:pt x="377613" y="1408091"/>
                </a:lnTo>
                <a:lnTo>
                  <a:pt x="421893" y="1418177"/>
                </a:lnTo>
                <a:lnTo>
                  <a:pt x="467532" y="1424362"/>
                </a:lnTo>
                <a:lnTo>
                  <a:pt x="514350" y="1426464"/>
                </a:lnTo>
                <a:lnTo>
                  <a:pt x="12143232" y="1426464"/>
                </a:lnTo>
                <a:lnTo>
                  <a:pt x="12143232" y="0"/>
                </a:lnTo>
                <a:close/>
              </a:path>
            </a:pathLst>
          </a:custGeom>
          <a:solidFill>
            <a:srgbClr val="E6E7E8"/>
          </a:solidFill>
        </p:spPr>
        <p:txBody>
          <a:bodyPr wrap="square" lIns="0" tIns="0" rIns="0" bIns="0" rtlCol="0"/>
          <a:lstStyle/>
          <a:p>
            <a:endParaRPr/>
          </a:p>
        </p:txBody>
      </p:sp>
      <p:sp>
        <p:nvSpPr>
          <p:cNvPr id="7" name="object 7"/>
          <p:cNvSpPr txBox="1">
            <a:spLocks noGrp="1"/>
          </p:cNvSpPr>
          <p:nvPr>
            <p:ph type="title"/>
          </p:nvPr>
        </p:nvSpPr>
        <p:spPr>
          <a:xfrm>
            <a:off x="1283208" y="392619"/>
            <a:ext cx="10860024" cy="568104"/>
          </a:xfrm>
          <a:prstGeom prst="rect">
            <a:avLst/>
          </a:prstGeom>
        </p:spPr>
        <p:txBody>
          <a:bodyPr vert="horz" wrap="square" lIns="0" tIns="13970" rIns="0" bIns="0" rtlCol="0">
            <a:spAutoFit/>
          </a:bodyPr>
          <a:lstStyle/>
          <a:p>
            <a:pPr marL="12700">
              <a:lnSpc>
                <a:spcPct val="100000"/>
              </a:lnSpc>
              <a:spcBef>
                <a:spcPts val="110"/>
              </a:spcBef>
            </a:pPr>
            <a:r>
              <a:rPr lang="en-US" sz="3600" spc="50" dirty="0"/>
              <a:t>Update leaders after today’s session</a:t>
            </a:r>
            <a:endParaRPr sz="3600" spc="50" dirty="0"/>
          </a:p>
        </p:txBody>
      </p:sp>
      <p:pic>
        <p:nvPicPr>
          <p:cNvPr id="8" name="Picture 7" descr="A group of people looking up&#10;&#10;Description automatically generated">
            <a:extLst>
              <a:ext uri="{FF2B5EF4-FFF2-40B4-BE49-F238E27FC236}">
                <a16:creationId xmlns:a16="http://schemas.microsoft.com/office/drawing/2014/main" id="{59C27AD0-5022-271D-3884-5B5514F9411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86000" y="3048000"/>
            <a:ext cx="2590800" cy="2590800"/>
          </a:xfrm>
          <a:prstGeom prst="rect">
            <a:avLst/>
          </a:prstGeom>
        </p:spPr>
      </p:pic>
    </p:spTree>
    <p:extLst>
      <p:ext uri="{BB962C8B-B14F-4D97-AF65-F5344CB8AC3E}">
        <p14:creationId xmlns:p14="http://schemas.microsoft.com/office/powerpoint/2010/main" val="388334435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object 2"/>
          <p:cNvGrpSpPr/>
          <p:nvPr/>
        </p:nvGrpSpPr>
        <p:grpSpPr>
          <a:xfrm>
            <a:off x="5787" y="0"/>
            <a:ext cx="12801600" cy="7315200"/>
            <a:chOff x="0" y="0"/>
            <a:chExt cx="12801600" cy="7315200"/>
          </a:xfrm>
          <a:solidFill>
            <a:schemeClr val="accent2">
              <a:lumMod val="20000"/>
              <a:lumOff val="80000"/>
            </a:schemeClr>
          </a:solidFill>
        </p:grpSpPr>
        <p:sp>
          <p:nvSpPr>
            <p:cNvPr id="3" name="object 3"/>
            <p:cNvSpPr/>
            <p:nvPr/>
          </p:nvSpPr>
          <p:spPr>
            <a:xfrm>
              <a:off x="1207008" y="0"/>
              <a:ext cx="11595100" cy="7315200"/>
            </a:xfrm>
            <a:custGeom>
              <a:avLst/>
              <a:gdLst/>
              <a:ahLst/>
              <a:cxnLst/>
              <a:rect l="l" t="t" r="r" b="b"/>
              <a:pathLst>
                <a:path w="11595100" h="7315200">
                  <a:moveTo>
                    <a:pt x="0" y="7315200"/>
                  </a:moveTo>
                  <a:lnTo>
                    <a:pt x="11594592" y="7315200"/>
                  </a:lnTo>
                  <a:lnTo>
                    <a:pt x="11594592" y="0"/>
                  </a:lnTo>
                  <a:lnTo>
                    <a:pt x="0" y="0"/>
                  </a:lnTo>
                  <a:lnTo>
                    <a:pt x="0" y="7315200"/>
                  </a:lnTo>
                  <a:close/>
                </a:path>
              </a:pathLst>
            </a:custGeom>
            <a:grpFill/>
          </p:spPr>
          <p:txBody>
            <a:bodyPr wrap="square" lIns="0" tIns="0" rIns="0" bIns="0" rtlCol="0"/>
            <a:lstStyle/>
            <a:p>
              <a:endParaRPr dirty="0"/>
            </a:p>
          </p:txBody>
        </p:sp>
        <p:sp>
          <p:nvSpPr>
            <p:cNvPr id="4" name="object 4"/>
            <p:cNvSpPr/>
            <p:nvPr/>
          </p:nvSpPr>
          <p:spPr>
            <a:xfrm>
              <a:off x="0" y="0"/>
              <a:ext cx="1207135" cy="7315200"/>
            </a:xfrm>
            <a:custGeom>
              <a:avLst/>
              <a:gdLst/>
              <a:ahLst/>
              <a:cxnLst/>
              <a:rect l="l" t="t" r="r" b="b"/>
              <a:pathLst>
                <a:path w="1207135" h="7315200">
                  <a:moveTo>
                    <a:pt x="1207008" y="0"/>
                  </a:moveTo>
                  <a:lnTo>
                    <a:pt x="0" y="0"/>
                  </a:lnTo>
                  <a:lnTo>
                    <a:pt x="0" y="7315200"/>
                  </a:lnTo>
                  <a:lnTo>
                    <a:pt x="1207008" y="7315200"/>
                  </a:lnTo>
                  <a:lnTo>
                    <a:pt x="1207008" y="0"/>
                  </a:lnTo>
                  <a:close/>
                </a:path>
              </a:pathLst>
            </a:custGeom>
            <a:solidFill>
              <a:srgbClr val="EF3824"/>
            </a:solidFill>
          </p:spPr>
          <p:txBody>
            <a:bodyPr wrap="square" lIns="0" tIns="0" rIns="0" bIns="0" rtlCol="0"/>
            <a:lstStyle/>
            <a:p>
              <a:endParaRPr/>
            </a:p>
          </p:txBody>
        </p:sp>
      </p:grpSp>
      <p:sp>
        <p:nvSpPr>
          <p:cNvPr id="5" name="object 5"/>
          <p:cNvSpPr txBox="1">
            <a:spLocks noGrp="1"/>
          </p:cNvSpPr>
          <p:nvPr>
            <p:ph type="body" idx="1"/>
          </p:nvPr>
        </p:nvSpPr>
        <p:spPr>
          <a:xfrm>
            <a:off x="1212596" y="1484898"/>
            <a:ext cx="10522204" cy="4201262"/>
          </a:xfrm>
          <a:prstGeom prst="rect">
            <a:avLst/>
          </a:prstGeom>
        </p:spPr>
        <p:txBody>
          <a:bodyPr vert="horz" wrap="square" lIns="0" tIns="1399651" rIns="0" bIns="0" rtlCol="0">
            <a:spAutoFit/>
          </a:bodyPr>
          <a:lstStyle/>
          <a:p>
            <a:pPr marL="4273550" marR="5080">
              <a:lnSpc>
                <a:spcPts val="4400"/>
              </a:lnSpc>
              <a:spcBef>
                <a:spcPts val="100"/>
              </a:spcBef>
            </a:pPr>
            <a:r>
              <a:rPr lang="en-US" sz="2800" kern="1200" dirty="0">
                <a:latin typeface="Lato" panose="020F0502020204030203" pitchFamily="34" charset="0"/>
                <a:ea typeface="Lato" panose="020F0502020204030203" pitchFamily="34" charset="0"/>
                <a:cs typeface="Lato" panose="020F0502020204030203" pitchFamily="34" charset="0"/>
              </a:rPr>
              <a:t>AARP’s tool </a:t>
            </a:r>
            <a:r>
              <a:rPr lang="en-US" sz="2800" i="1" kern="1200" dirty="0">
                <a:latin typeface="Lato" panose="020F0502020204030203" pitchFamily="34" charset="0"/>
                <a:ea typeface="Lato" panose="020F0502020204030203" pitchFamily="34" charset="0"/>
                <a:cs typeface="Lato" panose="020F0502020204030203" pitchFamily="34" charset="0"/>
              </a:rPr>
              <a:t>Generations at Work </a:t>
            </a:r>
            <a:br>
              <a:rPr lang="en-US" sz="2800" i="1" kern="1200" dirty="0">
                <a:latin typeface="Lato" panose="020F0502020204030203" pitchFamily="34" charset="0"/>
                <a:ea typeface="Lato" panose="020F0502020204030203" pitchFamily="34" charset="0"/>
                <a:cs typeface="Lato" panose="020F0502020204030203" pitchFamily="34" charset="0"/>
              </a:rPr>
            </a:br>
            <a:r>
              <a:rPr lang="en-US" sz="2800" kern="1200" dirty="0">
                <a:latin typeface="Lato" panose="020F0502020204030203" pitchFamily="34" charset="0"/>
                <a:ea typeface="Lato" panose="020F0502020204030203" pitchFamily="34" charset="0"/>
                <a:cs typeface="Lato" panose="020F0502020204030203" pitchFamily="34" charset="0"/>
              </a:rPr>
              <a:t>is packed with resources to help you take action to build and leverage a multigenerational workforce</a:t>
            </a:r>
            <a:endParaRPr lang="en-US" sz="2000" b="0" u="sng" spc="-10" dirty="0">
              <a:latin typeface="Lato"/>
              <a:cs typeface="Lato"/>
              <a:hlinkClick r:id="rId3">
                <a:extLst>
                  <a:ext uri="{A12FA001-AC4F-418D-AE19-62706E023703}">
                    <ahyp:hlinkClr xmlns:ahyp="http://schemas.microsoft.com/office/drawing/2018/hyperlinkcolor" val="tx"/>
                  </a:ext>
                </a:extLst>
              </a:hlinkClick>
            </a:endParaRPr>
          </a:p>
          <a:p>
            <a:pPr marL="4273550">
              <a:lnSpc>
                <a:spcPct val="100000"/>
              </a:lnSpc>
              <a:spcBef>
                <a:spcPts val="570"/>
              </a:spcBef>
            </a:pPr>
            <a:endParaRPr sz="2950" dirty="0">
              <a:latin typeface="Lato"/>
              <a:cs typeface="Lato"/>
            </a:endParaRPr>
          </a:p>
        </p:txBody>
      </p:sp>
      <p:sp>
        <p:nvSpPr>
          <p:cNvPr id="6" name="object 6"/>
          <p:cNvSpPr/>
          <p:nvPr/>
        </p:nvSpPr>
        <p:spPr>
          <a:xfrm>
            <a:off x="658368" y="0"/>
            <a:ext cx="12143740" cy="1426845"/>
          </a:xfrm>
          <a:custGeom>
            <a:avLst/>
            <a:gdLst/>
            <a:ahLst/>
            <a:cxnLst/>
            <a:rect l="l" t="t" r="r" b="b"/>
            <a:pathLst>
              <a:path w="12143740" h="1426845">
                <a:moveTo>
                  <a:pt x="12143232" y="0"/>
                </a:moveTo>
                <a:lnTo>
                  <a:pt x="0" y="0"/>
                </a:lnTo>
                <a:lnTo>
                  <a:pt x="0" y="912113"/>
                </a:lnTo>
                <a:lnTo>
                  <a:pt x="2101" y="958931"/>
                </a:lnTo>
                <a:lnTo>
                  <a:pt x="8286" y="1004570"/>
                </a:lnTo>
                <a:lnTo>
                  <a:pt x="18372" y="1048850"/>
                </a:lnTo>
                <a:lnTo>
                  <a:pt x="32178" y="1091589"/>
                </a:lnTo>
                <a:lnTo>
                  <a:pt x="49522" y="1132606"/>
                </a:lnTo>
                <a:lnTo>
                  <a:pt x="70222" y="1171718"/>
                </a:lnTo>
                <a:lnTo>
                  <a:pt x="94097" y="1208745"/>
                </a:lnTo>
                <a:lnTo>
                  <a:pt x="120966" y="1243505"/>
                </a:lnTo>
                <a:lnTo>
                  <a:pt x="150647" y="1275816"/>
                </a:lnTo>
                <a:lnTo>
                  <a:pt x="182958" y="1305497"/>
                </a:lnTo>
                <a:lnTo>
                  <a:pt x="217718" y="1332366"/>
                </a:lnTo>
                <a:lnTo>
                  <a:pt x="254745" y="1356241"/>
                </a:lnTo>
                <a:lnTo>
                  <a:pt x="293857" y="1376941"/>
                </a:lnTo>
                <a:lnTo>
                  <a:pt x="334874" y="1394285"/>
                </a:lnTo>
                <a:lnTo>
                  <a:pt x="377613" y="1408091"/>
                </a:lnTo>
                <a:lnTo>
                  <a:pt x="421893" y="1418177"/>
                </a:lnTo>
                <a:lnTo>
                  <a:pt x="467532" y="1424362"/>
                </a:lnTo>
                <a:lnTo>
                  <a:pt x="514350" y="1426464"/>
                </a:lnTo>
                <a:lnTo>
                  <a:pt x="12143232" y="1426464"/>
                </a:lnTo>
                <a:lnTo>
                  <a:pt x="12143232" y="0"/>
                </a:lnTo>
                <a:close/>
              </a:path>
            </a:pathLst>
          </a:custGeom>
          <a:solidFill>
            <a:srgbClr val="E6E7E8"/>
          </a:solidFill>
        </p:spPr>
        <p:txBody>
          <a:bodyPr wrap="square" lIns="0" tIns="0" rIns="0" bIns="0" rtlCol="0"/>
          <a:lstStyle/>
          <a:p>
            <a:endParaRPr/>
          </a:p>
        </p:txBody>
      </p:sp>
      <p:sp>
        <p:nvSpPr>
          <p:cNvPr id="7" name="object 7"/>
          <p:cNvSpPr txBox="1">
            <a:spLocks noGrp="1"/>
          </p:cNvSpPr>
          <p:nvPr>
            <p:ph type="title"/>
          </p:nvPr>
        </p:nvSpPr>
        <p:spPr>
          <a:xfrm>
            <a:off x="1283208" y="392619"/>
            <a:ext cx="10860024" cy="568104"/>
          </a:xfrm>
          <a:prstGeom prst="rect">
            <a:avLst/>
          </a:prstGeom>
        </p:spPr>
        <p:txBody>
          <a:bodyPr vert="horz" wrap="square" lIns="0" tIns="13970" rIns="0" bIns="0" rtlCol="0">
            <a:spAutoFit/>
          </a:bodyPr>
          <a:lstStyle/>
          <a:p>
            <a:pPr marL="12700">
              <a:lnSpc>
                <a:spcPct val="100000"/>
              </a:lnSpc>
              <a:spcBef>
                <a:spcPts val="110"/>
              </a:spcBef>
            </a:pPr>
            <a:r>
              <a:rPr lang="en-US" sz="3600" spc="50" dirty="0"/>
              <a:t>Explore additional actions </a:t>
            </a:r>
            <a:endParaRPr sz="3600" spc="50" dirty="0"/>
          </a:p>
        </p:txBody>
      </p:sp>
      <p:pic>
        <p:nvPicPr>
          <p:cNvPr id="9" name="Picture 8">
            <a:extLst>
              <a:ext uri="{FF2B5EF4-FFF2-40B4-BE49-F238E27FC236}">
                <a16:creationId xmlns:a16="http://schemas.microsoft.com/office/drawing/2014/main" id="{01483AD7-7323-2D0D-4869-64BD2F05B7F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286000" y="3048000"/>
            <a:ext cx="2514600" cy="2514600"/>
          </a:xfrm>
          <a:prstGeom prst="rect">
            <a:avLst/>
          </a:prstGeom>
        </p:spPr>
      </p:pic>
      <p:sp>
        <p:nvSpPr>
          <p:cNvPr id="10" name="TextBox 9">
            <a:extLst>
              <a:ext uri="{FF2B5EF4-FFF2-40B4-BE49-F238E27FC236}">
                <a16:creationId xmlns:a16="http://schemas.microsoft.com/office/drawing/2014/main" id="{818E6A19-9582-5A2A-D6B6-A4DF9DF1D3EB}"/>
              </a:ext>
            </a:extLst>
          </p:cNvPr>
          <p:cNvSpPr txBox="1"/>
          <p:nvPr/>
        </p:nvSpPr>
        <p:spPr>
          <a:xfrm>
            <a:off x="4724400" y="5344528"/>
            <a:ext cx="6175188" cy="341632"/>
          </a:xfrm>
          <a:prstGeom prst="rect">
            <a:avLst/>
          </a:prstGeom>
          <a:noFill/>
        </p:spPr>
        <p:txBody>
          <a:bodyPr wrap="square">
            <a:spAutoFit/>
          </a:bodyPr>
          <a:lstStyle/>
          <a:p>
            <a:pPr algn="ctr" rtl="0">
              <a:lnSpc>
                <a:spcPct val="90000"/>
              </a:lnSpc>
              <a:spcBef>
                <a:spcPts val="1000"/>
              </a:spcBef>
            </a:pPr>
            <a:r>
              <a:rPr lang="en-US" sz="1800" b="0" i="0" u="sng" kern="1200" dirty="0">
                <a:solidFill>
                  <a:srgbClr val="595959"/>
                </a:solidFill>
                <a:effectLst/>
                <a:latin typeface="Lato" panose="020F0502020204030203" pitchFamily="34" charset="0"/>
                <a:ea typeface="Lato" panose="020F0502020204030203" pitchFamily="34" charset="0"/>
                <a:cs typeface="Lato" panose="020F0502020204030203" pitchFamily="34" charset="0"/>
                <a:hlinkClick r:id="rId5">
                  <a:extLst>
                    <a:ext uri="{A12FA001-AC4F-418D-AE19-62706E023703}">
                      <ahyp:hlinkClr xmlns:ahyp="http://schemas.microsoft.com/office/drawing/2018/hyperlinkcolor" val="tx"/>
                    </a:ext>
                  </a:extLst>
                </a:hlinkClick>
              </a:rPr>
              <a:t>https://employerportal.aarp.org/generations/</a:t>
            </a:r>
            <a:endParaRPr lang="en-US" sz="1800" b="0" kern="1200" dirty="0">
              <a:solidFill>
                <a:srgbClr val="595959"/>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1959282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255264" y="457200"/>
            <a:ext cx="9546590" cy="6400800"/>
          </a:xfrm>
          <a:custGeom>
            <a:avLst/>
            <a:gdLst/>
            <a:ahLst/>
            <a:cxnLst/>
            <a:rect l="l" t="t" r="r" b="b"/>
            <a:pathLst>
              <a:path w="9546590" h="6400800">
                <a:moveTo>
                  <a:pt x="9546336" y="0"/>
                </a:moveTo>
                <a:lnTo>
                  <a:pt x="342900" y="0"/>
                </a:lnTo>
                <a:lnTo>
                  <a:pt x="296369" y="3130"/>
                </a:lnTo>
                <a:lnTo>
                  <a:pt x="251742" y="12248"/>
                </a:lnTo>
                <a:lnTo>
                  <a:pt x="209426" y="26946"/>
                </a:lnTo>
                <a:lnTo>
                  <a:pt x="169830" y="46815"/>
                </a:lnTo>
                <a:lnTo>
                  <a:pt x="133362" y="71446"/>
                </a:lnTo>
                <a:lnTo>
                  <a:pt x="100431" y="100431"/>
                </a:lnTo>
                <a:lnTo>
                  <a:pt x="71446" y="133362"/>
                </a:lnTo>
                <a:lnTo>
                  <a:pt x="46815" y="169830"/>
                </a:lnTo>
                <a:lnTo>
                  <a:pt x="26946" y="209426"/>
                </a:lnTo>
                <a:lnTo>
                  <a:pt x="12248" y="251742"/>
                </a:lnTo>
                <a:lnTo>
                  <a:pt x="3130" y="296369"/>
                </a:lnTo>
                <a:lnTo>
                  <a:pt x="0" y="342900"/>
                </a:lnTo>
                <a:lnTo>
                  <a:pt x="0" y="6057900"/>
                </a:lnTo>
                <a:lnTo>
                  <a:pt x="3130" y="6104430"/>
                </a:lnTo>
                <a:lnTo>
                  <a:pt x="12248" y="6149057"/>
                </a:lnTo>
                <a:lnTo>
                  <a:pt x="26946" y="6191373"/>
                </a:lnTo>
                <a:lnTo>
                  <a:pt x="46815" y="6230969"/>
                </a:lnTo>
                <a:lnTo>
                  <a:pt x="71446" y="6267437"/>
                </a:lnTo>
                <a:lnTo>
                  <a:pt x="100431" y="6300368"/>
                </a:lnTo>
                <a:lnTo>
                  <a:pt x="133362" y="6329353"/>
                </a:lnTo>
                <a:lnTo>
                  <a:pt x="169830" y="6353984"/>
                </a:lnTo>
                <a:lnTo>
                  <a:pt x="209426" y="6373853"/>
                </a:lnTo>
                <a:lnTo>
                  <a:pt x="251742" y="6388551"/>
                </a:lnTo>
                <a:lnTo>
                  <a:pt x="296369" y="6397669"/>
                </a:lnTo>
                <a:lnTo>
                  <a:pt x="342900" y="6400800"/>
                </a:lnTo>
                <a:lnTo>
                  <a:pt x="9546336" y="6400800"/>
                </a:lnTo>
                <a:lnTo>
                  <a:pt x="9546336" y="0"/>
                </a:lnTo>
                <a:close/>
              </a:path>
            </a:pathLst>
          </a:custGeom>
          <a:solidFill>
            <a:srgbClr val="E6E7E8"/>
          </a:solidFill>
        </p:spPr>
        <p:txBody>
          <a:bodyPr wrap="square" lIns="0" tIns="0" rIns="0" bIns="0" rtlCol="0"/>
          <a:lstStyle/>
          <a:p>
            <a:endParaRPr/>
          </a:p>
        </p:txBody>
      </p:sp>
      <p:sp>
        <p:nvSpPr>
          <p:cNvPr id="3" name="object 3"/>
          <p:cNvSpPr txBox="1"/>
          <p:nvPr/>
        </p:nvSpPr>
        <p:spPr>
          <a:xfrm>
            <a:off x="6388099" y="1289935"/>
            <a:ext cx="5727701" cy="887422"/>
          </a:xfrm>
          <a:prstGeom prst="rect">
            <a:avLst/>
          </a:prstGeom>
        </p:spPr>
        <p:txBody>
          <a:bodyPr vert="horz" wrap="square" lIns="0" tIns="12700" rIns="0" bIns="0" rtlCol="0">
            <a:spAutoFit/>
          </a:bodyPr>
          <a:lstStyle/>
          <a:p>
            <a:pPr marL="12700">
              <a:lnSpc>
                <a:spcPct val="100000"/>
              </a:lnSpc>
              <a:spcBef>
                <a:spcPts val="100"/>
              </a:spcBef>
            </a:pPr>
            <a:r>
              <a:rPr lang="en-US" sz="3600" b="1" dirty="0">
                <a:solidFill>
                  <a:srgbClr val="EF3824"/>
                </a:solidFill>
                <a:latin typeface="Lato Black"/>
                <a:cs typeface="Lato Black"/>
              </a:rPr>
              <a:t>[My name]</a:t>
            </a:r>
          </a:p>
          <a:p>
            <a:pPr marL="12700">
              <a:lnSpc>
                <a:spcPct val="100000"/>
              </a:lnSpc>
              <a:spcBef>
                <a:spcPts val="100"/>
              </a:spcBef>
            </a:pPr>
            <a:r>
              <a:rPr lang="en-US" sz="2000" b="1" dirty="0">
                <a:solidFill>
                  <a:srgbClr val="EF3824"/>
                </a:solidFill>
                <a:latin typeface="Lato Black"/>
                <a:cs typeface="Lato Black"/>
              </a:rPr>
              <a:t>[My role]</a:t>
            </a:r>
            <a:endParaRPr sz="2000" dirty="0">
              <a:latin typeface="Lato Black"/>
              <a:cs typeface="Lato Black"/>
            </a:endParaRPr>
          </a:p>
        </p:txBody>
      </p:sp>
      <p:sp>
        <p:nvSpPr>
          <p:cNvPr id="4" name="object 4"/>
          <p:cNvSpPr txBox="1"/>
          <p:nvPr/>
        </p:nvSpPr>
        <p:spPr>
          <a:xfrm>
            <a:off x="6428772" y="2514600"/>
            <a:ext cx="5715000" cy="1243930"/>
          </a:xfrm>
          <a:prstGeom prst="rect">
            <a:avLst/>
          </a:prstGeom>
        </p:spPr>
        <p:txBody>
          <a:bodyPr vert="horz" wrap="square" lIns="0" tIns="12700" rIns="0" bIns="0" rtlCol="0">
            <a:spAutoFit/>
          </a:bodyPr>
          <a:lstStyle/>
          <a:p>
            <a:r>
              <a:rPr lang="en-US" sz="2000" dirty="0">
                <a:solidFill>
                  <a:schemeClr val="tx1"/>
                </a:solidFill>
                <a:latin typeface="Lato" panose="020F0502020204030203" pitchFamily="34" charset="0"/>
                <a:ea typeface="Lato" panose="020F0502020204030203" pitchFamily="34" charset="0"/>
                <a:cs typeface="Lato" panose="020F0502020204030203" pitchFamily="34" charset="0"/>
              </a:rPr>
              <a:t>[2-3 sentence facilitator introduction/ bio</a:t>
            </a:r>
            <a:r>
              <a:rPr lang="en-US" sz="2000" dirty="0">
                <a:latin typeface="Lato" panose="020F0502020204030203" pitchFamily="34" charset="0"/>
                <a:ea typeface="Lato" panose="020F0502020204030203" pitchFamily="34" charset="0"/>
                <a:cs typeface="Lato" panose="020F0502020204030203" pitchFamily="34" charset="0"/>
              </a:rPr>
              <a:t>.]</a:t>
            </a:r>
          </a:p>
          <a:p>
            <a:endParaRPr lang="en-US" sz="2000" dirty="0">
              <a:latin typeface="Lato" panose="020F0502020204030203" pitchFamily="34" charset="0"/>
              <a:ea typeface="Lato" panose="020F0502020204030203" pitchFamily="34" charset="0"/>
              <a:cs typeface="Lato" panose="020F0502020204030203" pitchFamily="34" charset="0"/>
            </a:endParaRPr>
          </a:p>
          <a:p>
            <a:r>
              <a:rPr lang="en-US" sz="2000" dirty="0">
                <a:latin typeface="Lato" panose="020F0502020204030203" pitchFamily="34" charset="0"/>
                <a:ea typeface="Lato" panose="020F0502020204030203" pitchFamily="34" charset="0"/>
                <a:cs typeface="Lato" panose="020F0502020204030203" pitchFamily="34" charset="0"/>
              </a:rPr>
              <a:t>You can reach me at [insert your email or other contact info here.]</a:t>
            </a:r>
          </a:p>
        </p:txBody>
      </p:sp>
      <p:pic>
        <p:nvPicPr>
          <p:cNvPr id="6" name="Picture 5" descr="A group of people sitting in chairs&#10;&#10;Description automatically generated">
            <a:extLst>
              <a:ext uri="{FF2B5EF4-FFF2-40B4-BE49-F238E27FC236}">
                <a16:creationId xmlns:a16="http://schemas.microsoft.com/office/drawing/2014/main" id="{A1BA13A5-9C98-B93F-9FED-D9D6225E87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256" y="1231565"/>
            <a:ext cx="5053930" cy="505393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5757072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4800600" cy="7315200"/>
          </a:xfrm>
          <a:custGeom>
            <a:avLst/>
            <a:gdLst/>
            <a:ahLst/>
            <a:cxnLst/>
            <a:rect l="l" t="t" r="r" b="b"/>
            <a:pathLst>
              <a:path w="4800600" h="7315200">
                <a:moveTo>
                  <a:pt x="4800600" y="0"/>
                </a:moveTo>
                <a:lnTo>
                  <a:pt x="0" y="0"/>
                </a:lnTo>
                <a:lnTo>
                  <a:pt x="0" y="7315200"/>
                </a:lnTo>
                <a:lnTo>
                  <a:pt x="4800600" y="7315200"/>
                </a:lnTo>
                <a:lnTo>
                  <a:pt x="4800600" y="0"/>
                </a:lnTo>
                <a:close/>
              </a:path>
            </a:pathLst>
          </a:custGeom>
          <a:solidFill>
            <a:srgbClr val="40AEAD"/>
          </a:solidFill>
        </p:spPr>
        <p:txBody>
          <a:bodyPr wrap="square" lIns="0" tIns="0" rIns="0" bIns="0" rtlCol="0"/>
          <a:lstStyle/>
          <a:p>
            <a:endParaRPr/>
          </a:p>
        </p:txBody>
      </p:sp>
      <p:sp>
        <p:nvSpPr>
          <p:cNvPr id="3" name="object 3"/>
          <p:cNvSpPr/>
          <p:nvPr/>
        </p:nvSpPr>
        <p:spPr>
          <a:xfrm>
            <a:off x="5143500" y="1504950"/>
            <a:ext cx="7658100" cy="4305300"/>
          </a:xfrm>
          <a:custGeom>
            <a:avLst/>
            <a:gdLst/>
            <a:ahLst/>
            <a:cxnLst/>
            <a:rect l="l" t="t" r="r" b="b"/>
            <a:pathLst>
              <a:path w="7658100" h="2857500">
                <a:moveTo>
                  <a:pt x="7658100" y="0"/>
                </a:moveTo>
                <a:lnTo>
                  <a:pt x="628650" y="0"/>
                </a:lnTo>
                <a:lnTo>
                  <a:pt x="581733" y="1724"/>
                </a:lnTo>
                <a:lnTo>
                  <a:pt x="535752" y="6816"/>
                </a:lnTo>
                <a:lnTo>
                  <a:pt x="490830" y="15154"/>
                </a:lnTo>
                <a:lnTo>
                  <a:pt x="447088" y="26616"/>
                </a:lnTo>
                <a:lnTo>
                  <a:pt x="404646" y="41081"/>
                </a:lnTo>
                <a:lnTo>
                  <a:pt x="363627" y="58428"/>
                </a:lnTo>
                <a:lnTo>
                  <a:pt x="324152" y="78534"/>
                </a:lnTo>
                <a:lnTo>
                  <a:pt x="286344" y="101279"/>
                </a:lnTo>
                <a:lnTo>
                  <a:pt x="250322" y="126541"/>
                </a:lnTo>
                <a:lnTo>
                  <a:pt x="216209" y="154197"/>
                </a:lnTo>
                <a:lnTo>
                  <a:pt x="184127" y="184127"/>
                </a:lnTo>
                <a:lnTo>
                  <a:pt x="154197" y="216209"/>
                </a:lnTo>
                <a:lnTo>
                  <a:pt x="126541" y="250322"/>
                </a:lnTo>
                <a:lnTo>
                  <a:pt x="101279" y="286344"/>
                </a:lnTo>
                <a:lnTo>
                  <a:pt x="78534" y="324152"/>
                </a:lnTo>
                <a:lnTo>
                  <a:pt x="58428" y="363627"/>
                </a:lnTo>
                <a:lnTo>
                  <a:pt x="41081" y="404646"/>
                </a:lnTo>
                <a:lnTo>
                  <a:pt x="26616" y="447088"/>
                </a:lnTo>
                <a:lnTo>
                  <a:pt x="15154" y="490830"/>
                </a:lnTo>
                <a:lnTo>
                  <a:pt x="6816" y="535752"/>
                </a:lnTo>
                <a:lnTo>
                  <a:pt x="1724" y="581733"/>
                </a:lnTo>
                <a:lnTo>
                  <a:pt x="0" y="628650"/>
                </a:lnTo>
                <a:lnTo>
                  <a:pt x="0" y="2857500"/>
                </a:lnTo>
                <a:lnTo>
                  <a:pt x="7658100" y="2857500"/>
                </a:lnTo>
                <a:lnTo>
                  <a:pt x="7658100" y="0"/>
                </a:lnTo>
                <a:close/>
              </a:path>
            </a:pathLst>
          </a:custGeom>
          <a:solidFill>
            <a:srgbClr val="E6E7E8"/>
          </a:solidFill>
        </p:spPr>
        <p:txBody>
          <a:bodyPr wrap="square" lIns="0" tIns="0" rIns="0" bIns="0" rtlCol="0"/>
          <a:lstStyle/>
          <a:p>
            <a:endParaRPr/>
          </a:p>
        </p:txBody>
      </p:sp>
      <p:sp>
        <p:nvSpPr>
          <p:cNvPr id="5" name="object 5"/>
          <p:cNvSpPr txBox="1"/>
          <p:nvPr/>
        </p:nvSpPr>
        <p:spPr>
          <a:xfrm>
            <a:off x="5782309" y="1789046"/>
            <a:ext cx="6485891" cy="4008790"/>
          </a:xfrm>
          <a:prstGeom prst="rect">
            <a:avLst/>
          </a:prstGeom>
        </p:spPr>
        <p:txBody>
          <a:bodyPr vert="horz" wrap="square" lIns="0" tIns="12700" rIns="0" bIns="0" rtlCol="0">
            <a:spAutoFit/>
          </a:bodyPr>
          <a:lstStyle/>
          <a:p>
            <a:pPr marL="12700" marR="5080">
              <a:lnSpc>
                <a:spcPct val="100000"/>
              </a:lnSpc>
              <a:spcBef>
                <a:spcPts val="100"/>
              </a:spcBef>
            </a:pPr>
            <a:r>
              <a:rPr lang="en-US" sz="2800" b="1" dirty="0">
                <a:solidFill>
                  <a:srgbClr val="EF3824"/>
                </a:solidFill>
                <a:latin typeface="Lato Black"/>
                <a:cs typeface="Lato Black"/>
              </a:rPr>
              <a:t>Use any or all of these prompts</a:t>
            </a:r>
            <a:endParaRPr sz="2800" dirty="0">
              <a:latin typeface="Lato Black"/>
              <a:cs typeface="Lato Black"/>
            </a:endParaRPr>
          </a:p>
          <a:p>
            <a:pPr marL="12700" marR="118110">
              <a:lnSpc>
                <a:spcPct val="100000"/>
              </a:lnSpc>
              <a:spcBef>
                <a:spcPts val="2620"/>
              </a:spcBef>
              <a:tabLst>
                <a:tab pos="2858770" algn="l"/>
              </a:tabLst>
            </a:pPr>
            <a:r>
              <a:rPr lang="en-US" sz="2000" dirty="0">
                <a:solidFill>
                  <a:srgbClr val="231F20"/>
                </a:solidFill>
                <a:latin typeface="Lato"/>
                <a:cs typeface="Lato"/>
              </a:rPr>
              <a:t>My name is __________________________________________</a:t>
            </a:r>
          </a:p>
          <a:p>
            <a:pPr marL="12700" marR="118110">
              <a:spcBef>
                <a:spcPts val="2620"/>
              </a:spcBef>
              <a:tabLst>
                <a:tab pos="2858770" algn="l"/>
              </a:tabLst>
            </a:pPr>
            <a:r>
              <a:rPr lang="en-US" sz="2000" dirty="0">
                <a:solidFill>
                  <a:schemeClr val="tx1"/>
                </a:solidFill>
                <a:latin typeface="Lato" panose="020F0502020204030203" pitchFamily="34" charset="0"/>
                <a:ea typeface="Lato" panose="020F0502020204030203" pitchFamily="34" charset="0"/>
                <a:cs typeface="Lato" panose="020F0502020204030203" pitchFamily="34" charset="0"/>
              </a:rPr>
              <a:t>I manage a team of ___ people directly and ___ people who roll up to me</a:t>
            </a:r>
            <a:endParaRPr lang="en-US" sz="2000" dirty="0">
              <a:solidFill>
                <a:srgbClr val="231F20"/>
              </a:solidFill>
              <a:latin typeface="Lato" panose="020F0502020204030203" pitchFamily="34" charset="0"/>
              <a:ea typeface="Lato" panose="020F0502020204030203" pitchFamily="34" charset="0"/>
              <a:cs typeface="Lato" panose="020F0502020204030203" pitchFamily="34" charset="0"/>
            </a:endParaRPr>
          </a:p>
          <a:p>
            <a:pPr marL="12700" marR="118110">
              <a:spcBef>
                <a:spcPts val="2620"/>
              </a:spcBef>
              <a:tabLst>
                <a:tab pos="2858770" algn="l"/>
              </a:tabLst>
            </a:pPr>
            <a:r>
              <a:rPr lang="en-US" sz="2000" dirty="0">
                <a:solidFill>
                  <a:srgbClr val="231F20"/>
                </a:solidFill>
                <a:latin typeface="Lato"/>
                <a:cs typeface="Lato"/>
              </a:rPr>
              <a:t>One word to describe how it feels to manage a mixed-age teams is ________________________________________</a:t>
            </a:r>
          </a:p>
          <a:p>
            <a:pPr marL="12700" marR="118110">
              <a:lnSpc>
                <a:spcPct val="100000"/>
              </a:lnSpc>
              <a:spcBef>
                <a:spcPts val="2620"/>
              </a:spcBef>
              <a:tabLst>
                <a:tab pos="2858770" algn="l"/>
              </a:tabLst>
            </a:pPr>
            <a:r>
              <a:rPr lang="en-US" sz="2000" dirty="0">
                <a:solidFill>
                  <a:srgbClr val="231F20"/>
                </a:solidFill>
                <a:latin typeface="Lato"/>
                <a:cs typeface="Lato"/>
              </a:rPr>
              <a:t>Today I want to talk about ____________________________</a:t>
            </a:r>
          </a:p>
          <a:p>
            <a:pPr>
              <a:lnSpc>
                <a:spcPct val="100000"/>
              </a:lnSpc>
            </a:pPr>
            <a:endParaRPr sz="2500" dirty="0">
              <a:latin typeface="Lato"/>
              <a:cs typeface="Lato"/>
            </a:endParaRPr>
          </a:p>
        </p:txBody>
      </p:sp>
      <p:sp>
        <p:nvSpPr>
          <p:cNvPr id="6" name="object 6"/>
          <p:cNvSpPr txBox="1">
            <a:spLocks noGrp="1"/>
          </p:cNvSpPr>
          <p:nvPr>
            <p:ph type="title"/>
          </p:nvPr>
        </p:nvSpPr>
        <p:spPr>
          <a:xfrm>
            <a:off x="444500" y="447221"/>
            <a:ext cx="3594100" cy="566181"/>
          </a:xfrm>
          <a:prstGeom prst="rect">
            <a:avLst/>
          </a:prstGeom>
        </p:spPr>
        <p:txBody>
          <a:bodyPr vert="horz" wrap="square" lIns="0" tIns="12065" rIns="0" bIns="0" rtlCol="0">
            <a:spAutoFit/>
          </a:bodyPr>
          <a:lstStyle/>
          <a:p>
            <a:pPr marL="12700">
              <a:lnSpc>
                <a:spcPct val="100000"/>
              </a:lnSpc>
              <a:spcBef>
                <a:spcPts val="95"/>
              </a:spcBef>
            </a:pPr>
            <a:r>
              <a:rPr lang="en-US" sz="3600" spc="-30" dirty="0">
                <a:solidFill>
                  <a:srgbClr val="FFFFFF"/>
                </a:solidFill>
                <a:latin typeface="Lato Black" panose="020F0502020204030203" pitchFamily="34" charset="0"/>
                <a:ea typeface="Lato Black" panose="020F0502020204030203" pitchFamily="34" charset="0"/>
                <a:cs typeface="Lato Black" panose="020F0502020204030203" pitchFamily="34" charset="0"/>
              </a:rPr>
              <a:t>Introductions</a:t>
            </a:r>
            <a:endParaRPr sz="3600" dirty="0">
              <a:latin typeface="Lato Black" panose="020F0502020204030203" pitchFamily="34" charset="0"/>
              <a:ea typeface="Lato Black" panose="020F0502020204030203" pitchFamily="34" charset="0"/>
              <a:cs typeface="Lato Black" panose="020F0502020204030203" pitchFamily="34" charset="0"/>
            </a:endParaRPr>
          </a:p>
        </p:txBody>
      </p:sp>
      <p:sp>
        <p:nvSpPr>
          <p:cNvPr id="10" name="object 6">
            <a:extLst>
              <a:ext uri="{FF2B5EF4-FFF2-40B4-BE49-F238E27FC236}">
                <a16:creationId xmlns:a16="http://schemas.microsoft.com/office/drawing/2014/main" id="{2436A107-7A06-52E1-BE16-85A329B81416}"/>
              </a:ext>
            </a:extLst>
          </p:cNvPr>
          <p:cNvSpPr txBox="1"/>
          <p:nvPr/>
        </p:nvSpPr>
        <p:spPr>
          <a:xfrm>
            <a:off x="5181118" y="7009567"/>
            <a:ext cx="7163282" cy="105157"/>
          </a:xfrm>
          <a:prstGeom prst="rect">
            <a:avLst/>
          </a:prstGeom>
        </p:spPr>
        <p:txBody>
          <a:bodyPr vert="horz" wrap="square" lIns="0" tIns="12700" rIns="0" bIns="0" rtlCol="0">
            <a:spAutoFit/>
          </a:bodyPr>
          <a:lstStyle/>
          <a:p>
            <a:pPr marL="12700">
              <a:spcBef>
                <a:spcPts val="100"/>
              </a:spcBef>
            </a:pPr>
            <a:r>
              <a:rPr lang="en-US" sz="600" b="1" dirty="0">
                <a:solidFill>
                  <a:srgbClr val="231F20"/>
                </a:solidFill>
                <a:latin typeface="Lato"/>
                <a:cs typeface="Lato"/>
              </a:rPr>
              <a:t>Courtesy Getty Images</a:t>
            </a:r>
          </a:p>
        </p:txBody>
      </p:sp>
      <p:pic>
        <p:nvPicPr>
          <p:cNvPr id="7" name="Google Shape;244;p9" descr="Icon&#10;&#10;Description automatically generated">
            <a:extLst>
              <a:ext uri="{FF2B5EF4-FFF2-40B4-BE49-F238E27FC236}">
                <a16:creationId xmlns:a16="http://schemas.microsoft.com/office/drawing/2014/main" id="{C578952E-FAFE-30CF-435B-42CCF7AAE83E}"/>
              </a:ext>
            </a:extLst>
          </p:cNvPr>
          <p:cNvPicPr preferRelativeResize="0"/>
          <p:nvPr/>
        </p:nvPicPr>
        <p:blipFill rotWithShape="1">
          <a:blip r:embed="rId3">
            <a:alphaModFix/>
          </a:blip>
          <a:srcRect/>
          <a:stretch/>
        </p:blipFill>
        <p:spPr>
          <a:xfrm>
            <a:off x="983531" y="2715440"/>
            <a:ext cx="2721870" cy="2297069"/>
          </a:xfrm>
          <a:prstGeom prst="rect">
            <a:avLst/>
          </a:prstGeom>
          <a:noFill/>
          <a:ln>
            <a:noFill/>
          </a:ln>
        </p:spPr>
      </p:pic>
    </p:spTree>
    <p:extLst>
      <p:ext uri="{BB962C8B-B14F-4D97-AF65-F5344CB8AC3E}">
        <p14:creationId xmlns:p14="http://schemas.microsoft.com/office/powerpoint/2010/main" val="23110803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457200"/>
            <a:ext cx="5297805" cy="6400800"/>
          </a:xfrm>
          <a:custGeom>
            <a:avLst/>
            <a:gdLst/>
            <a:ahLst/>
            <a:cxnLst/>
            <a:rect l="l" t="t" r="r" b="b"/>
            <a:pathLst>
              <a:path w="5297805" h="6400800">
                <a:moveTo>
                  <a:pt x="4954353" y="0"/>
                </a:moveTo>
                <a:lnTo>
                  <a:pt x="0" y="0"/>
                </a:lnTo>
                <a:lnTo>
                  <a:pt x="0" y="6400800"/>
                </a:lnTo>
                <a:lnTo>
                  <a:pt x="4954353" y="6400800"/>
                </a:lnTo>
                <a:lnTo>
                  <a:pt x="5000884" y="6397669"/>
                </a:lnTo>
                <a:lnTo>
                  <a:pt x="5045511" y="6388551"/>
                </a:lnTo>
                <a:lnTo>
                  <a:pt x="5087827" y="6373853"/>
                </a:lnTo>
                <a:lnTo>
                  <a:pt x="5127423" y="6353984"/>
                </a:lnTo>
                <a:lnTo>
                  <a:pt x="5163891" y="6329353"/>
                </a:lnTo>
                <a:lnTo>
                  <a:pt x="5196822" y="6300368"/>
                </a:lnTo>
                <a:lnTo>
                  <a:pt x="5225807" y="6267437"/>
                </a:lnTo>
                <a:lnTo>
                  <a:pt x="5250438" y="6230969"/>
                </a:lnTo>
                <a:lnTo>
                  <a:pt x="5270307" y="6191373"/>
                </a:lnTo>
                <a:lnTo>
                  <a:pt x="5285005" y="6149057"/>
                </a:lnTo>
                <a:lnTo>
                  <a:pt x="5294123" y="6104430"/>
                </a:lnTo>
                <a:lnTo>
                  <a:pt x="5297253" y="6057900"/>
                </a:lnTo>
                <a:lnTo>
                  <a:pt x="5297253" y="342900"/>
                </a:lnTo>
                <a:lnTo>
                  <a:pt x="5294123" y="296369"/>
                </a:lnTo>
                <a:lnTo>
                  <a:pt x="5285005" y="251742"/>
                </a:lnTo>
                <a:lnTo>
                  <a:pt x="5270307" y="209426"/>
                </a:lnTo>
                <a:lnTo>
                  <a:pt x="5250438" y="169830"/>
                </a:lnTo>
                <a:lnTo>
                  <a:pt x="5225807" y="133362"/>
                </a:lnTo>
                <a:lnTo>
                  <a:pt x="5196822" y="100431"/>
                </a:lnTo>
                <a:lnTo>
                  <a:pt x="5163891" y="71446"/>
                </a:lnTo>
                <a:lnTo>
                  <a:pt x="5127423" y="46815"/>
                </a:lnTo>
                <a:lnTo>
                  <a:pt x="5087827" y="26946"/>
                </a:lnTo>
                <a:lnTo>
                  <a:pt x="5045511" y="12248"/>
                </a:lnTo>
                <a:lnTo>
                  <a:pt x="5000884" y="3130"/>
                </a:lnTo>
                <a:lnTo>
                  <a:pt x="4954353" y="0"/>
                </a:lnTo>
                <a:close/>
              </a:path>
            </a:pathLst>
          </a:custGeom>
          <a:solidFill>
            <a:srgbClr val="E6E7E8"/>
          </a:solidFill>
        </p:spPr>
        <p:txBody>
          <a:bodyPr wrap="square" lIns="0" tIns="0" rIns="0" bIns="0" rtlCol="0"/>
          <a:lstStyle/>
          <a:p>
            <a:endParaRPr/>
          </a:p>
        </p:txBody>
      </p:sp>
      <p:sp>
        <p:nvSpPr>
          <p:cNvPr id="3" name="object 3"/>
          <p:cNvSpPr txBox="1">
            <a:spLocks noGrp="1"/>
          </p:cNvSpPr>
          <p:nvPr>
            <p:ph type="title"/>
          </p:nvPr>
        </p:nvSpPr>
        <p:spPr>
          <a:xfrm>
            <a:off x="6400800" y="442094"/>
            <a:ext cx="5956300" cy="565539"/>
          </a:xfrm>
          <a:prstGeom prst="rect">
            <a:avLst/>
          </a:prstGeom>
        </p:spPr>
        <p:txBody>
          <a:bodyPr vert="horz" wrap="square" lIns="0" tIns="11430" rIns="0" bIns="0" rtlCol="0">
            <a:spAutoFit/>
          </a:bodyPr>
          <a:lstStyle/>
          <a:p>
            <a:pPr marL="12700">
              <a:lnSpc>
                <a:spcPct val="100000"/>
              </a:lnSpc>
              <a:spcBef>
                <a:spcPts val="90"/>
              </a:spcBef>
            </a:pPr>
            <a:r>
              <a:rPr sz="3600" spc="95" dirty="0"/>
              <a:t>Agenda</a:t>
            </a:r>
            <a:endParaRPr sz="3600" dirty="0"/>
          </a:p>
        </p:txBody>
      </p:sp>
      <p:sp>
        <p:nvSpPr>
          <p:cNvPr id="4" name="object 4"/>
          <p:cNvSpPr txBox="1"/>
          <p:nvPr/>
        </p:nvSpPr>
        <p:spPr>
          <a:xfrm>
            <a:off x="6248401" y="1519224"/>
            <a:ext cx="762000" cy="4140749"/>
          </a:xfrm>
          <a:prstGeom prst="rect">
            <a:avLst/>
          </a:prstGeom>
        </p:spPr>
        <p:txBody>
          <a:bodyPr vert="horz" wrap="square" lIns="0" tIns="96520" rIns="0" bIns="0" rtlCol="0" anchor="t">
            <a:spAutoFit/>
          </a:bodyPr>
          <a:lstStyle/>
          <a:p>
            <a:pPr marL="478155" marR="267335" indent="-466090">
              <a:lnSpc>
                <a:spcPct val="87400"/>
              </a:lnSpc>
              <a:spcBef>
                <a:spcPts val="760"/>
              </a:spcBef>
              <a:buFont typeface="Lato Black"/>
              <a:buAutoNum type="arabicPlain"/>
              <a:tabLst>
                <a:tab pos="781685" algn="l"/>
              </a:tabLst>
            </a:pPr>
            <a:r>
              <a:rPr lang="en-US" sz="6450" baseline="3875" dirty="0">
                <a:solidFill>
                  <a:srgbClr val="EF3824"/>
                </a:solidFill>
                <a:latin typeface="Lato Thin"/>
                <a:cs typeface="Lato Thin"/>
              </a:rPr>
              <a:t>|</a:t>
            </a:r>
            <a:r>
              <a:rPr lang="en-US" sz="2800" spc="165" baseline="3875" dirty="0">
                <a:solidFill>
                  <a:srgbClr val="EF3824"/>
                </a:solidFill>
                <a:latin typeface="Lato Thin"/>
                <a:cs typeface="Lato Thin"/>
              </a:rPr>
              <a:t> </a:t>
            </a:r>
            <a:endParaRPr sz="2000" dirty="0">
              <a:latin typeface="Lato"/>
              <a:cs typeface="Lato"/>
            </a:endParaRPr>
          </a:p>
          <a:p>
            <a:pPr marL="478790" indent="-466090">
              <a:lnSpc>
                <a:spcPct val="100000"/>
              </a:lnSpc>
              <a:spcBef>
                <a:spcPts val="1580"/>
              </a:spcBef>
              <a:buFont typeface="Lato Black"/>
              <a:buAutoNum type="arabicPlain"/>
              <a:tabLst>
                <a:tab pos="478790" algn="l"/>
              </a:tabLst>
            </a:pPr>
            <a:r>
              <a:rPr sz="6450" baseline="3875" dirty="0">
                <a:solidFill>
                  <a:srgbClr val="EF3824"/>
                </a:solidFill>
                <a:latin typeface="Lato Thin"/>
                <a:cs typeface="Lato Thin"/>
              </a:rPr>
              <a:t>|</a:t>
            </a:r>
            <a:r>
              <a:rPr sz="6450" spc="270" baseline="3875" dirty="0">
                <a:solidFill>
                  <a:srgbClr val="EF3824"/>
                </a:solidFill>
                <a:latin typeface="Lato Thin"/>
                <a:cs typeface="Lato Thin"/>
              </a:rPr>
              <a:t> </a:t>
            </a:r>
            <a:r>
              <a:rPr lang="en-US" sz="2000" dirty="0">
                <a:solidFill>
                  <a:srgbClr val="231F20"/>
                </a:solidFill>
                <a:latin typeface="Lato"/>
                <a:cs typeface="Lato"/>
              </a:rPr>
              <a:t> </a:t>
            </a:r>
            <a:endParaRPr sz="2000" dirty="0">
              <a:latin typeface="Lato"/>
              <a:cs typeface="Lato"/>
            </a:endParaRPr>
          </a:p>
          <a:p>
            <a:pPr marL="478790" indent="-466090">
              <a:lnSpc>
                <a:spcPct val="100000"/>
              </a:lnSpc>
              <a:spcBef>
                <a:spcPts val="1585"/>
              </a:spcBef>
              <a:buFont typeface="Lato Black"/>
              <a:buAutoNum type="arabicPlain"/>
              <a:tabLst>
                <a:tab pos="478790" algn="l"/>
              </a:tabLst>
            </a:pPr>
            <a:r>
              <a:rPr sz="6450" baseline="3875" dirty="0">
                <a:solidFill>
                  <a:srgbClr val="EF3824"/>
                </a:solidFill>
                <a:latin typeface="Lato Thin"/>
                <a:cs typeface="Lato Thin"/>
              </a:rPr>
              <a:t>|</a:t>
            </a:r>
            <a:endParaRPr lang="en-US" sz="6450" spc="262" baseline="3875" dirty="0">
              <a:solidFill>
                <a:srgbClr val="EF3824"/>
              </a:solidFill>
              <a:latin typeface="Lato Thin"/>
              <a:cs typeface="Lato Thin"/>
            </a:endParaRPr>
          </a:p>
          <a:p>
            <a:pPr marL="478790" indent="-466090">
              <a:lnSpc>
                <a:spcPct val="100000"/>
              </a:lnSpc>
              <a:spcBef>
                <a:spcPts val="1585"/>
              </a:spcBef>
              <a:buFont typeface="Lato Black"/>
              <a:buAutoNum type="arabicPlain"/>
              <a:tabLst>
                <a:tab pos="478790" algn="l"/>
              </a:tabLst>
            </a:pPr>
            <a:r>
              <a:rPr lang="en-US" sz="6450" spc="262" baseline="3875" dirty="0">
                <a:solidFill>
                  <a:srgbClr val="EF3824"/>
                </a:solidFill>
                <a:latin typeface="Lato Thin"/>
                <a:cs typeface="Lato Thin"/>
              </a:rPr>
              <a:t>|</a:t>
            </a:r>
          </a:p>
          <a:p>
            <a:pPr marL="478790" indent="-466090">
              <a:lnSpc>
                <a:spcPct val="100000"/>
              </a:lnSpc>
              <a:spcBef>
                <a:spcPts val="1585"/>
              </a:spcBef>
              <a:buFont typeface="Lato Black"/>
              <a:buAutoNum type="arabicPlain"/>
              <a:tabLst>
                <a:tab pos="478790" algn="l"/>
              </a:tabLst>
            </a:pPr>
            <a:r>
              <a:rPr lang="en-US" sz="6450" spc="262" baseline="3875" dirty="0">
                <a:solidFill>
                  <a:srgbClr val="EF3824"/>
                </a:solidFill>
                <a:latin typeface="Lato Thin"/>
                <a:cs typeface="Lato Thin"/>
              </a:rPr>
              <a:t>|</a:t>
            </a:r>
          </a:p>
        </p:txBody>
      </p:sp>
      <p:sp>
        <p:nvSpPr>
          <p:cNvPr id="9" name="TextBox 8">
            <a:extLst>
              <a:ext uri="{FF2B5EF4-FFF2-40B4-BE49-F238E27FC236}">
                <a16:creationId xmlns:a16="http://schemas.microsoft.com/office/drawing/2014/main" id="{B0B81F7B-0A01-4E1C-2725-20D61DE67881}"/>
              </a:ext>
            </a:extLst>
          </p:cNvPr>
          <p:cNvSpPr txBox="1"/>
          <p:nvPr/>
        </p:nvSpPr>
        <p:spPr>
          <a:xfrm>
            <a:off x="6858000" y="1519224"/>
            <a:ext cx="4953000" cy="678908"/>
          </a:xfrm>
          <a:prstGeom prst="rect">
            <a:avLst/>
          </a:prstGeom>
          <a:noFill/>
        </p:spPr>
        <p:txBody>
          <a:bodyPr wrap="square" anchor="ctr">
            <a:noAutofit/>
          </a:bodyPr>
          <a:lstStyle/>
          <a:p>
            <a:r>
              <a:rPr lang="en-US" sz="2000" spc="-10" dirty="0">
                <a:solidFill>
                  <a:srgbClr val="EF3824"/>
                </a:solidFill>
                <a:latin typeface="Lato"/>
                <a:cs typeface="Lato"/>
              </a:rPr>
              <a:t>How do mixed-age teams drive organizational performance?</a:t>
            </a:r>
            <a:endParaRPr lang="en-US" sz="2000" dirty="0">
              <a:solidFill>
                <a:srgbClr val="EF3824"/>
              </a:solidFill>
            </a:endParaRPr>
          </a:p>
        </p:txBody>
      </p:sp>
      <p:sp>
        <p:nvSpPr>
          <p:cNvPr id="10" name="TextBox 9">
            <a:extLst>
              <a:ext uri="{FF2B5EF4-FFF2-40B4-BE49-F238E27FC236}">
                <a16:creationId xmlns:a16="http://schemas.microsoft.com/office/drawing/2014/main" id="{76CCBB46-BAFE-5384-BA45-42479FAC2A6B}"/>
              </a:ext>
            </a:extLst>
          </p:cNvPr>
          <p:cNvSpPr txBox="1"/>
          <p:nvPr/>
        </p:nvSpPr>
        <p:spPr>
          <a:xfrm>
            <a:off x="6835815" y="2370269"/>
            <a:ext cx="4953000" cy="678908"/>
          </a:xfrm>
          <a:prstGeom prst="rect">
            <a:avLst/>
          </a:prstGeom>
          <a:noFill/>
        </p:spPr>
        <p:txBody>
          <a:bodyPr wrap="square" anchor="ctr">
            <a:noAutofit/>
          </a:bodyPr>
          <a:lstStyle/>
          <a:p>
            <a:r>
              <a:rPr lang="en-US" sz="2000" spc="-10" dirty="0">
                <a:solidFill>
                  <a:srgbClr val="231F20"/>
                </a:solidFill>
                <a:latin typeface="Lato"/>
                <a:cs typeface="Lato"/>
              </a:rPr>
              <a:t>Why is the manager role key to creating an age-inclusive workforce?</a:t>
            </a:r>
            <a:endParaRPr lang="en-US" sz="2000" dirty="0"/>
          </a:p>
        </p:txBody>
      </p:sp>
      <p:sp>
        <p:nvSpPr>
          <p:cNvPr id="11" name="TextBox 10">
            <a:extLst>
              <a:ext uri="{FF2B5EF4-FFF2-40B4-BE49-F238E27FC236}">
                <a16:creationId xmlns:a16="http://schemas.microsoft.com/office/drawing/2014/main" id="{0FDCB7DB-CA83-6420-59FA-21BD020AC4DD}"/>
              </a:ext>
            </a:extLst>
          </p:cNvPr>
          <p:cNvSpPr txBox="1"/>
          <p:nvPr/>
        </p:nvSpPr>
        <p:spPr>
          <a:xfrm>
            <a:off x="6894171" y="3190777"/>
            <a:ext cx="4953000" cy="678908"/>
          </a:xfrm>
          <a:prstGeom prst="rect">
            <a:avLst/>
          </a:prstGeom>
          <a:noFill/>
        </p:spPr>
        <p:txBody>
          <a:bodyPr wrap="square" anchor="ctr">
            <a:noAutofit/>
          </a:bodyPr>
          <a:lstStyle/>
          <a:p>
            <a:r>
              <a:rPr lang="en-US" sz="2000" spc="-10" dirty="0">
                <a:solidFill>
                  <a:srgbClr val="231F20"/>
                </a:solidFill>
                <a:latin typeface="Lato"/>
                <a:cs typeface="Lato"/>
              </a:rPr>
              <a:t>Gut check</a:t>
            </a:r>
            <a:endParaRPr lang="en-US" sz="2000" dirty="0"/>
          </a:p>
        </p:txBody>
      </p:sp>
      <p:sp>
        <p:nvSpPr>
          <p:cNvPr id="12" name="TextBox 11">
            <a:extLst>
              <a:ext uri="{FF2B5EF4-FFF2-40B4-BE49-F238E27FC236}">
                <a16:creationId xmlns:a16="http://schemas.microsoft.com/office/drawing/2014/main" id="{57A485FF-FE04-1F0F-BD62-6C93C7496A9A}"/>
              </a:ext>
            </a:extLst>
          </p:cNvPr>
          <p:cNvSpPr txBox="1"/>
          <p:nvPr/>
        </p:nvSpPr>
        <p:spPr>
          <a:xfrm>
            <a:off x="6892241" y="4085921"/>
            <a:ext cx="4953000" cy="678908"/>
          </a:xfrm>
          <a:prstGeom prst="rect">
            <a:avLst/>
          </a:prstGeom>
          <a:noFill/>
        </p:spPr>
        <p:txBody>
          <a:bodyPr wrap="square" anchor="ctr">
            <a:noAutofit/>
          </a:bodyPr>
          <a:lstStyle/>
          <a:p>
            <a:r>
              <a:rPr lang="en-US" sz="2000" spc="-10" dirty="0">
                <a:solidFill>
                  <a:srgbClr val="231F20"/>
                </a:solidFill>
                <a:latin typeface="Lato"/>
                <a:cs typeface="Lato"/>
              </a:rPr>
              <a:t>What can I do as a manager?</a:t>
            </a:r>
            <a:endParaRPr lang="en-US" sz="2000" dirty="0"/>
          </a:p>
        </p:txBody>
      </p:sp>
      <p:sp>
        <p:nvSpPr>
          <p:cNvPr id="13" name="TextBox 12">
            <a:extLst>
              <a:ext uri="{FF2B5EF4-FFF2-40B4-BE49-F238E27FC236}">
                <a16:creationId xmlns:a16="http://schemas.microsoft.com/office/drawing/2014/main" id="{520BCE27-FF6C-5EA1-5298-85E08BD6AD91}"/>
              </a:ext>
            </a:extLst>
          </p:cNvPr>
          <p:cNvSpPr txBox="1"/>
          <p:nvPr/>
        </p:nvSpPr>
        <p:spPr>
          <a:xfrm>
            <a:off x="6934200" y="4936966"/>
            <a:ext cx="4953000" cy="678908"/>
          </a:xfrm>
          <a:prstGeom prst="rect">
            <a:avLst/>
          </a:prstGeom>
          <a:noFill/>
        </p:spPr>
        <p:txBody>
          <a:bodyPr wrap="square" anchor="ctr">
            <a:noAutofit/>
          </a:bodyPr>
          <a:lstStyle/>
          <a:p>
            <a:r>
              <a:rPr lang="en-US" sz="2000" spc="-10" dirty="0">
                <a:solidFill>
                  <a:srgbClr val="231F20"/>
                </a:solidFill>
                <a:latin typeface="Lato"/>
                <a:cs typeface="Lato"/>
              </a:rPr>
              <a:t>Q&amp;A and resources to use and share</a:t>
            </a:r>
            <a:endParaRPr lang="en-US" sz="2000" dirty="0"/>
          </a:p>
        </p:txBody>
      </p:sp>
      <p:sp>
        <p:nvSpPr>
          <p:cNvPr id="14" name="object 6">
            <a:extLst>
              <a:ext uri="{FF2B5EF4-FFF2-40B4-BE49-F238E27FC236}">
                <a16:creationId xmlns:a16="http://schemas.microsoft.com/office/drawing/2014/main" id="{E4A7982C-154A-F151-8895-F9F4107318BE}"/>
              </a:ext>
            </a:extLst>
          </p:cNvPr>
          <p:cNvSpPr txBox="1"/>
          <p:nvPr/>
        </p:nvSpPr>
        <p:spPr>
          <a:xfrm>
            <a:off x="381000" y="6950572"/>
            <a:ext cx="12039600" cy="105157"/>
          </a:xfrm>
          <a:prstGeom prst="rect">
            <a:avLst/>
          </a:prstGeom>
        </p:spPr>
        <p:txBody>
          <a:bodyPr vert="horz" wrap="square" lIns="0" tIns="12700" rIns="0" bIns="0" rtlCol="0">
            <a:spAutoFit/>
          </a:bodyPr>
          <a:lstStyle/>
          <a:p>
            <a:pPr marL="12700">
              <a:spcBef>
                <a:spcPts val="100"/>
              </a:spcBef>
            </a:pPr>
            <a:r>
              <a:rPr lang="en-US" sz="600" b="1" dirty="0">
                <a:solidFill>
                  <a:srgbClr val="231F20"/>
                </a:solidFill>
                <a:latin typeface="Lato"/>
                <a:cs typeface="Lato"/>
              </a:rPr>
              <a:t>Courtesy Getty Images</a:t>
            </a:r>
          </a:p>
        </p:txBody>
      </p:sp>
      <p:pic>
        <p:nvPicPr>
          <p:cNvPr id="15" name="object 5">
            <a:extLst>
              <a:ext uri="{FF2B5EF4-FFF2-40B4-BE49-F238E27FC236}">
                <a16:creationId xmlns:a16="http://schemas.microsoft.com/office/drawing/2014/main" id="{675DDDBB-7876-E96D-8502-A16B4D01A482}"/>
              </a:ext>
            </a:extLst>
          </p:cNvPr>
          <p:cNvPicPr/>
          <p:nvPr/>
        </p:nvPicPr>
        <p:blipFill>
          <a:blip r:embed="rId2">
            <a:extLst>
              <a:ext uri="{28A0092B-C50C-407E-A947-70E740481C1C}">
                <a14:useLocalDpi xmlns:a14="http://schemas.microsoft.com/office/drawing/2010/main" val="0"/>
              </a:ext>
            </a:extLst>
          </a:blip>
          <a:srcRect l="32053" r="-1"/>
          <a:stretch/>
        </p:blipFill>
        <p:spPr>
          <a:xfrm>
            <a:off x="0" y="1519224"/>
            <a:ext cx="5297805" cy="4514085"/>
          </a:xfrm>
          <a:prstGeom prst="rect">
            <a:avLst/>
          </a:prstGeom>
        </p:spPr>
      </p:pic>
    </p:spTree>
    <p:extLst>
      <p:ext uri="{BB962C8B-B14F-4D97-AF65-F5344CB8AC3E}">
        <p14:creationId xmlns:p14="http://schemas.microsoft.com/office/powerpoint/2010/main" val="22643852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2344400" cy="7315200"/>
            <a:chOff x="0" y="0"/>
            <a:chExt cx="12344400" cy="7315200"/>
          </a:xfrm>
        </p:grpSpPr>
        <p:sp>
          <p:nvSpPr>
            <p:cNvPr id="3" name="object 3"/>
            <p:cNvSpPr/>
            <p:nvPr/>
          </p:nvSpPr>
          <p:spPr>
            <a:xfrm>
              <a:off x="0" y="0"/>
              <a:ext cx="3543300" cy="7315200"/>
            </a:xfrm>
            <a:custGeom>
              <a:avLst/>
              <a:gdLst/>
              <a:ahLst/>
              <a:cxnLst/>
              <a:rect l="l" t="t" r="r" b="b"/>
              <a:pathLst>
                <a:path w="3543300" h="7315200">
                  <a:moveTo>
                    <a:pt x="3543300" y="0"/>
                  </a:moveTo>
                  <a:lnTo>
                    <a:pt x="0" y="0"/>
                  </a:lnTo>
                  <a:lnTo>
                    <a:pt x="0" y="7315200"/>
                  </a:lnTo>
                  <a:lnTo>
                    <a:pt x="3543300" y="7315200"/>
                  </a:lnTo>
                  <a:lnTo>
                    <a:pt x="3543300" y="0"/>
                  </a:lnTo>
                  <a:close/>
                </a:path>
              </a:pathLst>
            </a:custGeom>
            <a:solidFill>
              <a:srgbClr val="EF3824"/>
            </a:solidFill>
          </p:spPr>
          <p:txBody>
            <a:bodyPr wrap="square" lIns="0" tIns="0" rIns="0" bIns="0" rtlCol="0"/>
            <a:lstStyle/>
            <a:p>
              <a:endParaRPr/>
            </a:p>
          </p:txBody>
        </p:sp>
        <p:sp>
          <p:nvSpPr>
            <p:cNvPr id="4" name="object 4"/>
            <p:cNvSpPr/>
            <p:nvPr/>
          </p:nvSpPr>
          <p:spPr>
            <a:xfrm>
              <a:off x="603504" y="457200"/>
              <a:ext cx="11741150" cy="6400800"/>
            </a:xfrm>
            <a:custGeom>
              <a:avLst/>
              <a:gdLst/>
              <a:ahLst/>
              <a:cxnLst/>
              <a:rect l="l" t="t" r="r" b="b"/>
              <a:pathLst>
                <a:path w="11741150" h="6400800">
                  <a:moveTo>
                    <a:pt x="11740896" y="0"/>
                  </a:moveTo>
                  <a:lnTo>
                    <a:pt x="342900" y="0"/>
                  </a:lnTo>
                  <a:lnTo>
                    <a:pt x="296369" y="3130"/>
                  </a:lnTo>
                  <a:lnTo>
                    <a:pt x="251742" y="12248"/>
                  </a:lnTo>
                  <a:lnTo>
                    <a:pt x="209426" y="26946"/>
                  </a:lnTo>
                  <a:lnTo>
                    <a:pt x="169830" y="46815"/>
                  </a:lnTo>
                  <a:lnTo>
                    <a:pt x="133362" y="71446"/>
                  </a:lnTo>
                  <a:lnTo>
                    <a:pt x="100431" y="100431"/>
                  </a:lnTo>
                  <a:lnTo>
                    <a:pt x="71446" y="133362"/>
                  </a:lnTo>
                  <a:lnTo>
                    <a:pt x="46815" y="169830"/>
                  </a:lnTo>
                  <a:lnTo>
                    <a:pt x="26946" y="209426"/>
                  </a:lnTo>
                  <a:lnTo>
                    <a:pt x="12248" y="251742"/>
                  </a:lnTo>
                  <a:lnTo>
                    <a:pt x="3130" y="296369"/>
                  </a:lnTo>
                  <a:lnTo>
                    <a:pt x="0" y="342900"/>
                  </a:lnTo>
                  <a:lnTo>
                    <a:pt x="0" y="6057900"/>
                  </a:lnTo>
                  <a:lnTo>
                    <a:pt x="3130" y="6104430"/>
                  </a:lnTo>
                  <a:lnTo>
                    <a:pt x="12248" y="6149057"/>
                  </a:lnTo>
                  <a:lnTo>
                    <a:pt x="26946" y="6191373"/>
                  </a:lnTo>
                  <a:lnTo>
                    <a:pt x="46815" y="6230969"/>
                  </a:lnTo>
                  <a:lnTo>
                    <a:pt x="71446" y="6267437"/>
                  </a:lnTo>
                  <a:lnTo>
                    <a:pt x="100431" y="6300368"/>
                  </a:lnTo>
                  <a:lnTo>
                    <a:pt x="133362" y="6329353"/>
                  </a:lnTo>
                  <a:lnTo>
                    <a:pt x="169830" y="6353984"/>
                  </a:lnTo>
                  <a:lnTo>
                    <a:pt x="209426" y="6373853"/>
                  </a:lnTo>
                  <a:lnTo>
                    <a:pt x="251742" y="6388551"/>
                  </a:lnTo>
                  <a:lnTo>
                    <a:pt x="296369" y="6397669"/>
                  </a:lnTo>
                  <a:lnTo>
                    <a:pt x="342900" y="6400800"/>
                  </a:lnTo>
                  <a:lnTo>
                    <a:pt x="11740896" y="6400800"/>
                  </a:lnTo>
                  <a:lnTo>
                    <a:pt x="11740896" y="0"/>
                  </a:lnTo>
                  <a:close/>
                </a:path>
              </a:pathLst>
            </a:custGeom>
            <a:solidFill>
              <a:srgbClr val="E6E7E8"/>
            </a:solidFill>
          </p:spPr>
          <p:txBody>
            <a:bodyPr wrap="square" lIns="0" tIns="0" rIns="0" bIns="0" rtlCol="0"/>
            <a:lstStyle/>
            <a:p>
              <a:endParaRPr/>
            </a:p>
          </p:txBody>
        </p:sp>
      </p:grpSp>
      <p:sp>
        <p:nvSpPr>
          <p:cNvPr id="5" name="object 5"/>
          <p:cNvSpPr txBox="1">
            <a:spLocks noGrp="1"/>
          </p:cNvSpPr>
          <p:nvPr>
            <p:ph type="title"/>
          </p:nvPr>
        </p:nvSpPr>
        <p:spPr>
          <a:xfrm>
            <a:off x="444500" y="442094"/>
            <a:ext cx="12052300" cy="917419"/>
          </a:xfrm>
          <a:prstGeom prst="rect">
            <a:avLst/>
          </a:prstGeom>
        </p:spPr>
        <p:txBody>
          <a:bodyPr vert="horz" wrap="square" lIns="0" tIns="359906" rIns="0" bIns="0" rtlCol="0">
            <a:spAutoFit/>
          </a:bodyPr>
          <a:lstStyle/>
          <a:p>
            <a:pPr marL="780415">
              <a:lnSpc>
                <a:spcPct val="100000"/>
              </a:lnSpc>
              <a:spcBef>
                <a:spcPts val="100"/>
              </a:spcBef>
            </a:pPr>
            <a:r>
              <a:rPr lang="en-US" sz="3600" spc="50" dirty="0"/>
              <a:t>Strategic value of mixed-age teams</a:t>
            </a:r>
            <a:endParaRPr sz="3600" dirty="0"/>
          </a:p>
        </p:txBody>
      </p:sp>
      <p:sp>
        <p:nvSpPr>
          <p:cNvPr id="6" name="object 6"/>
          <p:cNvSpPr txBox="1">
            <a:spLocks noGrp="1"/>
          </p:cNvSpPr>
          <p:nvPr>
            <p:ph type="body" idx="1"/>
          </p:nvPr>
        </p:nvSpPr>
        <p:spPr>
          <a:xfrm>
            <a:off x="1215899" y="1664323"/>
            <a:ext cx="7394702" cy="3801810"/>
          </a:xfrm>
          <a:prstGeom prst="rect">
            <a:avLst/>
          </a:prstGeom>
        </p:spPr>
        <p:txBody>
          <a:bodyPr vert="horz" wrap="square" lIns="0" tIns="45720" rIns="0" bIns="0" rtlCol="0">
            <a:spAutoFit/>
          </a:bodyPr>
          <a:lstStyle/>
          <a:p>
            <a:pPr marL="12700">
              <a:lnSpc>
                <a:spcPct val="100000"/>
              </a:lnSpc>
              <a:spcBef>
                <a:spcPts val="360"/>
              </a:spcBef>
              <a:spcAft>
                <a:spcPts val="600"/>
              </a:spcAft>
            </a:pPr>
            <a:r>
              <a:rPr lang="en-US" sz="2800" dirty="0">
                <a:latin typeface="Lato"/>
                <a:cs typeface="Lato"/>
              </a:rPr>
              <a:t>A value creation strategy hiding in plain sight</a:t>
            </a:r>
            <a:endParaRPr lang="en-US" sz="2000" b="0" dirty="0">
              <a:solidFill>
                <a:srgbClr val="231F20"/>
              </a:solidFill>
              <a:latin typeface="Lato"/>
              <a:cs typeface="Lato"/>
            </a:endParaRPr>
          </a:p>
          <a:p>
            <a:pPr marL="12700" marR="5080">
              <a:lnSpc>
                <a:spcPts val="2800"/>
              </a:lnSpc>
              <a:spcBef>
                <a:spcPts val="100"/>
              </a:spcBef>
            </a:pPr>
            <a:r>
              <a:rPr lang="en-US" sz="2000" b="0" dirty="0">
                <a:solidFill>
                  <a:srgbClr val="231F20"/>
                </a:solidFill>
                <a:latin typeface="Lato"/>
                <a:cs typeface="Lato"/>
              </a:rPr>
              <a:t>In a recent AARP study, 83%</a:t>
            </a:r>
            <a:r>
              <a:rPr lang="en-US" sz="2000" b="0" baseline="30000" dirty="0">
                <a:solidFill>
                  <a:srgbClr val="231F20"/>
                </a:solidFill>
                <a:latin typeface="Lato"/>
                <a:cs typeface="Lato"/>
              </a:rPr>
              <a:t>1</a:t>
            </a:r>
            <a:r>
              <a:rPr lang="en-US" sz="2000" b="0" dirty="0">
                <a:solidFill>
                  <a:srgbClr val="231F20"/>
                </a:solidFill>
                <a:latin typeface="Lato"/>
                <a:cs typeface="Lato"/>
              </a:rPr>
              <a:t> of employers said that creating a more multigenerational workforce would drive their success and growth. They believe that their organizations need to do more to maximize the full potential of an age-diverse workforce.</a:t>
            </a:r>
          </a:p>
          <a:p>
            <a:pPr marL="12700" marR="5080">
              <a:lnSpc>
                <a:spcPts val="2800"/>
              </a:lnSpc>
              <a:spcBef>
                <a:spcPts val="100"/>
              </a:spcBef>
            </a:pPr>
            <a:endParaRPr lang="en-US" sz="2000" b="0" dirty="0">
              <a:solidFill>
                <a:srgbClr val="231F20"/>
              </a:solidFill>
              <a:latin typeface="Lato"/>
              <a:cs typeface="Lato"/>
            </a:endParaRPr>
          </a:p>
          <a:p>
            <a:pPr marL="12700" marR="5080">
              <a:lnSpc>
                <a:spcPts val="2800"/>
              </a:lnSpc>
              <a:spcBef>
                <a:spcPts val="100"/>
              </a:spcBef>
            </a:pPr>
            <a:r>
              <a:rPr lang="en-US" sz="2000" b="0" dirty="0">
                <a:solidFill>
                  <a:schemeClr val="tx1"/>
                </a:solidFill>
                <a:latin typeface="Lato"/>
                <a:cs typeface="Lato"/>
              </a:rPr>
              <a:t>This creates major opportunities for employers, who now consider it a key business strategy to address the needs and unleash the synergies of a workforce that can span as many as 5 generations.</a:t>
            </a:r>
          </a:p>
          <a:p>
            <a:pPr marL="12700" marR="5080">
              <a:lnSpc>
                <a:spcPts val="2800"/>
              </a:lnSpc>
              <a:spcBef>
                <a:spcPts val="100"/>
              </a:spcBef>
            </a:pPr>
            <a:endParaRPr lang="en-US" sz="2000" b="0" dirty="0">
              <a:solidFill>
                <a:schemeClr val="tx1"/>
              </a:solidFill>
              <a:latin typeface="Lato"/>
              <a:cs typeface="Lato"/>
            </a:endParaRPr>
          </a:p>
        </p:txBody>
      </p:sp>
      <p:sp>
        <p:nvSpPr>
          <p:cNvPr id="9" name="object 6">
            <a:extLst>
              <a:ext uri="{FF2B5EF4-FFF2-40B4-BE49-F238E27FC236}">
                <a16:creationId xmlns:a16="http://schemas.microsoft.com/office/drawing/2014/main" id="{ECE982EA-C384-FE27-7AB1-8925019469A6}"/>
              </a:ext>
            </a:extLst>
          </p:cNvPr>
          <p:cNvSpPr txBox="1"/>
          <p:nvPr/>
        </p:nvSpPr>
        <p:spPr>
          <a:xfrm>
            <a:off x="3810000" y="6950352"/>
            <a:ext cx="8547100" cy="105157"/>
          </a:xfrm>
          <a:prstGeom prst="rect">
            <a:avLst/>
          </a:prstGeom>
        </p:spPr>
        <p:txBody>
          <a:bodyPr vert="horz" wrap="square" lIns="0" tIns="12700" rIns="0" bIns="0" rtlCol="0">
            <a:spAutoFit/>
          </a:bodyPr>
          <a:lstStyle/>
          <a:p>
            <a:pPr marL="12700">
              <a:spcBef>
                <a:spcPts val="100"/>
              </a:spcBef>
            </a:pPr>
            <a:r>
              <a:rPr lang="en-US" sz="600" b="1" dirty="0">
                <a:solidFill>
                  <a:srgbClr val="231F20"/>
                </a:solidFill>
                <a:latin typeface="Lato"/>
                <a:cs typeface="Lato"/>
              </a:rPr>
              <a:t>Source: 1 AARP Global Employer Survey 2020</a:t>
            </a:r>
            <a:endParaRPr lang="en-US" sz="600" b="1" dirty="0">
              <a:solidFill>
                <a:schemeClr val="tx1"/>
              </a:solidFill>
              <a:latin typeface="Lato"/>
              <a:cs typeface="Lato"/>
            </a:endParaRPr>
          </a:p>
        </p:txBody>
      </p:sp>
      <p:pic>
        <p:nvPicPr>
          <p:cNvPr id="10" name="Picture 9" descr="A group of people holding up a trophy&#10;&#10;Description automatically generated">
            <a:extLst>
              <a:ext uri="{FF2B5EF4-FFF2-40B4-BE49-F238E27FC236}">
                <a16:creationId xmlns:a16="http://schemas.microsoft.com/office/drawing/2014/main" id="{CD859A53-D689-6656-7DAF-77F8399537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8354" y="2903409"/>
            <a:ext cx="4332479" cy="3801810"/>
          </a:xfrm>
          <a:prstGeom prst="rect">
            <a:avLst/>
          </a:prstGeom>
        </p:spPr>
      </p:pic>
    </p:spTree>
    <p:extLst>
      <p:ext uri="{BB962C8B-B14F-4D97-AF65-F5344CB8AC3E}">
        <p14:creationId xmlns:p14="http://schemas.microsoft.com/office/powerpoint/2010/main" val="12185765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11724</TotalTime>
  <Words>8687</Words>
  <Application>Microsoft Office PowerPoint</Application>
  <PresentationFormat>Custom</PresentationFormat>
  <Paragraphs>574</Paragraphs>
  <Slides>53</Slides>
  <Notes>44</Notes>
  <HiddenSlides>5</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53</vt:i4>
      </vt:variant>
    </vt:vector>
  </HeadingPairs>
  <TitlesOfParts>
    <vt:vector size="66" baseType="lpstr">
      <vt:lpstr>Aptos</vt:lpstr>
      <vt:lpstr>Aptos Narrow</vt:lpstr>
      <vt:lpstr>Arial</vt:lpstr>
      <vt:lpstr>Calibri</vt:lpstr>
      <vt:lpstr>Lato</vt:lpstr>
      <vt:lpstr>Lato Black</vt:lpstr>
      <vt:lpstr>Lato Thin</vt:lpstr>
      <vt:lpstr>Segoe UI</vt:lpstr>
      <vt:lpstr>Source Sans Pro</vt:lpstr>
      <vt:lpstr>Source Sans Pro Light</vt:lpstr>
      <vt:lpstr>Source Sans Pro Semibold</vt:lpstr>
      <vt:lpstr>Wingdings</vt:lpstr>
      <vt:lpstr>Office Theme</vt:lpstr>
      <vt:lpstr>PowerPoint Presentation</vt:lpstr>
      <vt:lpstr>PowerPoint Presentation</vt:lpstr>
      <vt:lpstr>PowerPoint Presentation</vt:lpstr>
      <vt:lpstr>PowerPoint Presentation</vt:lpstr>
      <vt:lpstr>Today’s key resource</vt:lpstr>
      <vt:lpstr>PowerPoint Presentation</vt:lpstr>
      <vt:lpstr>Introductions</vt:lpstr>
      <vt:lpstr>Agenda</vt:lpstr>
      <vt:lpstr>Strategic value of mixed-age teams</vt:lpstr>
      <vt:lpstr>Strategic value of a mixed-age teams</vt:lpstr>
      <vt:lpstr>The business case for mixed-age teams</vt:lpstr>
      <vt:lpstr>Reflect</vt:lpstr>
      <vt:lpstr>Reflect</vt:lpstr>
      <vt:lpstr>Agenda</vt:lpstr>
      <vt:lpstr>Why are managers the key?</vt:lpstr>
      <vt:lpstr>Why are managers the key?</vt:lpstr>
      <vt:lpstr>Why are managers the key?</vt:lpstr>
      <vt:lpstr>Why are managers the key?</vt:lpstr>
      <vt:lpstr>OK, so…</vt:lpstr>
      <vt:lpstr>And also…</vt:lpstr>
      <vt:lpstr>Agenda</vt:lpstr>
      <vt:lpstr>Poll</vt:lpstr>
      <vt:lpstr>Poll</vt:lpstr>
      <vt:lpstr>Poll</vt:lpstr>
      <vt:lpstr>Poll</vt:lpstr>
      <vt:lpstr>Poll</vt:lpstr>
      <vt:lpstr>Agenda</vt:lpstr>
      <vt:lpstr>Practice activities from the Leading Mixed-Age Teams Toolkit</vt:lpstr>
      <vt:lpstr>Try it now</vt:lpstr>
      <vt:lpstr>Try it now</vt:lpstr>
      <vt:lpstr>Try it now</vt:lpstr>
      <vt:lpstr>Try it now</vt:lpstr>
      <vt:lpstr>Reflect</vt:lpstr>
      <vt:lpstr>Try it now</vt:lpstr>
      <vt:lpstr>Try it now</vt:lpstr>
      <vt:lpstr>Try it now</vt:lpstr>
      <vt:lpstr>Reflect</vt:lpstr>
      <vt:lpstr>Try it now</vt:lpstr>
      <vt:lpstr>Try it now</vt:lpstr>
      <vt:lpstr>Try it now</vt:lpstr>
      <vt:lpstr>Try it now</vt:lpstr>
      <vt:lpstr>Reflect</vt:lpstr>
      <vt:lpstr>Use more activities from Leading Mixed Age Teams</vt:lpstr>
      <vt:lpstr>Agenda</vt:lpstr>
      <vt:lpstr>Your questions help us all. What’s on your mind?</vt:lpstr>
      <vt:lpstr>How do I overcome the awkwardness of bringing up age-inclusion if my direct report(s) are older than I am as their manager?  Can I leverage the power of a mixed-age team without talking explicitly about age?  How can I notice and interrupt moments where I notice myself or others slipping into stereotypes?</vt:lpstr>
      <vt:lpstr>We welcome your feedback on today’s session</vt:lpstr>
      <vt:lpstr>Today’s key takeaways</vt:lpstr>
      <vt:lpstr>PowerPoint Presentation</vt:lpstr>
      <vt:lpstr>Share your feedback on hosting this session</vt:lpstr>
      <vt:lpstr>Follow up with participants after today’s session</vt:lpstr>
      <vt:lpstr>Update leaders after today’s session</vt:lpstr>
      <vt:lpstr>Explore additional actions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Heather Ainsworth</cp:lastModifiedBy>
  <cp:revision>5</cp:revision>
  <dcterms:created xsi:type="dcterms:W3CDTF">2024-09-18T16:47:34Z</dcterms:created>
  <dcterms:modified xsi:type="dcterms:W3CDTF">2024-09-28T16:12:48Z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2024-09-18T00:00:00Z</vt:filetime>
  </property>
  <property fmtid="{D5CDD505-2E9C-101B-9397-08002B2CF9AE}" pid="3" name="Creator">
    <vt:lpwstr>Adobe InDesign 19.3 (Macintosh)</vt:lpwstr>
  </property>
  <property fmtid="{D5CDD505-2E9C-101B-9397-08002B2CF9AE}" pid="4" name="LastSaved">
    <vt:filetime>2024-09-18T00:00:00Z</vt:filetime>
  </property>
  <property fmtid="{D5CDD505-2E9C-101B-9397-08002B2CF9AE}" pid="5" name="Producer">
    <vt:lpwstr>Adobe PDF Library 17.0</vt:lpwstr>
  </property>
</Properties>
</file>