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79" r:id="rId2"/>
    <p:sldId id="258" r:id="rId3"/>
    <p:sldId id="1030" r:id="rId4"/>
    <p:sldId id="291" r:id="rId5"/>
    <p:sldId id="1031" r:id="rId6"/>
    <p:sldId id="340" r:id="rId7"/>
    <p:sldId id="1032" r:id="rId8"/>
    <p:sldId id="1033" r:id="rId9"/>
    <p:sldId id="263" r:id="rId10"/>
    <p:sldId id="1036" r:id="rId11"/>
    <p:sldId id="1038" r:id="rId12"/>
    <p:sldId id="1037" r:id="rId13"/>
    <p:sldId id="1040" r:id="rId14"/>
    <p:sldId id="1104" r:id="rId15"/>
    <p:sldId id="1154" r:id="rId16"/>
    <p:sldId id="1039" r:id="rId17"/>
    <p:sldId id="1034" r:id="rId18"/>
    <p:sldId id="1155" r:id="rId19"/>
    <p:sldId id="1050" r:id="rId20"/>
    <p:sldId id="1088" r:id="rId21"/>
    <p:sldId id="1041" r:id="rId22"/>
    <p:sldId id="1042" r:id="rId23"/>
    <p:sldId id="1048" r:id="rId24"/>
    <p:sldId id="1049" r:id="rId25"/>
    <p:sldId id="1051" r:id="rId26"/>
    <p:sldId id="1052" r:id="rId27"/>
    <p:sldId id="1056" r:id="rId28"/>
    <p:sldId id="1057" r:id="rId29"/>
    <p:sldId id="1058" r:id="rId30"/>
    <p:sldId id="1059" r:id="rId31"/>
    <p:sldId id="1061" r:id="rId32"/>
    <p:sldId id="1062" r:id="rId33"/>
    <p:sldId id="1063" r:id="rId34"/>
    <p:sldId id="1064" r:id="rId35"/>
    <p:sldId id="1067" r:id="rId36"/>
    <p:sldId id="1065" r:id="rId37"/>
    <p:sldId id="1068" r:id="rId38"/>
    <p:sldId id="1069" r:id="rId39"/>
    <p:sldId id="1071" r:id="rId40"/>
    <p:sldId id="1073" r:id="rId41"/>
    <p:sldId id="1105" r:id="rId42"/>
    <p:sldId id="1074" r:id="rId43"/>
    <p:sldId id="1075" r:id="rId44"/>
    <p:sldId id="1078" r:id="rId45"/>
    <p:sldId id="1079" r:id="rId46"/>
    <p:sldId id="1077" r:id="rId47"/>
    <p:sldId id="1080" r:id="rId48"/>
    <p:sldId id="1081" r:id="rId49"/>
    <p:sldId id="1083" r:id="rId50"/>
    <p:sldId id="1085" r:id="rId51"/>
    <p:sldId id="1084" r:id="rId52"/>
    <p:sldId id="1086" r:id="rId53"/>
    <p:sldId id="1087" r:id="rId54"/>
    <p:sldId id="1089" r:id="rId55"/>
    <p:sldId id="341" r:id="rId56"/>
    <p:sldId id="342" r:id="rId57"/>
    <p:sldId id="1090" r:id="rId58"/>
    <p:sldId id="344" r:id="rId59"/>
    <p:sldId id="317" r:id="rId60"/>
    <p:sldId id="318" r:id="rId61"/>
    <p:sldId id="319" r:id="rId62"/>
    <p:sldId id="320" r:id="rId63"/>
    <p:sldId id="1144" r:id="rId64"/>
  </p:sldIdLst>
  <p:sldSz cx="12801600" cy="7315200"/>
  <p:notesSz cx="128016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F3D812-8A51-E868-D7F6-80E4693BE535}" name="Heather Ainsworth" initials="HA" userId="050294d7567eade2" providerId="Windows Live"/>
  <p188:author id="{95582667-6102-27E7-ED8E-01A166EB4B6B}" name="Guest User" initials="GU" userId="Guest User"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3824"/>
    <a:srgbClr val="EC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52651-9E84-4608-AFBC-6D34236A900E}" v="2" dt="2024-09-28T16:01:49.011"/>
    <p1510:client id="{90B67B69-7467-4939-AD2D-49992DD1C4A9}" v="1" dt="2024-09-28T16:07:04.621"/>
    <p1510:client id="{C3EE7082-4040-4676-BE3A-17AF188D17FF}" v="12" dt="2024-09-28T16:06:09.8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03" autoAdjust="0"/>
    <p:restoredTop sz="83905" autoAdjust="0"/>
  </p:normalViewPr>
  <p:slideViewPr>
    <p:cSldViewPr>
      <p:cViewPr>
        <p:scale>
          <a:sx n="80" d="100"/>
          <a:sy n="80" d="100"/>
        </p:scale>
        <p:origin x="564" y="183"/>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546725"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251700" y="0"/>
            <a:ext cx="5546725" cy="366713"/>
          </a:xfrm>
          <a:prstGeom prst="rect">
            <a:avLst/>
          </a:prstGeom>
        </p:spPr>
        <p:txBody>
          <a:bodyPr vert="horz" lIns="91440" tIns="45720" rIns="91440" bIns="45720" rtlCol="0"/>
          <a:lstStyle>
            <a:lvl1pPr algn="r">
              <a:defRPr sz="1200"/>
            </a:lvl1pPr>
          </a:lstStyle>
          <a:p>
            <a:fld id="{3AF8FA0F-5E67-A242-BB1E-DD0FC0D8C996}" type="datetimeFigureOut">
              <a:rPr lang="en-US" smtClean="0"/>
              <a:t>9/28/2024</a:t>
            </a:fld>
            <a:endParaRPr lang="en-US"/>
          </a:p>
        </p:txBody>
      </p:sp>
      <p:sp>
        <p:nvSpPr>
          <p:cNvPr id="4" name="Slide Image Placeholder 3"/>
          <p:cNvSpPr>
            <a:spLocks noGrp="1" noRot="1" noChangeAspect="1"/>
          </p:cNvSpPr>
          <p:nvPr>
            <p:ph type="sldImg" idx="2"/>
          </p:nvPr>
        </p:nvSpPr>
        <p:spPr>
          <a:xfrm>
            <a:off x="4240213" y="914400"/>
            <a:ext cx="4321175"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79525" y="3521075"/>
            <a:ext cx="10242550"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5546725"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251700" y="6948488"/>
            <a:ext cx="5546725" cy="366712"/>
          </a:xfrm>
          <a:prstGeom prst="rect">
            <a:avLst/>
          </a:prstGeom>
        </p:spPr>
        <p:txBody>
          <a:bodyPr vert="horz" lIns="91440" tIns="45720" rIns="91440" bIns="45720" rtlCol="0" anchor="b"/>
          <a:lstStyle>
            <a:lvl1pPr algn="r">
              <a:defRPr sz="1200"/>
            </a:lvl1pPr>
          </a:lstStyle>
          <a:p>
            <a:fld id="{5C99A7CF-160A-754F-A4FE-4D8EF3D88376}" type="slidenum">
              <a:rPr lang="en-US" smtClean="0"/>
              <a:t>‹#›</a:t>
            </a:fld>
            <a:endParaRPr lang="en-US"/>
          </a:p>
        </p:txBody>
      </p:sp>
    </p:spTree>
    <p:extLst>
      <p:ext uri="{BB962C8B-B14F-4D97-AF65-F5344CB8AC3E}">
        <p14:creationId xmlns:p14="http://schemas.microsoft.com/office/powerpoint/2010/main" val="2734030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Narrow" panose="020B0004020202020204" pitchFamily="34" charset="0"/>
              </a:rPr>
              <a:t>Host a train-the-trainer workshop for your Talent Acquisition team</a:t>
            </a:r>
            <a:r>
              <a:rPr lang="en-US" sz="1800" b="0" i="0" dirty="0">
                <a:solidFill>
                  <a:srgbClr val="000000"/>
                </a:solidFill>
                <a:effectLst/>
                <a:latin typeface="Aptos Narrow"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This 1.5 hour workshop is designed to prepare HR team members to lead 1-hour trainings for all employees involved in the talent acquisition efforts across the organization, including hiring managers and interviewers.  It translates research-backed best practices to hands-on activities for all members of a hiring team to play with during the workshop, then apply in their daily work when recruiting and hiring new employees.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Participants: All HR team members working in talent acquisition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Facilitator: Leader of talent acquisition team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Cost: Free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Narrow" panose="020B0004020202020204" pitchFamily="34" charset="0"/>
              </a:rPr>
              <a:t>Time Commitment: 3 hours planning, 1.5 hours hosting </a:t>
            </a:r>
            <a:endParaRPr lang="en-US" sz="2800" b="0" i="0" dirty="0">
              <a:solidFill>
                <a:srgbClr val="000000"/>
              </a:solidFill>
              <a:effectLst/>
              <a:latin typeface="Segoe UI" panose="020B0502040204020203"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endParaRPr lang="en-US" sz="1800" b="1" i="0" dirty="0">
              <a:solidFill>
                <a:srgbClr val="000000"/>
              </a:solidFill>
              <a:effectLst/>
              <a:latin typeface="Aptos" panose="020B0004020202020204" pitchFamily="34" charset="0"/>
            </a:endParaRPr>
          </a:p>
          <a:p>
            <a:pPr algn="l" rtl="0" fontAlgn="base"/>
            <a:r>
              <a:rPr lang="en-US" sz="1800" b="1" i="0" dirty="0">
                <a:solidFill>
                  <a:srgbClr val="000000"/>
                </a:solidFill>
                <a:effectLst/>
                <a:latin typeface="Aptos" panose="020B0004020202020204" pitchFamily="34" charset="0"/>
              </a:rPr>
              <a:t>If you need to secure buy-in and/or approval from your leadership team in order to host this workshop, copy this email draft into a fresh email, edit it as needed, and send it out!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As you know, we are working towards building a more inclusive workplace, including along dimensions of age. We are also working hard to integrate best practices into our talent acquisition efforts to source, recruit, and hire a multi-generational workforce. With Baby Boomers hitting peak retirement and a small Generation Alpha coming behind Gen Z, this is as much a strategic imperative as it is a DEI issue.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I’d like to prepare our Talent Acquisition team members to be able to lead 1-hour training workshops for all employees involved in the talent acquisition efforts across the organization, including hiring managers and interviewers.  The workshop uses AARP resources that translate research-backed age inclusion practices into hands-on activities for all members of a hiring team to play with during the workshop. They can then apply those best practices in their daily work when recruiting and hiring new employees.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AARP has a robust set of resources we can use to host the workshops-- both to train the HR team members as facilitators, and for those HR team members to deliver the workshop to employees.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This is an amazing opportunity to use AARP’s research-backed resources to help us adopt best practices-- without any cost to our organization. Please let me know your thoughts, or if you’d like to review the materials we will use to host this session.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Best,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1</a:t>
            </a:fld>
            <a:endParaRPr lang="en-US"/>
          </a:p>
        </p:txBody>
      </p:sp>
    </p:spTree>
    <p:extLst>
      <p:ext uri="{BB962C8B-B14F-4D97-AF65-F5344CB8AC3E}">
        <p14:creationId xmlns:p14="http://schemas.microsoft.com/office/powerpoint/2010/main" val="2028324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virtual, prompt participants to respond to polls in the Chat. If in person, prompt them to say their guess to the person next to them, or to all call out their answer at the same time when you prompt them to. The aqua slides are always indicative of an interactive moment in the workshop, so build into that energy.</a:t>
            </a:r>
          </a:p>
        </p:txBody>
      </p:sp>
      <p:sp>
        <p:nvSpPr>
          <p:cNvPr id="4" name="Slide Number Placeholder 3"/>
          <p:cNvSpPr>
            <a:spLocks noGrp="1"/>
          </p:cNvSpPr>
          <p:nvPr>
            <p:ph type="sldNum" sz="quarter" idx="5"/>
          </p:nvPr>
        </p:nvSpPr>
        <p:spPr/>
        <p:txBody>
          <a:bodyPr/>
          <a:lstStyle/>
          <a:p>
            <a:fld id="{5C99A7CF-160A-754F-A4FE-4D8EF3D88376}" type="slidenum">
              <a:rPr lang="en-US" smtClean="0"/>
              <a:t>13</a:t>
            </a:fld>
            <a:endParaRPr lang="en-US"/>
          </a:p>
        </p:txBody>
      </p:sp>
    </p:spTree>
    <p:extLst>
      <p:ext uri="{BB962C8B-B14F-4D97-AF65-F5344CB8AC3E}">
        <p14:creationId xmlns:p14="http://schemas.microsoft.com/office/powerpoint/2010/main" val="103707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background and statistics, see the </a:t>
            </a:r>
            <a:r>
              <a:rPr lang="en-US" i="1" u="none" dirty="0"/>
              <a:t>Manager’s Guide to Mixed-Age Teams</a:t>
            </a:r>
            <a:r>
              <a:rPr lang="en-US" dirty="0"/>
              <a:t>, </a:t>
            </a:r>
            <a:r>
              <a:rPr lang="en-US" u="sng" dirty="0"/>
              <a:t>Section 1: How Do Mixed-Age Teams Drive Organizational Performance</a:t>
            </a:r>
          </a:p>
          <a:p>
            <a:r>
              <a:rPr lang="en-US" dirty="0"/>
              <a:t>at https://higherlogicdownload.s3.amazonaws.com/AARP/c1f2494b-8a7a-4706-b3c0-487f38b16b8e/UploadedImages/age_inclusive_workforce/Practice_Age-Inclusive_Management/AARP_Mixed_Age_Guide_2022.pdf  </a:t>
            </a:r>
          </a:p>
        </p:txBody>
      </p:sp>
      <p:sp>
        <p:nvSpPr>
          <p:cNvPr id="4" name="Slide Number Placeholder 3"/>
          <p:cNvSpPr>
            <a:spLocks noGrp="1"/>
          </p:cNvSpPr>
          <p:nvPr>
            <p:ph type="sldNum" sz="quarter" idx="5"/>
          </p:nvPr>
        </p:nvSpPr>
        <p:spPr/>
        <p:txBody>
          <a:bodyPr/>
          <a:lstStyle/>
          <a:p>
            <a:fld id="{5C99A7CF-160A-754F-A4FE-4D8EF3D88376}" type="slidenum">
              <a:rPr lang="en-US" smtClean="0"/>
              <a:t>19</a:t>
            </a:fld>
            <a:endParaRPr lang="en-US"/>
          </a:p>
        </p:txBody>
      </p:sp>
    </p:spTree>
    <p:extLst>
      <p:ext uri="{BB962C8B-B14F-4D97-AF65-F5344CB8AC3E}">
        <p14:creationId xmlns:p14="http://schemas.microsoft.com/office/powerpoint/2010/main" val="127667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21</a:t>
            </a:fld>
            <a:endParaRPr lang="en-US"/>
          </a:p>
        </p:txBody>
      </p:sp>
    </p:spTree>
    <p:extLst>
      <p:ext uri="{BB962C8B-B14F-4D97-AF65-F5344CB8AC3E}">
        <p14:creationId xmlns:p14="http://schemas.microsoft.com/office/powerpoint/2010/main" val="274123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22</a:t>
            </a:fld>
            <a:endParaRPr lang="en-US"/>
          </a:p>
        </p:txBody>
      </p:sp>
    </p:spTree>
    <p:extLst>
      <p:ext uri="{BB962C8B-B14F-4D97-AF65-F5344CB8AC3E}">
        <p14:creationId xmlns:p14="http://schemas.microsoft.com/office/powerpoint/2010/main" val="188970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Nearly 70%  of job seekers say a diverse workforce is important when considering job offers. Since age bias disproportionately affects both younger and older workers, both of these groups of recruits are likely to be watching and listening for indicators that age diversity is valued in our organization. </a:t>
            </a:r>
          </a:p>
          <a:p>
            <a:endParaRPr lang="en-US" dirty="0"/>
          </a:p>
          <a:p>
            <a:r>
              <a:rPr lang="en-US" dirty="0"/>
              <a:t>(https://higherlogicdownload.s3.amazonaws.com/AARP/c1f2494b-8a7a-4706-b3c0-487f38b16b8e/UploadedImages/age_inclusive_workforce/Practice_Age-Inclusive_Management/AARP_Mixed_Age_Guide_2022.pdf P. 10)</a:t>
            </a:r>
          </a:p>
        </p:txBody>
      </p:sp>
      <p:sp>
        <p:nvSpPr>
          <p:cNvPr id="4" name="Slide Number Placeholder 3"/>
          <p:cNvSpPr>
            <a:spLocks noGrp="1"/>
          </p:cNvSpPr>
          <p:nvPr>
            <p:ph type="sldNum" sz="quarter" idx="5"/>
          </p:nvPr>
        </p:nvSpPr>
        <p:spPr/>
        <p:txBody>
          <a:bodyPr/>
          <a:lstStyle/>
          <a:p>
            <a:fld id="{5C99A7CF-160A-754F-A4FE-4D8EF3D88376}" type="slidenum">
              <a:rPr lang="en-US" smtClean="0"/>
              <a:t>24</a:t>
            </a:fld>
            <a:endParaRPr lang="en-US"/>
          </a:p>
        </p:txBody>
      </p:sp>
    </p:spTree>
    <p:extLst>
      <p:ext uri="{BB962C8B-B14F-4D97-AF65-F5344CB8AC3E}">
        <p14:creationId xmlns:p14="http://schemas.microsoft.com/office/powerpoint/2010/main" val="55087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source notes:</a:t>
            </a:r>
          </a:p>
          <a:p>
            <a:endParaRPr lang="en-US" dirty="0"/>
          </a:p>
          <a:p>
            <a:r>
              <a:rPr lang="en-US" dirty="0"/>
              <a:t>All from </a:t>
            </a:r>
            <a:r>
              <a:rPr lang="en-US" i="1" dirty="0"/>
              <a:t>Say This, Not That</a:t>
            </a:r>
          </a:p>
          <a:p>
            <a:r>
              <a:rPr lang="en-US" dirty="0"/>
              <a:t>3 https://www.aarpinternational.org/file%20library/llel/OECD_Promoting-An-Age-Inclusive-Workforce.pdf </a:t>
            </a:r>
          </a:p>
          <a:p>
            <a:r>
              <a:rPr lang="en-US" dirty="0"/>
              <a:t>4 https://www.sciencedirect.com/science/article/abs/pii/S0927537112001236 </a:t>
            </a:r>
          </a:p>
          <a:p>
            <a:r>
              <a:rPr lang="en-US" dirty="0"/>
              <a:t>5 https://www.greatplacetowork.com/resources/blog/why-diverse-and-inclusive-teams-are-the-new-engines-of-innovation </a:t>
            </a:r>
          </a:p>
          <a:p>
            <a:r>
              <a:rPr lang="en-US" dirty="0"/>
              <a:t>6 https://www.aarpinternational.org/file%20library/llel/OECD_Promoting-An-Age-Inclusive-Workforce.pdf </a:t>
            </a:r>
          </a:p>
          <a:p>
            <a:r>
              <a:rPr lang="en-US" dirty="0"/>
              <a:t>7 https://www.hbs.edu/recruiting/insights-and-advice/blog/post/actively-addressing-unconscious-bias-in-recruiting</a:t>
            </a:r>
          </a:p>
          <a:p>
            <a:endParaRPr lang="en-US" dirty="0"/>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25</a:t>
            </a:fld>
            <a:endParaRPr lang="en-US"/>
          </a:p>
        </p:txBody>
      </p:sp>
    </p:spTree>
    <p:extLst>
      <p:ext uri="{BB962C8B-B14F-4D97-AF65-F5344CB8AC3E}">
        <p14:creationId xmlns:p14="http://schemas.microsoft.com/office/powerpoint/2010/main" val="245409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Content source notes:</a:t>
            </a:r>
          </a:p>
          <a:p>
            <a:endParaRPr lang="en-US" dirty="0"/>
          </a:p>
          <a:p>
            <a:r>
              <a:rPr lang="en-US" dirty="0"/>
              <a:t>All from </a:t>
            </a:r>
            <a:r>
              <a:rPr lang="en-US" i="1" dirty="0"/>
              <a:t>Say This, Not That</a:t>
            </a:r>
          </a:p>
          <a:p>
            <a:r>
              <a:rPr lang="en-US" dirty="0"/>
              <a:t>8 https://ideal.com/age-discrimination/ </a:t>
            </a:r>
          </a:p>
          <a:p>
            <a:r>
              <a:rPr lang="en-US" dirty="0"/>
              <a:t>9 https://www.shrm.org/hr-today/news/hr-magazine/0218/pages/hiring-in-the-age-of-ageism.aspx </a:t>
            </a:r>
          </a:p>
          <a:p>
            <a:pPr marL="228600" indent="-228600">
              <a:buAutoNum type="arabicPlain" startAt="10"/>
            </a:pPr>
            <a:r>
              <a:rPr lang="en-US" dirty="0"/>
              <a:t>https://www.shrm.org/hr-today/news/hr-magazine/0218/pages/hiring-in-the-age-of-ageism.aspx </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26</a:t>
            </a:fld>
            <a:endParaRPr lang="en-US"/>
          </a:p>
        </p:txBody>
      </p:sp>
    </p:spTree>
    <p:extLst>
      <p:ext uri="{BB962C8B-B14F-4D97-AF65-F5344CB8AC3E}">
        <p14:creationId xmlns:p14="http://schemas.microsoft.com/office/powerpoint/2010/main" val="213781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27</a:t>
            </a:fld>
            <a:endParaRPr lang="en-US"/>
          </a:p>
        </p:txBody>
      </p:sp>
    </p:spTree>
    <p:extLst>
      <p:ext uri="{BB962C8B-B14F-4D97-AF65-F5344CB8AC3E}">
        <p14:creationId xmlns:p14="http://schemas.microsoft.com/office/powerpoint/2010/main" val="340829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You can hide this slide if you are using printed handouts from the guide. If you are hosting virtually, you may choose to include this slide so everyone can see the worksheet clearly together.  Beforehand, decide if you want participants to do this individually, in pairs, or as a full group together.  It’s a great option for a pair-and-share approach if it works for your set 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rgbClr val="231F20"/>
                </a:solidFill>
                <a:latin typeface="Lato"/>
                <a:cs typeface="Lato"/>
              </a:rPr>
              <a:t>Source: </a:t>
            </a:r>
            <a:r>
              <a:rPr lang="en-US" sz="8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800" u="sng" dirty="0">
              <a:solidFill>
                <a:schemeClr val="tx1"/>
              </a:solidFill>
              <a:latin typeface="Lato"/>
              <a:cs typeface="Lato"/>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28</a:t>
            </a:fld>
            <a:endParaRPr lang="en-US"/>
          </a:p>
        </p:txBody>
      </p:sp>
    </p:spTree>
    <p:extLst>
      <p:ext uri="{BB962C8B-B14F-4D97-AF65-F5344CB8AC3E}">
        <p14:creationId xmlns:p14="http://schemas.microsoft.com/office/powerpoint/2010/main" val="26617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29</a:t>
            </a:fld>
            <a:endParaRPr lang="en-US"/>
          </a:p>
        </p:txBody>
      </p:sp>
    </p:spTree>
    <p:extLst>
      <p:ext uri="{BB962C8B-B14F-4D97-AF65-F5344CB8AC3E}">
        <p14:creationId xmlns:p14="http://schemas.microsoft.com/office/powerpoint/2010/main" val="345131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 Note: </a:t>
            </a:r>
            <a:r>
              <a:rPr lang="en-US" i="1" dirty="0"/>
              <a:t>Hide this slide before presenting to a group of employees by right clicking the thumbnail and choosing “Hide Slide” from the list.]</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2</a:t>
            </a:fld>
            <a:endParaRPr lang="en-US"/>
          </a:p>
        </p:txBody>
      </p:sp>
    </p:spTree>
    <p:extLst>
      <p:ext uri="{BB962C8B-B14F-4D97-AF65-F5344CB8AC3E}">
        <p14:creationId xmlns:p14="http://schemas.microsoft.com/office/powerpoint/2010/main" val="9864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32</a:t>
            </a:fld>
            <a:endParaRPr lang="en-US"/>
          </a:p>
        </p:txBody>
      </p:sp>
    </p:spTree>
    <p:extLst>
      <p:ext uri="{BB962C8B-B14F-4D97-AF65-F5344CB8AC3E}">
        <p14:creationId xmlns:p14="http://schemas.microsoft.com/office/powerpoint/2010/main" val="1222568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You can prompt people to use the QR code to open a digital version, and/or advance the slide so the full worksheet is more legible on the next two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introduce it with “This </a:t>
            </a:r>
            <a:r>
              <a:rPr lang="en-US" i="1" dirty="0"/>
              <a:t>Try it Now </a:t>
            </a:r>
            <a:r>
              <a:rPr lang="en-US" dirty="0"/>
              <a:t>exercise in the Say This, Not That Guide is great.   Let’s do just a little bit of it together. As you read this sample job description, can you spot the keywords that indicate bias? Drop them into the Chat as you read through this job posting.” </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33</a:t>
            </a:fld>
            <a:endParaRPr lang="en-US"/>
          </a:p>
        </p:txBody>
      </p:sp>
    </p:spTree>
    <p:extLst>
      <p:ext uri="{BB962C8B-B14F-4D97-AF65-F5344CB8AC3E}">
        <p14:creationId xmlns:p14="http://schemas.microsoft.com/office/powerpoint/2010/main" val="1088750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Beforehand, decide if you want participants to do this individually, in pairs, or as a full group together.  It’s a great option for a pair-and-share approach if it works for your set 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rgbClr val="231F20"/>
                </a:solidFill>
                <a:latin typeface="Lato"/>
                <a:cs typeface="Lato"/>
              </a:rPr>
              <a:t>Source: </a:t>
            </a:r>
            <a:r>
              <a:rPr lang="en-US" sz="8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800" u="sng" dirty="0">
              <a:solidFill>
                <a:schemeClr val="tx1"/>
              </a:solidFill>
              <a:latin typeface="Lato"/>
              <a:cs typeface="Lato"/>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34</a:t>
            </a:fld>
            <a:endParaRPr lang="en-US"/>
          </a:p>
        </p:txBody>
      </p:sp>
    </p:spTree>
    <p:extLst>
      <p:ext uri="{BB962C8B-B14F-4D97-AF65-F5344CB8AC3E}">
        <p14:creationId xmlns:p14="http://schemas.microsoft.com/office/powerpoint/2010/main" val="1193704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can hide this slide if you are using printed handouts from the guide. If you are hosting virtually, you may choose to include this slide so everyone can see the worksheet clearly together.  Beforehand, decide if you want participants to do this individually, in pairs, or as a full group together.  It’s a great option for a pair-and-share approach if it works for your set 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rgbClr val="231F20"/>
                </a:solidFill>
                <a:latin typeface="Lato"/>
                <a:cs typeface="Lato"/>
              </a:rPr>
              <a:t>Source: </a:t>
            </a:r>
            <a:r>
              <a:rPr lang="en-US" sz="8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800" u="sng" dirty="0">
              <a:solidFill>
                <a:schemeClr val="tx1"/>
              </a:solidFill>
              <a:latin typeface="Lato"/>
              <a:cs typeface="Lato"/>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35</a:t>
            </a:fld>
            <a:endParaRPr lang="en-US"/>
          </a:p>
        </p:txBody>
      </p:sp>
    </p:spTree>
    <p:extLst>
      <p:ext uri="{BB962C8B-B14F-4D97-AF65-F5344CB8AC3E}">
        <p14:creationId xmlns:p14="http://schemas.microsoft.com/office/powerpoint/2010/main" val="100666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36</a:t>
            </a:fld>
            <a:endParaRPr lang="en-US"/>
          </a:p>
        </p:txBody>
      </p:sp>
    </p:spTree>
    <p:extLst>
      <p:ext uri="{BB962C8B-B14F-4D97-AF65-F5344CB8AC3E}">
        <p14:creationId xmlns:p14="http://schemas.microsoft.com/office/powerpoint/2010/main" val="569243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0" dirty="0"/>
              <a:t>Once we can see age bias, and understand it may be happening unconsciously, we want to take steps to prevent it  in our team’s recruiting and hiring efforts.</a:t>
            </a:r>
          </a:p>
          <a:p>
            <a:r>
              <a:rPr lang="en-US" b="0" dirty="0"/>
              <a:t>[Bullets on page]</a:t>
            </a:r>
          </a:p>
          <a:p>
            <a:endParaRPr lang="en-US" b="0" dirty="0"/>
          </a:p>
          <a:p>
            <a:r>
              <a:rPr lang="en-US" b="0" dirty="0"/>
              <a:t>People:</a:t>
            </a:r>
          </a:p>
          <a:p>
            <a:r>
              <a:rPr lang="en-US" b="0" dirty="0"/>
              <a:t>As a hiring manager, you are a key influencer of every person involved in the processes and conversations you’ll use to recruit, hire and onboard your new team member. Use that leverage to encourage the team to learn to see, prevent and interrupt age bias. These people, whom you can engage to “examine and broaden their definitions of success” and to focus on the “additive contribution” of each potential job candidate, could include: recruiters who filter candidates, your own direct reports, people outside your own team who will participate in interviews or assessments of candidates.</a:t>
            </a:r>
          </a:p>
          <a:p>
            <a:endParaRPr lang="en-US" b="0" dirty="0"/>
          </a:p>
          <a:p>
            <a:r>
              <a:rPr lang="en-US" b="0" dirty="0"/>
              <a:t>Processes:</a:t>
            </a:r>
          </a:p>
          <a:p>
            <a:r>
              <a:rPr lang="en-US" b="0" dirty="0"/>
              <a:t>As a hiring manager, you likely inherit a set of hiring processes that your organization uses. As you use these  processes, remain curious about where they may inadvertently exacerbate bias issues and use your agency to  adjust and evolve them as needed.</a:t>
            </a:r>
          </a:p>
          <a:p>
            <a:r>
              <a:rPr lang="en-US" b="0" dirty="0"/>
              <a:t>To help prevent age bias, consider using research-backed best practices at each step of the hiring process.</a:t>
            </a:r>
          </a:p>
          <a:p>
            <a:endParaRPr lang="en-US" b="1" dirty="0"/>
          </a:p>
          <a:p>
            <a:r>
              <a:rPr lang="en-US" b="1" dirty="0"/>
              <a:t>Content notes:</a:t>
            </a:r>
          </a:p>
          <a:p>
            <a:r>
              <a:rPr lang="en-US" dirty="0"/>
              <a:t>All from STNT p 11</a:t>
            </a:r>
          </a:p>
          <a:p>
            <a:r>
              <a:rPr lang="en-US" dirty="0"/>
              <a:t> 16  https://hbr.org/2018/10/two-powerful-ways-managers-can-curb-implicit-biases</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37</a:t>
            </a:fld>
            <a:endParaRPr lang="en-US"/>
          </a:p>
        </p:txBody>
      </p:sp>
    </p:spTree>
    <p:extLst>
      <p:ext uri="{BB962C8B-B14F-4D97-AF65-F5344CB8AC3E}">
        <p14:creationId xmlns:p14="http://schemas.microsoft.com/office/powerpoint/2010/main" val="2874033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This </a:t>
            </a:r>
            <a:r>
              <a:rPr lang="en-US" i="1" dirty="0"/>
              <a:t>Try it Now </a:t>
            </a:r>
            <a:r>
              <a:rPr lang="en-US" dirty="0"/>
              <a:t>exercise in the Say This, Not That Guide is great but best for your participants to each do individually rather than once all together. As you prepare to facilitate, read this exercise fully in the guide and decide how you will provide the worksheets to them for this exercise. If you are hosting in person we recommend printing, if virtually we recommend asking them to print on their own and have these worksheets handy. It is a long document that really requires people to be able to read, write on it, and keep it for reference. </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38</a:t>
            </a:fld>
            <a:endParaRPr lang="en-US"/>
          </a:p>
        </p:txBody>
      </p:sp>
    </p:spTree>
    <p:extLst>
      <p:ext uri="{BB962C8B-B14F-4D97-AF65-F5344CB8AC3E}">
        <p14:creationId xmlns:p14="http://schemas.microsoft.com/office/powerpoint/2010/main" val="501164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39</a:t>
            </a:fld>
            <a:endParaRPr lang="en-US"/>
          </a:p>
        </p:txBody>
      </p:sp>
    </p:spTree>
    <p:extLst>
      <p:ext uri="{BB962C8B-B14F-4D97-AF65-F5344CB8AC3E}">
        <p14:creationId xmlns:p14="http://schemas.microsoft.com/office/powerpoint/2010/main" val="1998528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40</a:t>
            </a:fld>
            <a:endParaRPr lang="en-US"/>
          </a:p>
        </p:txBody>
      </p:sp>
    </p:spTree>
    <p:extLst>
      <p:ext uri="{BB962C8B-B14F-4D97-AF65-F5344CB8AC3E}">
        <p14:creationId xmlns:p14="http://schemas.microsoft.com/office/powerpoint/2010/main" val="333377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41</a:t>
            </a:fld>
            <a:endParaRPr lang="en-US"/>
          </a:p>
        </p:txBody>
      </p:sp>
    </p:spTree>
    <p:extLst>
      <p:ext uri="{BB962C8B-B14F-4D97-AF65-F5344CB8AC3E}">
        <p14:creationId xmlns:p14="http://schemas.microsoft.com/office/powerpoint/2010/main" val="99598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 Note: </a:t>
            </a:r>
            <a:r>
              <a:rPr lang="en-US" i="1" dirty="0"/>
              <a:t>Hide this slide before presenting to a group of employees by right clicking the thumbnail and choosing “Hide Slide” from the list.]</a:t>
            </a:r>
          </a:p>
          <a:p>
            <a:endParaRPr lang="en-US" dirty="0"/>
          </a:p>
          <a:p>
            <a:endParaRPr lang="en-US" dirty="0"/>
          </a:p>
        </p:txBody>
      </p:sp>
      <p:sp>
        <p:nvSpPr>
          <p:cNvPr id="4" name="Slide Number Placeholder 3"/>
          <p:cNvSpPr>
            <a:spLocks noGrp="1"/>
          </p:cNvSpPr>
          <p:nvPr>
            <p:ph type="sldNum" sz="quarter" idx="5"/>
          </p:nvPr>
        </p:nvSpPr>
        <p:spPr/>
        <p:txBody>
          <a:bodyPr/>
          <a:lstStyle/>
          <a:p>
            <a:fld id="{2DFC2A19-6F07-4E52-B22B-BA4A6D1ED55C}" type="slidenum">
              <a:rPr lang="en-US" smtClean="0"/>
              <a:t>3</a:t>
            </a:fld>
            <a:endParaRPr lang="en-US"/>
          </a:p>
        </p:txBody>
      </p:sp>
    </p:spTree>
    <p:extLst>
      <p:ext uri="{BB962C8B-B14F-4D97-AF65-F5344CB8AC3E}">
        <p14:creationId xmlns:p14="http://schemas.microsoft.com/office/powerpoint/2010/main" val="3261443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Hiring managers who use the best practices described earlier will have less need to interrupt age bias during the hiring process. Still, moments will pop up and each member of the hiring team needs to be willing and able to interrupt age bias as it happens so the team can self-correct. </a:t>
            </a:r>
          </a:p>
          <a:p>
            <a:endParaRPr lang="en-US" dirty="0"/>
          </a:p>
          <a:p>
            <a:r>
              <a:rPr lang="en-US" dirty="0"/>
              <a:t>We can use strategies to interrupt age bias during an active hiring scenario by addressing both key influences of hiring: people and processes. This is a particularly important area for you to train your full team, as each person will see and be willing to interrupt different situations of potential age bias. The good news is that the same strategies that reduce other types of bias, and may already be embedded in your efforts, are also effective for reducing age bias.</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42</a:t>
            </a:fld>
            <a:endParaRPr lang="en-US"/>
          </a:p>
        </p:txBody>
      </p:sp>
    </p:spTree>
    <p:extLst>
      <p:ext uri="{BB962C8B-B14F-4D97-AF65-F5344CB8AC3E}">
        <p14:creationId xmlns:p14="http://schemas.microsoft.com/office/powerpoint/2010/main" val="339835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 </a:t>
            </a:r>
            <a:r>
              <a:rPr lang="en-US" b="0" dirty="0"/>
              <a:t>Participants can use the QR code on this slide to access the full worksheet and/or follow along on the screen shots of the worksheet on the next two slides.</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say “Interrupting age bias as it occurs needs first to start with becoming comfortable with a little bit of discomfort. As the hiring manager, take a moment to increase your own capacity for feeling a little uncomfortable. It will help you lead the team more effectively in your shared efforts to reduce age bias in hiring.”</a:t>
            </a: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43</a:t>
            </a:fld>
            <a:endParaRPr lang="en-US"/>
          </a:p>
        </p:txBody>
      </p:sp>
    </p:spTree>
    <p:extLst>
      <p:ext uri="{BB962C8B-B14F-4D97-AF65-F5344CB8AC3E}">
        <p14:creationId xmlns:p14="http://schemas.microsoft.com/office/powerpoint/2010/main" val="3178766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The link and QR code on this slide can be used by participants to access the Harvard Implicit Bias Test Age IAT</a:t>
            </a:r>
            <a:r>
              <a:rPr lang="en-US"/>
              <a:t>.</a:t>
            </a:r>
            <a:r>
              <a:rPr lang="en-US" dirty="0"/>
              <a:t> The Age Bias results are part of the Social Attitudes section, which requires users to create their own log in. Assure participants that this information is not shared with your employer organization. It does take 10 minutes.</a:t>
            </a:r>
          </a:p>
          <a:p>
            <a:endParaRPr lang="en-US" dirty="0"/>
          </a:p>
          <a:p>
            <a:r>
              <a:rPr lang="en-US" dirty="0"/>
              <a:t>AARP recommends using this assessment yourself before you facilitate the workshop, so you can speak to it from personal experience with it.</a:t>
            </a:r>
          </a:p>
        </p:txBody>
      </p:sp>
      <p:sp>
        <p:nvSpPr>
          <p:cNvPr id="4" name="Slide Number Placeholder 3"/>
          <p:cNvSpPr>
            <a:spLocks noGrp="1"/>
          </p:cNvSpPr>
          <p:nvPr>
            <p:ph type="sldNum" sz="quarter" idx="5"/>
          </p:nvPr>
        </p:nvSpPr>
        <p:spPr/>
        <p:txBody>
          <a:bodyPr/>
          <a:lstStyle/>
          <a:p>
            <a:fld id="{5C99A7CF-160A-754F-A4FE-4D8EF3D88376}" type="slidenum">
              <a:rPr lang="en-US" smtClean="0"/>
              <a:t>44</a:t>
            </a:fld>
            <a:endParaRPr lang="en-US"/>
          </a:p>
        </p:txBody>
      </p:sp>
    </p:spTree>
    <p:extLst>
      <p:ext uri="{BB962C8B-B14F-4D97-AF65-F5344CB8AC3E}">
        <p14:creationId xmlns:p14="http://schemas.microsoft.com/office/powerpoint/2010/main" val="868326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45</a:t>
            </a:fld>
            <a:endParaRPr lang="en-US"/>
          </a:p>
        </p:txBody>
      </p:sp>
    </p:spTree>
    <p:extLst>
      <p:ext uri="{BB962C8B-B14F-4D97-AF65-F5344CB8AC3E}">
        <p14:creationId xmlns:p14="http://schemas.microsoft.com/office/powerpoint/2010/main" val="3660822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46</a:t>
            </a:fld>
            <a:endParaRPr lang="en-US"/>
          </a:p>
        </p:txBody>
      </p:sp>
    </p:spTree>
    <p:extLst>
      <p:ext uri="{BB962C8B-B14F-4D97-AF65-F5344CB8AC3E}">
        <p14:creationId xmlns:p14="http://schemas.microsoft.com/office/powerpoint/2010/main" val="1253280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49</a:t>
            </a:fld>
            <a:endParaRPr lang="en-US"/>
          </a:p>
        </p:txBody>
      </p:sp>
    </p:spTree>
    <p:extLst>
      <p:ext uri="{BB962C8B-B14F-4D97-AF65-F5344CB8AC3E}">
        <p14:creationId xmlns:p14="http://schemas.microsoft.com/office/powerpoint/2010/main" val="1585980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50</a:t>
            </a:fld>
            <a:endParaRPr lang="en-US"/>
          </a:p>
        </p:txBody>
      </p:sp>
    </p:spTree>
    <p:extLst>
      <p:ext uri="{BB962C8B-B14F-4D97-AF65-F5344CB8AC3E}">
        <p14:creationId xmlns:p14="http://schemas.microsoft.com/office/powerpoint/2010/main" val="1894841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51</a:t>
            </a:fld>
            <a:endParaRPr lang="en-US"/>
          </a:p>
        </p:txBody>
      </p:sp>
    </p:spTree>
    <p:extLst>
      <p:ext uri="{BB962C8B-B14F-4D97-AF65-F5344CB8AC3E}">
        <p14:creationId xmlns:p14="http://schemas.microsoft.com/office/powerpoint/2010/main" val="3758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These screen shots of the templates are here just to orient the participants to the resource. You do not need to speak to each one in detail. Instead, the message is “These were built to be practical tools you and your team really can use at every step of the recruiting and hiring process. If you use them, you’re using all the best practices-- and it actually makes the process easier.”</a:t>
            </a:r>
          </a:p>
        </p:txBody>
      </p:sp>
      <p:sp>
        <p:nvSpPr>
          <p:cNvPr id="4" name="Slide Number Placeholder 3"/>
          <p:cNvSpPr>
            <a:spLocks noGrp="1"/>
          </p:cNvSpPr>
          <p:nvPr>
            <p:ph type="sldNum" sz="quarter" idx="5"/>
          </p:nvPr>
        </p:nvSpPr>
        <p:spPr/>
        <p:txBody>
          <a:bodyPr/>
          <a:lstStyle/>
          <a:p>
            <a:fld id="{5C99A7CF-160A-754F-A4FE-4D8EF3D88376}" type="slidenum">
              <a:rPr lang="en-US" smtClean="0"/>
              <a:t>52</a:t>
            </a:fld>
            <a:endParaRPr lang="en-US"/>
          </a:p>
        </p:txBody>
      </p:sp>
    </p:spTree>
    <p:extLst>
      <p:ext uri="{BB962C8B-B14F-4D97-AF65-F5344CB8AC3E}">
        <p14:creationId xmlns:p14="http://schemas.microsoft.com/office/powerpoint/2010/main" val="772145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53</a:t>
            </a:fld>
            <a:endParaRPr lang="en-US"/>
          </a:p>
        </p:txBody>
      </p:sp>
    </p:spTree>
    <p:extLst>
      <p:ext uri="{BB962C8B-B14F-4D97-AF65-F5344CB8AC3E}">
        <p14:creationId xmlns:p14="http://schemas.microsoft.com/office/powerpoint/2010/main" val="98874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Facilitator note: This is the first slide after </a:t>
            </a:r>
            <a:r>
              <a:rPr lang="en-US"/>
              <a:t>the </a:t>
            </a:r>
            <a:r>
              <a:rPr lang="en-US" b="0" dirty="0"/>
              <a:t>title slide that employees should see when you are running the training for a team. </a:t>
            </a:r>
          </a:p>
          <a:p>
            <a:endParaRPr lang="en-US" b="1" dirty="0"/>
          </a:p>
          <a:p>
            <a:endParaRPr lang="en-US" b="1" dirty="0"/>
          </a:p>
          <a:p>
            <a:r>
              <a:rPr lang="en-US" b="1" dirty="0"/>
              <a:t>Here is the draft invitation to team members to join the workshop. You can edit and use it. Or if you are presenting, this is the information that set expectations for those joining you today. </a:t>
            </a:r>
          </a:p>
          <a:p>
            <a:endParaRPr lang="en-US" dirty="0"/>
          </a:p>
          <a:p>
            <a:pPr algn="l" rtl="0" fontAlgn="base"/>
            <a:r>
              <a:rPr lang="en-US" sz="1800" b="1" i="0">
                <a:solidFill>
                  <a:srgbClr val="000000"/>
                </a:solidFill>
                <a:effectLst/>
                <a:latin typeface="Aptos"/>
              </a:rPr>
              <a:t>Join us for a workshop on Age Inclusive Hiring</a:t>
            </a:r>
            <a:r>
              <a:rPr lang="en-US" sz="1800" b="0" i="0">
                <a:solidFill>
                  <a:srgbClr val="000000"/>
                </a:solidFill>
                <a:effectLst/>
                <a:latin typeface="Aptos"/>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0" i="0">
                <a:solidFill>
                  <a:srgbClr val="000000"/>
                </a:solidFill>
                <a:effectLst/>
                <a:latin typeface="Aptos"/>
              </a:rPr>
              <a:t>Hiring managers, interviewers, and others involved in the effort to build high-performing teams recognize that a variety of viewpoints and experiences makes teams perform better.  That’s why learning how to recruit and hire employees across the age spectrum is key to your own professional growth- and to your team’s success.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a:solidFill>
                  <a:srgbClr val="000000"/>
                </a:solidFill>
                <a:effectLst/>
                <a:latin typeface="Aptos"/>
              </a:rPr>
              <a:t>This 1-hour workshop is designed for all employees involved in talent acquisition efforts across the organization.  It translates research-backed best practices into hands-on activities for all members of a hiring team to play with during the workshop. You can then apply these new skills in your daily work when recruiting and hiring new employees.  You’ll leave with AARP’s </a:t>
            </a:r>
            <a:r>
              <a:rPr lang="en-US" sz="1800" b="0" i="1">
                <a:solidFill>
                  <a:srgbClr val="000000"/>
                </a:solidFill>
                <a:effectLst/>
                <a:latin typeface="Aptos"/>
              </a:rPr>
              <a:t>Say This, Not That: Manager’s Guide to Age-Inclusive Hiring </a:t>
            </a:r>
            <a:r>
              <a:rPr lang="en-US" sz="1800" b="0" i="0">
                <a:solidFill>
                  <a:srgbClr val="000000"/>
                </a:solidFill>
                <a:effectLst/>
                <a:latin typeface="Aptos"/>
              </a:rPr>
              <a:t>resource, which includes a full hiring kit you can easily customize to use for your next hire.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a:solidFill>
                  <a:srgbClr val="000000"/>
                </a:solidFill>
                <a:effectLst/>
                <a:latin typeface="Aptos"/>
              </a:rPr>
              <a:t>We hope one of these dates works for you! </a:t>
            </a:r>
          </a:p>
          <a:p>
            <a:pPr algn="l" rtl="0" fontAlgn="base"/>
            <a:endParaRPr lang="en-US" b="0" i="0" dirty="0">
              <a:solidFill>
                <a:srgbClr val="000000"/>
              </a:solidFill>
              <a:effectLst/>
              <a:latin typeface="Segoe UI" panose="020B0502040204020203" pitchFamily="34" charset="0"/>
            </a:endParaRPr>
          </a:p>
          <a:p>
            <a:pPr algn="l" rtl="0" fontAlgn="base"/>
            <a:r>
              <a:rPr lang="en-US" sz="1800" b="1" i="0">
                <a:solidFill>
                  <a:srgbClr val="000000"/>
                </a:solidFill>
                <a:effectLst/>
                <a:latin typeface="Aptos"/>
              </a:rPr>
              <a:t>Date: </a:t>
            </a:r>
            <a:r>
              <a:rPr lang="en-US" sz="1800" b="0" i="0">
                <a:solidFill>
                  <a:srgbClr val="000000"/>
                </a:solidFill>
                <a:effectLst/>
                <a:latin typeface="Aptos"/>
              </a:rPr>
              <a:t>[choose a day when participation will be higher, usually Tu-Th] </a:t>
            </a:r>
            <a:endParaRPr lang="en-US" b="0" i="0">
              <a:solidFill>
                <a:srgbClr val="000000"/>
              </a:solidFill>
              <a:effectLst/>
              <a:latin typeface="Aptos"/>
            </a:endParaRPr>
          </a:p>
          <a:p>
            <a:pPr algn="l" rtl="0" fontAlgn="base"/>
            <a:r>
              <a:rPr lang="en-US" sz="1800" b="1" i="0">
                <a:solidFill>
                  <a:srgbClr val="000000"/>
                </a:solidFill>
                <a:effectLst/>
                <a:latin typeface="Aptos"/>
              </a:rPr>
              <a:t>Time: </a:t>
            </a:r>
            <a:r>
              <a:rPr lang="en-US" sz="1800" b="0" i="0">
                <a:solidFill>
                  <a:srgbClr val="000000"/>
                </a:solidFill>
                <a:effectLst/>
                <a:latin typeface="Aptos"/>
              </a:rPr>
              <a:t>[choose a time that works for all time zones] </a:t>
            </a:r>
            <a:endParaRPr lang="en-US" b="0" i="0">
              <a:solidFill>
                <a:srgbClr val="000000"/>
              </a:solidFill>
              <a:effectLst/>
              <a:latin typeface="Aptos"/>
            </a:endParaRPr>
          </a:p>
          <a:p>
            <a:pPr algn="l" rtl="0" fontAlgn="base"/>
            <a:r>
              <a:rPr lang="en-US" sz="1800" b="1" i="0">
                <a:solidFill>
                  <a:srgbClr val="000000"/>
                </a:solidFill>
                <a:effectLst/>
                <a:latin typeface="Aptos"/>
              </a:rPr>
              <a:t>How to join: </a:t>
            </a:r>
            <a:r>
              <a:rPr lang="en-US" sz="1800" b="0" i="0">
                <a:solidFill>
                  <a:srgbClr val="000000"/>
                </a:solidFill>
                <a:effectLst/>
                <a:latin typeface="Aptos"/>
              </a:rPr>
              <a:t>[indicate if virtual/ in person/ hybrid] </a:t>
            </a:r>
            <a:endParaRPr lang="en-US" b="0" i="0">
              <a:solidFill>
                <a:srgbClr val="000000"/>
              </a:solidFill>
              <a:effectLst/>
              <a:latin typeface="Aptos"/>
            </a:endParaRPr>
          </a:p>
          <a:p>
            <a:pPr algn="l" rtl="0" fontAlgn="base"/>
            <a:r>
              <a:rPr lang="en-US" sz="1800" b="1" i="0">
                <a:solidFill>
                  <a:srgbClr val="000000"/>
                </a:solidFill>
                <a:effectLst/>
                <a:latin typeface="Aptos"/>
              </a:rPr>
              <a:t>Register here: </a:t>
            </a:r>
            <a:r>
              <a:rPr lang="en-US" sz="1800" b="0" i="0">
                <a:solidFill>
                  <a:srgbClr val="000000"/>
                </a:solidFill>
                <a:effectLst/>
                <a:latin typeface="Aptos"/>
              </a:rPr>
              <a:t>[add registration link or meeting invitation for this session] </a:t>
            </a:r>
            <a:endParaRPr lang="en-US" b="0" i="0">
              <a:solidFill>
                <a:srgbClr val="000000"/>
              </a:solidFill>
              <a:effectLst/>
              <a:latin typeface="Aptos"/>
            </a:endParaRPr>
          </a:p>
          <a:p>
            <a:pPr algn="l" rtl="0" fontAlgn="base"/>
            <a:r>
              <a:rPr lang="en-US" sz="1800" b="0" i="0">
                <a:solidFill>
                  <a:srgbClr val="000000"/>
                </a:solidFill>
                <a:effectLst/>
                <a:latin typeface="Aptos"/>
              </a:rPr>
              <a:t> </a:t>
            </a:r>
            <a:endParaRPr lang="en-US" b="0" i="0">
              <a:solidFill>
                <a:srgbClr val="000000"/>
              </a:solidFill>
              <a:effectLst/>
              <a:latin typeface="Aptos"/>
            </a:endParaRPr>
          </a:p>
          <a:p>
            <a:pPr algn="l" rtl="0" fontAlgn="base"/>
            <a:r>
              <a:rPr lang="en-US" sz="1800" b="1" i="0">
                <a:solidFill>
                  <a:srgbClr val="000000"/>
                </a:solidFill>
                <a:effectLst/>
                <a:latin typeface="Aptos"/>
              </a:rPr>
              <a:t>Date: </a:t>
            </a:r>
            <a:r>
              <a:rPr lang="en-US" sz="1800" b="0" i="0">
                <a:solidFill>
                  <a:srgbClr val="000000"/>
                </a:solidFill>
                <a:effectLst/>
                <a:latin typeface="Aptos"/>
              </a:rPr>
              <a:t>[If you are offering the workshop multiple times, vary the day] </a:t>
            </a:r>
            <a:endParaRPr lang="en-US" b="0" i="0">
              <a:solidFill>
                <a:srgbClr val="000000"/>
              </a:solidFill>
              <a:effectLst/>
              <a:latin typeface="Aptos"/>
            </a:endParaRPr>
          </a:p>
          <a:p>
            <a:pPr algn="l" rtl="0" fontAlgn="base"/>
            <a:r>
              <a:rPr lang="en-US" sz="1800" b="1" i="0">
                <a:solidFill>
                  <a:srgbClr val="000000"/>
                </a:solidFill>
                <a:effectLst/>
                <a:latin typeface="Aptos"/>
              </a:rPr>
              <a:t>Time: </a:t>
            </a:r>
            <a:r>
              <a:rPr lang="en-US" sz="1800" b="0" i="0">
                <a:solidFill>
                  <a:srgbClr val="000000"/>
                </a:solidFill>
                <a:effectLst/>
                <a:latin typeface="Aptos"/>
              </a:rPr>
              <a:t>[If you are offering the workshop multiple times, vary the time of day] </a:t>
            </a:r>
            <a:endParaRPr lang="en-US" b="0" i="0">
              <a:solidFill>
                <a:srgbClr val="000000"/>
              </a:solidFill>
              <a:effectLst/>
              <a:latin typeface="Aptos"/>
            </a:endParaRPr>
          </a:p>
          <a:p>
            <a:pPr algn="l" rtl="0" fontAlgn="base"/>
            <a:r>
              <a:rPr lang="en-US" sz="1800" b="1" i="0">
                <a:solidFill>
                  <a:srgbClr val="000000"/>
                </a:solidFill>
                <a:effectLst/>
                <a:latin typeface="Aptos"/>
              </a:rPr>
              <a:t>How to join: </a:t>
            </a:r>
            <a:r>
              <a:rPr lang="en-US" sz="1800" b="0" i="0">
                <a:solidFill>
                  <a:srgbClr val="000000"/>
                </a:solidFill>
                <a:effectLst/>
                <a:latin typeface="Aptos"/>
              </a:rPr>
              <a:t>[indicate if virtual and/or at office location] </a:t>
            </a:r>
            <a:endParaRPr lang="en-US" b="0" i="0">
              <a:solidFill>
                <a:srgbClr val="000000"/>
              </a:solidFill>
              <a:effectLst/>
              <a:latin typeface="Aptos"/>
            </a:endParaRPr>
          </a:p>
          <a:p>
            <a:pPr algn="l" rtl="0" fontAlgn="base"/>
            <a:r>
              <a:rPr lang="en-US" sz="1800" b="1" i="0">
                <a:solidFill>
                  <a:srgbClr val="000000"/>
                </a:solidFill>
                <a:effectLst/>
                <a:latin typeface="Aptos"/>
              </a:rPr>
              <a:t>Register here: </a:t>
            </a:r>
            <a:r>
              <a:rPr lang="en-US" sz="1800" b="0" i="0">
                <a:solidFill>
                  <a:srgbClr val="000000"/>
                </a:solidFill>
                <a:effectLst/>
                <a:latin typeface="Aptos"/>
              </a:rPr>
              <a:t>[add registration link or meeting invitation for this session] </a:t>
            </a:r>
            <a:endParaRPr lang="en-US" b="0" i="0">
              <a:solidFill>
                <a:srgbClr val="000000"/>
              </a:solidFill>
              <a:effectLst/>
              <a:latin typeface="Aptos"/>
            </a:endParaRPr>
          </a:p>
          <a:p>
            <a:pPr algn="l" rtl="0" fontAlgn="base"/>
            <a:r>
              <a:rPr lang="en-US" sz="1800" b="0" i="0">
                <a:solidFill>
                  <a:srgbClr val="000000"/>
                </a:solidFill>
                <a:effectLst/>
                <a:latin typeface="Aptos"/>
              </a:rPr>
              <a:t> </a:t>
            </a:r>
            <a:endParaRPr lang="en-US" b="0" i="0">
              <a:solidFill>
                <a:srgbClr val="000000"/>
              </a:solidFill>
              <a:effectLst/>
              <a:latin typeface="Aptos"/>
            </a:endParaRPr>
          </a:p>
          <a:p>
            <a:pPr algn="l" rtl="0" fontAlgn="base"/>
            <a:r>
              <a:rPr lang="en-US" sz="1800" b="1" i="0">
                <a:solidFill>
                  <a:srgbClr val="000000"/>
                </a:solidFill>
                <a:effectLst/>
                <a:latin typeface="Aptos"/>
              </a:rPr>
              <a:t>Date: </a:t>
            </a:r>
            <a:r>
              <a:rPr lang="en-US" sz="1800" b="0" i="0">
                <a:solidFill>
                  <a:srgbClr val="000000"/>
                </a:solidFill>
                <a:effectLst/>
                <a:latin typeface="Aptos"/>
              </a:rPr>
              <a:t>[If you are offering the workshop multiple times, vary the day] </a:t>
            </a:r>
            <a:endParaRPr lang="en-US" b="0" i="0">
              <a:solidFill>
                <a:srgbClr val="000000"/>
              </a:solidFill>
              <a:effectLst/>
              <a:latin typeface="Aptos"/>
            </a:endParaRPr>
          </a:p>
          <a:p>
            <a:pPr algn="l" rtl="0" fontAlgn="base"/>
            <a:r>
              <a:rPr lang="en-US" sz="1800" b="1" i="0">
                <a:solidFill>
                  <a:srgbClr val="000000"/>
                </a:solidFill>
                <a:effectLst/>
                <a:latin typeface="Aptos"/>
              </a:rPr>
              <a:t>Time: </a:t>
            </a:r>
            <a:r>
              <a:rPr lang="en-US" sz="1800" b="0" i="0">
                <a:solidFill>
                  <a:srgbClr val="000000"/>
                </a:solidFill>
                <a:effectLst/>
                <a:latin typeface="Aptos"/>
              </a:rPr>
              <a:t>[If you are offering the workshop multiple times, vary the time of day] </a:t>
            </a:r>
            <a:endParaRPr lang="en-US" b="0" i="0">
              <a:solidFill>
                <a:srgbClr val="000000"/>
              </a:solidFill>
              <a:effectLst/>
              <a:latin typeface="Aptos"/>
            </a:endParaRPr>
          </a:p>
          <a:p>
            <a:pPr algn="l" rtl="0" fontAlgn="base"/>
            <a:r>
              <a:rPr lang="en-US" sz="1800" b="1" i="0">
                <a:solidFill>
                  <a:srgbClr val="000000"/>
                </a:solidFill>
                <a:effectLst/>
                <a:latin typeface="Aptos"/>
              </a:rPr>
              <a:t>How to join: </a:t>
            </a:r>
            <a:r>
              <a:rPr lang="en-US" sz="1800" b="0" i="0">
                <a:solidFill>
                  <a:srgbClr val="000000"/>
                </a:solidFill>
                <a:effectLst/>
                <a:latin typeface="Aptos"/>
              </a:rPr>
              <a:t>[indicate if virtual and/or at office location] </a:t>
            </a:r>
            <a:endParaRPr lang="en-US" b="0" i="0">
              <a:solidFill>
                <a:srgbClr val="000000"/>
              </a:solidFill>
              <a:effectLst/>
              <a:latin typeface="Aptos"/>
            </a:endParaRPr>
          </a:p>
          <a:p>
            <a:pPr algn="l" rtl="0" fontAlgn="base"/>
            <a:r>
              <a:rPr lang="en-US" sz="1800" b="1" i="0">
                <a:solidFill>
                  <a:srgbClr val="000000"/>
                </a:solidFill>
                <a:effectLst/>
                <a:latin typeface="Aptos"/>
              </a:rPr>
              <a:t>Register here: </a:t>
            </a:r>
            <a:r>
              <a:rPr lang="en-US" sz="1800" b="0" i="0">
                <a:solidFill>
                  <a:srgbClr val="000000"/>
                </a:solidFill>
                <a:effectLst/>
                <a:latin typeface="Aptos"/>
              </a:rPr>
              <a:t>[add registration link or meeting invitation for this session] </a:t>
            </a:r>
            <a:endParaRPr lang="en-US" b="0" i="0">
              <a:solidFill>
                <a:srgbClr val="000000"/>
              </a:solidFill>
              <a:effectLst/>
              <a:latin typeface="Aptos"/>
            </a:endParaRPr>
          </a:p>
          <a:p>
            <a:pPr algn="l" rtl="0" fontAlgn="base"/>
            <a:r>
              <a:rPr lang="en-US" sz="1800" b="0" i="0">
                <a:solidFill>
                  <a:srgbClr val="000000"/>
                </a:solidFill>
                <a:effectLst/>
                <a:latin typeface="Aptos"/>
              </a:rPr>
              <a:t> </a:t>
            </a:r>
            <a:endParaRPr lang="en-US" b="0" i="0">
              <a:solidFill>
                <a:srgbClr val="000000"/>
              </a:solidFill>
              <a:effectLst/>
              <a:latin typeface="Aptos"/>
            </a:endParaRPr>
          </a:p>
          <a:p>
            <a:pPr algn="l" rtl="0" fontAlgn="base"/>
            <a:r>
              <a:rPr lang="en-US" sz="1800" b="0" i="0">
                <a:solidFill>
                  <a:srgbClr val="000000"/>
                </a:solidFill>
                <a:effectLst/>
                <a:latin typeface="Aptos"/>
              </a:rPr>
              <a:t> </a:t>
            </a:r>
            <a:endParaRPr lang="en-US" b="0" i="0">
              <a:solidFill>
                <a:srgbClr val="000000"/>
              </a:solidFill>
              <a:effectLst/>
              <a:latin typeface="Aptos"/>
            </a:endParaRPr>
          </a:p>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4</a:t>
            </a:fld>
            <a:endParaRPr lang="en-US"/>
          </a:p>
        </p:txBody>
      </p:sp>
    </p:spTree>
    <p:extLst>
      <p:ext uri="{BB962C8B-B14F-4D97-AF65-F5344CB8AC3E}">
        <p14:creationId xmlns:p14="http://schemas.microsoft.com/office/powerpoint/2010/main" val="3272304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54</a:t>
            </a:fld>
            <a:endParaRPr lang="en-US"/>
          </a:p>
        </p:txBody>
      </p:sp>
    </p:spTree>
    <p:extLst>
      <p:ext uri="{BB962C8B-B14F-4D97-AF65-F5344CB8AC3E}">
        <p14:creationId xmlns:p14="http://schemas.microsoft.com/office/powerpoint/2010/main" val="2530682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55</a:t>
            </a:fld>
            <a:endParaRPr lang="en-US"/>
          </a:p>
        </p:txBody>
      </p:sp>
    </p:spTree>
    <p:extLst>
      <p:ext uri="{BB962C8B-B14F-4D97-AF65-F5344CB8AC3E}">
        <p14:creationId xmlns:p14="http://schemas.microsoft.com/office/powerpoint/2010/main" val="2753738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feel free to edit the proposed FAQs to highlight topics that are key to your own organization and recruiting and hiring processes and </a:t>
            </a:r>
            <a:r>
              <a:rPr lang="en-US"/>
              <a:t>people</a:t>
            </a:r>
            <a:r>
              <a:rPr lang="en-US" dirty="0"/>
              <a:t>. Show this slide and ask people which questions they want to address. </a:t>
            </a:r>
          </a:p>
        </p:txBody>
      </p:sp>
      <p:sp>
        <p:nvSpPr>
          <p:cNvPr id="4" name="Slide Number Placeholder 3"/>
          <p:cNvSpPr>
            <a:spLocks noGrp="1"/>
          </p:cNvSpPr>
          <p:nvPr>
            <p:ph type="sldNum" sz="quarter" idx="5"/>
          </p:nvPr>
        </p:nvSpPr>
        <p:spPr/>
        <p:txBody>
          <a:bodyPr/>
          <a:lstStyle/>
          <a:p>
            <a:fld id="{5C99A7CF-160A-754F-A4FE-4D8EF3D88376}" type="slidenum">
              <a:rPr lang="en-US" smtClean="0"/>
              <a:t>56</a:t>
            </a:fld>
            <a:endParaRPr lang="en-US"/>
          </a:p>
        </p:txBody>
      </p:sp>
    </p:spTree>
    <p:extLst>
      <p:ext uri="{BB962C8B-B14F-4D97-AF65-F5344CB8AC3E}">
        <p14:creationId xmlns:p14="http://schemas.microsoft.com/office/powerpoint/2010/main" val="4142965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and paste this link into the Chat for people to do right now before they leave the session. </a:t>
            </a:r>
            <a:r>
              <a:rPr lang="en-US"/>
              <a:t>Assure them that responses are anonymous. And </a:t>
            </a:r>
            <a:r>
              <a:rPr lang="en-US" dirty="0"/>
              <a:t>ask them to use their phone to scan the QR code and take the brief survey now. Thank you!</a:t>
            </a:r>
            <a:endParaRPr lang="en-US"/>
          </a:p>
          <a:p>
            <a:endParaRPr lang="en-US" dirty="0"/>
          </a:p>
          <a:p>
            <a:r>
              <a:rPr lang="en-US" dirty="0"/>
              <a:t>Hosts can access the survey summary results by emailing the AARP Work Jobs team to request. </a:t>
            </a:r>
          </a:p>
          <a:p>
            <a:endParaRPr lang="en-US" dirty="0"/>
          </a:p>
          <a:p>
            <a:r>
              <a:rPr lang="en-US" dirty="0"/>
              <a:t>Hosts– please note that after the Thank You closing slide there is a hidden slide with a HOST/ FACILITATOR survey. We’d love your feedback about your experience hosting and/or facilitating this workshop.</a:t>
            </a:r>
          </a:p>
        </p:txBody>
      </p:sp>
      <p:sp>
        <p:nvSpPr>
          <p:cNvPr id="4" name="Slide Number Placeholder 3"/>
          <p:cNvSpPr>
            <a:spLocks noGrp="1"/>
          </p:cNvSpPr>
          <p:nvPr>
            <p:ph type="sldNum" sz="quarter" idx="5"/>
          </p:nvPr>
        </p:nvSpPr>
        <p:spPr/>
        <p:txBody>
          <a:bodyPr/>
          <a:lstStyle/>
          <a:p>
            <a:fld id="{5C99A7CF-160A-754F-A4FE-4D8EF3D88376}" type="slidenum">
              <a:rPr lang="en-US" smtClean="0"/>
              <a:t>57</a:t>
            </a:fld>
            <a:endParaRPr lang="en-US"/>
          </a:p>
        </p:txBody>
      </p:sp>
    </p:spTree>
    <p:extLst>
      <p:ext uri="{BB962C8B-B14F-4D97-AF65-F5344CB8AC3E}">
        <p14:creationId xmlns:p14="http://schemas.microsoft.com/office/powerpoint/2010/main" val="2899751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58</a:t>
            </a:fld>
            <a:endParaRPr lang="en-US"/>
          </a:p>
        </p:txBody>
      </p:sp>
    </p:spTree>
    <p:extLst>
      <p:ext uri="{BB962C8B-B14F-4D97-AF65-F5344CB8AC3E}">
        <p14:creationId xmlns:p14="http://schemas.microsoft.com/office/powerpoint/2010/main" val="1661151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slide of the presentation to share with participants. </a:t>
            </a:r>
          </a:p>
          <a:p>
            <a:r>
              <a:rPr lang="en-US" dirty="0"/>
              <a:t>Slides that follow contain resources for the host to use after the session ends.</a:t>
            </a:r>
          </a:p>
        </p:txBody>
      </p:sp>
      <p:sp>
        <p:nvSpPr>
          <p:cNvPr id="4" name="Slide Number Placeholder 3"/>
          <p:cNvSpPr>
            <a:spLocks noGrp="1"/>
          </p:cNvSpPr>
          <p:nvPr>
            <p:ph type="sldNum" sz="quarter" idx="5"/>
          </p:nvPr>
        </p:nvSpPr>
        <p:spPr/>
        <p:txBody>
          <a:bodyPr/>
          <a:lstStyle/>
          <a:p>
            <a:fld id="{5C99A7CF-160A-754F-A4FE-4D8EF3D88376}" type="slidenum">
              <a:rPr lang="en-US" smtClean="0"/>
              <a:t>59</a:t>
            </a:fld>
            <a:endParaRPr lang="en-US"/>
          </a:p>
        </p:txBody>
      </p:sp>
    </p:spTree>
    <p:extLst>
      <p:ext uri="{BB962C8B-B14F-4D97-AF65-F5344CB8AC3E}">
        <p14:creationId xmlns:p14="http://schemas.microsoft.com/office/powerpoint/2010/main" val="2002775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survey is only for people involved in HOSTING the session, not for all of the participants. If your team had multiple people involved in organizing and hosting this session, they are each welcome to fill out their own survey response. Responses are anonymous. AARP’s Work Jobs Team reads all responses and uses your input to celebrate wins and to address opportunities to improve. Thank you for taking 3 minutes of your time to share your feedback. </a:t>
            </a:r>
          </a:p>
        </p:txBody>
      </p:sp>
      <p:sp>
        <p:nvSpPr>
          <p:cNvPr id="4" name="Slide Number Placeholder 3"/>
          <p:cNvSpPr>
            <a:spLocks noGrp="1"/>
          </p:cNvSpPr>
          <p:nvPr>
            <p:ph type="sldNum" sz="quarter" idx="5"/>
          </p:nvPr>
        </p:nvSpPr>
        <p:spPr/>
        <p:txBody>
          <a:bodyPr/>
          <a:lstStyle/>
          <a:p>
            <a:fld id="{5C99A7CF-160A-754F-A4FE-4D8EF3D88376}" type="slidenum">
              <a:rPr lang="en-US" smtClean="0"/>
              <a:t>60</a:t>
            </a:fld>
            <a:endParaRPr lang="en-US"/>
          </a:p>
        </p:txBody>
      </p:sp>
    </p:spTree>
    <p:extLst>
      <p:ext uri="{BB962C8B-B14F-4D97-AF65-F5344CB8AC3E}">
        <p14:creationId xmlns:p14="http://schemas.microsoft.com/office/powerpoint/2010/main" val="483938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panose="020B0004020202020204" pitchFamily="34" charset="0"/>
              </a:rPr>
              <a:t>Be sure to follow up with all participants as soon as possible after the conclusion of the workshop.  Here’s a draft email that you can copy, paste, edit and send out.</a:t>
            </a:r>
            <a:r>
              <a:rPr lang="en-US" sz="1800" b="0" i="0" dirty="0">
                <a:solidFill>
                  <a:srgbClr val="000000"/>
                </a:solidFill>
                <a:effectLst/>
                <a:latin typeface="Aptos" panose="020B0004020202020204" pitchFamily="34" charset="0"/>
              </a:rPr>
              <a:t> </a:t>
            </a:r>
            <a:r>
              <a:rPr lang="en-US" sz="1800" b="1" i="0" dirty="0">
                <a:solidFill>
                  <a:srgbClr val="000000"/>
                </a:solidFill>
                <a:effectLst/>
                <a:latin typeface="Aptos" panose="020B0004020202020204" pitchFamily="34" charset="0"/>
              </a:rPr>
              <a:t>If you choose, you can also send it to everyone you invited, or to everyone who registered even if they were unable to make it.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Thanks so much for your interest in today’s workshop, </a:t>
            </a:r>
            <a:r>
              <a:rPr lang="en-US" sz="1800" b="0" i="1" dirty="0">
                <a:solidFill>
                  <a:srgbClr val="000000"/>
                </a:solidFill>
                <a:effectLst/>
                <a:latin typeface="Aptos" panose="020B0004020202020204" pitchFamily="34" charset="0"/>
              </a:rPr>
              <a:t>Age Inclusive Hiring</a:t>
            </a:r>
            <a:r>
              <a:rPr lang="en-US" sz="1800" b="0" i="0" dirty="0">
                <a:solidFill>
                  <a:srgbClr val="000000"/>
                </a:solidFill>
                <a:effectLst/>
                <a:latin typeface="Aptos" panose="020B0004020202020204" pitchFamily="34" charset="0"/>
              </a:rPr>
              <a:t>. This is a topic that affects every hiring manager across the organization—and all our employees—so we appreciate your investing your time to learn about best practices.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The key resource we used in our workshop is </a:t>
            </a:r>
            <a:r>
              <a:rPr lang="en-US" sz="1800" b="0" i="0" u="sng" strike="noStrike" dirty="0">
                <a:solidFill>
                  <a:srgbClr val="467886"/>
                </a:solidFill>
                <a:effectLst/>
                <a:latin typeface="Aptos" panose="020B0004020202020204" pitchFamily="34" charset="0"/>
                <a:hlinkClick r:id="rId3"/>
              </a:rPr>
              <a:t>AARP’s Say This, Not That: Manager's Guide to Age Inclusive Hiring</a:t>
            </a:r>
            <a:r>
              <a:rPr lang="en-US" sz="1800" b="0" i="0" dirty="0">
                <a:solidFill>
                  <a:srgbClr val="000000"/>
                </a:solidFill>
                <a:effectLst/>
                <a:latin typeface="Aptos" panose="020B0004020202020204" pitchFamily="34" charset="0"/>
              </a:rPr>
              <a:t>.  We encourage you to bookmark it—and to use the activities with your own direct reports so that your team can explore the opportunities and challenges of different generations at work and learn how to work together to deliver the best results.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 have any questions or thoughts about the workshop, please reach out to [name] at [xxx.]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All the best,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61</a:t>
            </a:fld>
            <a:endParaRPr lang="en-US"/>
          </a:p>
        </p:txBody>
      </p:sp>
    </p:spTree>
    <p:extLst>
      <p:ext uri="{BB962C8B-B14F-4D97-AF65-F5344CB8AC3E}">
        <p14:creationId xmlns:p14="http://schemas.microsoft.com/office/powerpoint/2010/main" val="260212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Aptos" panose="020B0004020202020204" pitchFamily="34" charset="0"/>
              </a:rPr>
              <a:t>Be sure to follow up with those with whom you worked to gain approval and support to host the workshop.  Here’s a draft email that you can copy, paste, edit and send out.</a:t>
            </a:r>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Dear     ,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Thanks so much for your support of our team’s efforts to host the AARP workshop </a:t>
            </a:r>
            <a:r>
              <a:rPr lang="en-US" sz="1800" b="0" i="1" dirty="0">
                <a:solidFill>
                  <a:srgbClr val="000000"/>
                </a:solidFill>
                <a:effectLst/>
                <a:latin typeface="Aptos" panose="020B0004020202020204" pitchFamily="34" charset="0"/>
              </a:rPr>
              <a:t>Age Inclusive Hiring</a:t>
            </a:r>
            <a:r>
              <a:rPr lang="en-US" sz="1800" b="0" i="0" dirty="0">
                <a:solidFill>
                  <a:srgbClr val="000000"/>
                </a:solidFill>
                <a:effectLst/>
                <a:latin typeface="Aptos" panose="020B0004020202020204" pitchFamily="34" charset="0"/>
              </a:rPr>
              <a:t>. This is a topic that affects every hiring manager across the organization—and all employees who report to them—so we are gratified that the workshop was a success.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On [date], [name] welcomed [##] HR team members from across the organization for a 1.5-hour workshop to train them as workshop facilitators.  Those facilitators then led [x] sessions that reached [xxx] total employees who are involved in some way in the talent acquisition process.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We introduced compelling data about how mixed-age teams can drive employee engagement, innovation, knowledge transfer, and productivity. We then introduced and practiced specific research-backed best practices for hiring managers and their team members who participate in interviewing and assessing potential candidates.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 have survey data from the participant survey that you’d like to highlight, add a sentence or two about that here.]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The key resource we used in our workshop is </a:t>
            </a:r>
            <a:r>
              <a:rPr lang="en-US" sz="1800" b="0" i="0" u="sng" strike="noStrike" dirty="0">
                <a:solidFill>
                  <a:srgbClr val="467886"/>
                </a:solidFill>
                <a:effectLst/>
                <a:latin typeface="Aptos" panose="020B0004020202020204" pitchFamily="34" charset="0"/>
                <a:hlinkClick r:id="rId3"/>
              </a:rPr>
              <a:t>AARP’s Say This, Not That: Manager's Guide to Age Inclusive Hiring</a:t>
            </a:r>
            <a:r>
              <a:rPr lang="en-US" sz="1800" b="0" i="0" dirty="0">
                <a:solidFill>
                  <a:srgbClr val="000000"/>
                </a:solidFill>
                <a:effectLst/>
                <a:latin typeface="Aptos" panose="020B0004020202020204" pitchFamily="34" charset="0"/>
              </a:rPr>
              <a:t>.  If you were not able to join us for the workshop, we encourage you to bookmark it—and to share it with your own direct reports so that your teams can explore how to work together to unleash the value of a multigenerational workforce.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If you have any questions or thoughts about the workshop, please reach out to [name] at [xxx.]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All the best,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62</a:t>
            </a:fld>
            <a:endParaRPr lang="en-US"/>
          </a:p>
        </p:txBody>
      </p:sp>
    </p:spTree>
    <p:extLst>
      <p:ext uri="{BB962C8B-B14F-4D97-AF65-F5344CB8AC3E}">
        <p14:creationId xmlns:p14="http://schemas.microsoft.com/office/powerpoint/2010/main" val="970337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ptos" panose="020B0004020202020204" pitchFamily="34" charset="0"/>
              </a:rPr>
              <a:t>This workshop is one of a full suite of resources available for leaders, managers and employees to use to create a more age-inclusive workplace. We invite you to explore additional actions, and/or to complete the self-assessment to help you find your next step in the journey.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ptos" panose="020B0004020202020204" pitchFamily="34"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63</a:t>
            </a:fld>
            <a:endParaRPr lang="en-US"/>
          </a:p>
        </p:txBody>
      </p:sp>
    </p:spTree>
    <p:extLst>
      <p:ext uri="{BB962C8B-B14F-4D97-AF65-F5344CB8AC3E}">
        <p14:creationId xmlns:p14="http://schemas.microsoft.com/office/powerpoint/2010/main" val="161169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99A7CF-160A-754F-A4FE-4D8EF3D88376}" type="slidenum">
              <a:rPr lang="en-US" smtClean="0"/>
              <a:t>5</a:t>
            </a:fld>
            <a:endParaRPr lang="en-US"/>
          </a:p>
        </p:txBody>
      </p:sp>
    </p:spTree>
    <p:extLst>
      <p:ext uri="{BB962C8B-B14F-4D97-AF65-F5344CB8AC3E}">
        <p14:creationId xmlns:p14="http://schemas.microsoft.com/office/powerpoint/2010/main" val="183489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Swap in a photo of yourself instead of the illustration and update the speaker bio. If you are willing, be sure to share your contact information so participants can reach out to you afterwards with additional questions or for support on how to put these best practices into action in their teams.</a:t>
            </a:r>
          </a:p>
        </p:txBody>
      </p:sp>
      <p:sp>
        <p:nvSpPr>
          <p:cNvPr id="4" name="Slide Number Placeholder 3"/>
          <p:cNvSpPr>
            <a:spLocks noGrp="1"/>
          </p:cNvSpPr>
          <p:nvPr>
            <p:ph type="sldNum" sz="quarter" idx="5"/>
          </p:nvPr>
        </p:nvSpPr>
        <p:spPr/>
        <p:txBody>
          <a:bodyPr/>
          <a:lstStyle/>
          <a:p>
            <a:fld id="{5C99A7CF-160A-754F-A4FE-4D8EF3D88376}" type="slidenum">
              <a:rPr lang="en-US" smtClean="0"/>
              <a:t>7</a:t>
            </a:fld>
            <a:endParaRPr lang="en-US"/>
          </a:p>
        </p:txBody>
      </p:sp>
    </p:spTree>
    <p:extLst>
      <p:ext uri="{BB962C8B-B14F-4D97-AF65-F5344CB8AC3E}">
        <p14:creationId xmlns:p14="http://schemas.microsoft.com/office/powerpoint/2010/main" val="27636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r>
              <a:rPr lang="en-US" dirty="0"/>
              <a:t>: </a:t>
            </a:r>
          </a:p>
          <a:p>
            <a:r>
              <a:rPr lang="en-US" dirty="0"/>
              <a:t>Edit these prompts to fit your team. We recommend including a prompt that allows each individual to share some aspect of how they are feeling/ what they are hoping for about this working session. This provides the facilitator with a good “read” of the group, and it makes it more likely that the participants will engage more deeply in the content and exercises throughout the training.</a:t>
            </a:r>
          </a:p>
        </p:txBody>
      </p:sp>
      <p:sp>
        <p:nvSpPr>
          <p:cNvPr id="4" name="Slide Number Placeholder 3"/>
          <p:cNvSpPr>
            <a:spLocks noGrp="1"/>
          </p:cNvSpPr>
          <p:nvPr>
            <p:ph type="sldNum" sz="quarter" idx="5"/>
          </p:nvPr>
        </p:nvSpPr>
        <p:spPr/>
        <p:txBody>
          <a:bodyPr/>
          <a:lstStyle/>
          <a:p>
            <a:fld id="{5C99A7CF-160A-754F-A4FE-4D8EF3D88376}" type="slidenum">
              <a:rPr lang="en-US" smtClean="0"/>
              <a:t>8</a:t>
            </a:fld>
            <a:endParaRPr lang="en-US"/>
          </a:p>
        </p:txBody>
      </p:sp>
    </p:spTree>
    <p:extLst>
      <p:ext uri="{BB962C8B-B14F-4D97-AF65-F5344CB8AC3E}">
        <p14:creationId xmlns:p14="http://schemas.microsoft.com/office/powerpoint/2010/main" val="40801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If hosting virtually, prompt this to be input to Chat. If in person, consider a “popcorn” call out where you are jotting their responses on a white board as they try to brainstorm as many as possible in 60 seconds.</a:t>
            </a:r>
          </a:p>
        </p:txBody>
      </p:sp>
      <p:sp>
        <p:nvSpPr>
          <p:cNvPr id="4" name="Slide Number Placeholder 3"/>
          <p:cNvSpPr>
            <a:spLocks noGrp="1"/>
          </p:cNvSpPr>
          <p:nvPr>
            <p:ph type="sldNum" sz="quarter" idx="5"/>
          </p:nvPr>
        </p:nvSpPr>
        <p:spPr/>
        <p:txBody>
          <a:bodyPr/>
          <a:lstStyle/>
          <a:p>
            <a:fld id="{5C99A7CF-160A-754F-A4FE-4D8EF3D88376}" type="slidenum">
              <a:rPr lang="en-US" smtClean="0"/>
              <a:t>11</a:t>
            </a:fld>
            <a:endParaRPr lang="en-US"/>
          </a:p>
        </p:txBody>
      </p:sp>
    </p:spTree>
    <p:extLst>
      <p:ext uri="{BB962C8B-B14F-4D97-AF65-F5344CB8AC3E}">
        <p14:creationId xmlns:p14="http://schemas.microsoft.com/office/powerpoint/2010/main" val="339698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Age inclusion is NOT: </a:t>
            </a:r>
            <a:r>
              <a:rPr lang="en-US">
                <a:latin typeface="Aptos"/>
                <a:cs typeface="Calibri"/>
              </a:rPr>
              <a:t>putting</a:t>
            </a:r>
            <a:r>
              <a:rPr lang="en-US"/>
              <a:t> people in buckets or making assumptions about them based on age. </a:t>
            </a:r>
            <a:endParaRPr lang="en-US">
              <a:latin typeface="Calibri"/>
              <a:cs typeface="Calibri"/>
            </a:endParaRPr>
          </a:p>
        </p:txBody>
      </p:sp>
      <p:sp>
        <p:nvSpPr>
          <p:cNvPr id="4" name="Slide Number Placeholder 3"/>
          <p:cNvSpPr>
            <a:spLocks noGrp="1"/>
          </p:cNvSpPr>
          <p:nvPr>
            <p:ph type="sldNum" sz="quarter" idx="5"/>
          </p:nvPr>
        </p:nvSpPr>
        <p:spPr/>
        <p:txBody>
          <a:bodyPr/>
          <a:lstStyle/>
          <a:p>
            <a:fld id="{5C99A7CF-160A-754F-A4FE-4D8EF3D88376}" type="slidenum">
              <a:rPr lang="en-US" smtClean="0"/>
              <a:t>12</a:t>
            </a:fld>
            <a:endParaRPr lang="en-US"/>
          </a:p>
        </p:txBody>
      </p:sp>
    </p:spTree>
    <p:extLst>
      <p:ext uri="{BB962C8B-B14F-4D97-AF65-F5344CB8AC3E}">
        <p14:creationId xmlns:p14="http://schemas.microsoft.com/office/powerpoint/2010/main" val="389086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7428" y="5212411"/>
            <a:ext cx="7316597" cy="1651634"/>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subTitle" idx="4"/>
          </p:nvPr>
        </p:nvSpPr>
        <p:spPr>
          <a:xfrm>
            <a:off x="3297428" y="5212411"/>
            <a:ext cx="7316597" cy="1651634"/>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p:txBody>
          <a:bodyPr lIns="0" tIns="0" rIns="0" bIns="0"/>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sz="half" idx="2"/>
          </p:nvPr>
        </p:nvSpPr>
        <p:spPr>
          <a:xfrm>
            <a:off x="640080" y="1682496"/>
            <a:ext cx="556869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682496"/>
            <a:ext cx="556869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0" b="1" i="0">
                <a:solidFill>
                  <a:srgbClr val="EF3824"/>
                </a:solidFill>
                <a:latin typeface="Lato Black"/>
                <a:cs typeface="Lato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ll 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60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2094"/>
            <a:ext cx="11912600" cy="938530"/>
          </a:xfrm>
          <a:prstGeom prst="rect">
            <a:avLst/>
          </a:prstGeom>
        </p:spPr>
        <p:txBody>
          <a:bodyPr wrap="square" lIns="0" tIns="0" rIns="0" bIns="0">
            <a:spAutoFit/>
          </a:bodyPr>
          <a:lstStyle>
            <a:lvl1pPr>
              <a:defRPr sz="4850" b="1" i="0">
                <a:solidFill>
                  <a:srgbClr val="EF3824"/>
                </a:solidFill>
                <a:latin typeface="Lato Black"/>
                <a:cs typeface="Lato Black"/>
              </a:defRPr>
            </a:lvl1pPr>
          </a:lstStyle>
          <a:p>
            <a:endParaRPr/>
          </a:p>
        </p:txBody>
      </p:sp>
      <p:sp>
        <p:nvSpPr>
          <p:cNvPr id="3" name="Holder 3"/>
          <p:cNvSpPr>
            <a:spLocks noGrp="1"/>
          </p:cNvSpPr>
          <p:nvPr>
            <p:ph type="body" idx="1"/>
          </p:nvPr>
        </p:nvSpPr>
        <p:spPr>
          <a:xfrm>
            <a:off x="1212596" y="1484898"/>
            <a:ext cx="10376407" cy="4601210"/>
          </a:xfrm>
          <a:prstGeom prst="rect">
            <a:avLst/>
          </a:prstGeom>
        </p:spPr>
        <p:txBody>
          <a:bodyPr wrap="square" lIns="0" tIns="0" rIns="0" bIns="0">
            <a:spAutoFit/>
          </a:bodyPr>
          <a:lstStyle>
            <a:lvl1pPr>
              <a:defRPr sz="3500" b="1" i="0">
                <a:solidFill>
                  <a:srgbClr val="EF3824"/>
                </a:solidFill>
                <a:latin typeface="Lato Black"/>
                <a:cs typeface="Lato Black"/>
              </a:defRPr>
            </a:lvl1pPr>
          </a:lstStyle>
          <a:p>
            <a:endParaRPr/>
          </a:p>
        </p:txBody>
      </p:sp>
      <p:sp>
        <p:nvSpPr>
          <p:cNvPr id="4" name="Holder 4"/>
          <p:cNvSpPr>
            <a:spLocks noGrp="1"/>
          </p:cNvSpPr>
          <p:nvPr>
            <p:ph type="ftr" sz="quarter" idx="5"/>
          </p:nvPr>
        </p:nvSpPr>
        <p:spPr>
          <a:xfrm>
            <a:off x="4352544" y="6803136"/>
            <a:ext cx="409651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6803136"/>
            <a:ext cx="294436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9/28/2024</a:t>
            </a:fld>
            <a:endParaRPr lang="en-US"/>
          </a:p>
        </p:txBody>
      </p:sp>
      <p:sp>
        <p:nvSpPr>
          <p:cNvPr id="6" name="Holder 6"/>
          <p:cNvSpPr>
            <a:spLocks noGrp="1"/>
          </p:cNvSpPr>
          <p:nvPr>
            <p:ph type="sldNum" sz="quarter" idx="7"/>
          </p:nvPr>
        </p:nvSpPr>
        <p:spPr>
          <a:xfrm>
            <a:off x="9217152" y="6803136"/>
            <a:ext cx="294436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repec.business.uzh.ch/RePEc/iso/leadinghouse/0093_lhwpaper.pdf" TargetMode="External"/><Relationship Id="rId4" Type="http://schemas.openxmlformats.org/officeDocument/2006/relationships/hyperlink" Target="https://www.oecd-ilibrary.org/docserver/59752153-en.pdf?expires=1636142224&amp;id=id&amp;accname=guest&amp;checksum=590E9514C66F2CFBA873D4D5FD3CAD8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llup.com/workplace/358346/gallup-workplace-insights-learned-2021.aspx"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ucasgroup.com/your-career-intel/value-diversity-inclusion-workspa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aarp.org/videos/government-elections/474723778600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implicit.harvard.edu/implicit/selectatouchtestv2.html" TargetMode="External"/><Relationship Id="rId5" Type="http://schemas.openxmlformats.org/officeDocument/2006/relationships/image" Target="../media/image16.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employerportal.aarp.org/age-inclusive-workforce/follow-age-inclusive-recruitment-practices/guide-say-this-not-tha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hyperlink" Target="https://higherlogicdownload.s3.amazonaws.com/AARP/c1f2494b-8a7a-4706-b3c0-487f38b16b8e/UploadedImages/age_inclusive_workforce/Follow_Age-Inclusive_Recruitment_Practices/6122_AARP_SayThisNotThat_Toolkit_R4_080923.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mployerportal.aarp.org/age-inclusive-workforce/follow-age-inclusive-recruitment-practices/guide-say-this-not-tha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aarpresearch.qualtrics.com/jfe/form/SV_4SdIGU3zkKfEgUC"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s://aarpresearch.qualtrics.com/jfe/form/SV_4SdIGU3zkKfEgUC"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arpresearch.qualtrics.com/jfe/form/SV_6nkTYFpWEmeEI3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hyperlink" Target="https://aarpresearch.qualtrics.com/jfe/form/SV_4SdIGU3zkKfEgUC"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aarpresearch.qualtrics.com/jfe/form/SV_4SdIGU3zkKfEgUC"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employerportal.aarp.org/generations/" TargetMode="Externa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prstGeom prst="rect">
            <a:avLst/>
          </a:prstGeom>
        </p:spPr>
        <p:txBody>
          <a:bodyPr vert="horz" wrap="square" lIns="0" tIns="12700" rIns="0" bIns="0" rtlCol="0">
            <a:spAutoFit/>
          </a:bodyPr>
          <a:lstStyle/>
          <a:p>
            <a:pPr marL="245745">
              <a:lnSpc>
                <a:spcPts val="7600"/>
              </a:lnSpc>
              <a:spcBef>
                <a:spcPts val="100"/>
              </a:spcBef>
            </a:pPr>
            <a:r>
              <a:rPr sz="6500" dirty="0"/>
              <a:t>Say</a:t>
            </a:r>
            <a:r>
              <a:rPr sz="6500" spc="-275" dirty="0"/>
              <a:t> </a:t>
            </a:r>
            <a:r>
              <a:rPr sz="6500" spc="55" dirty="0"/>
              <a:t>This,</a:t>
            </a:r>
            <a:r>
              <a:rPr sz="6500" spc="85" dirty="0"/>
              <a:t> </a:t>
            </a:r>
            <a:r>
              <a:rPr sz="6500" dirty="0"/>
              <a:t>Not</a:t>
            </a:r>
            <a:r>
              <a:rPr sz="6500" spc="-110" dirty="0"/>
              <a:t> </a:t>
            </a:r>
            <a:r>
              <a:rPr sz="6500" spc="-10" dirty="0"/>
              <a:t>That:</a:t>
            </a:r>
            <a:endParaRPr sz="6500" dirty="0"/>
          </a:p>
          <a:p>
            <a:pPr marL="245745">
              <a:lnSpc>
                <a:spcPts val="5200"/>
              </a:lnSpc>
            </a:pPr>
            <a:r>
              <a:rPr sz="4500" spc="75" dirty="0">
                <a:solidFill>
                  <a:srgbClr val="231F20"/>
                </a:solidFill>
                <a:latin typeface="Lato"/>
                <a:cs typeface="Lato"/>
              </a:rPr>
              <a:t>Age-</a:t>
            </a:r>
            <a:r>
              <a:rPr sz="4500" spc="65" dirty="0">
                <a:solidFill>
                  <a:srgbClr val="231F20"/>
                </a:solidFill>
                <a:latin typeface="Lato"/>
                <a:cs typeface="Lato"/>
              </a:rPr>
              <a:t>Inclusive</a:t>
            </a:r>
            <a:r>
              <a:rPr sz="4500" spc="200" dirty="0">
                <a:solidFill>
                  <a:srgbClr val="231F20"/>
                </a:solidFill>
                <a:latin typeface="Lato"/>
                <a:cs typeface="Lato"/>
              </a:rPr>
              <a:t> </a:t>
            </a:r>
            <a:r>
              <a:rPr sz="4500" spc="70" dirty="0">
                <a:solidFill>
                  <a:srgbClr val="231F20"/>
                </a:solidFill>
                <a:latin typeface="Lato"/>
                <a:cs typeface="Lato"/>
              </a:rPr>
              <a:t>Hiring</a:t>
            </a:r>
            <a:endParaRPr sz="4500" dirty="0">
              <a:latin typeface="Lato"/>
              <a:cs typeface="Lato"/>
            </a:endParaRPr>
          </a:p>
        </p:txBody>
      </p:sp>
      <p:pic>
        <p:nvPicPr>
          <p:cNvPr id="12" name="Picture 11">
            <a:extLst>
              <a:ext uri="{FF2B5EF4-FFF2-40B4-BE49-F238E27FC236}">
                <a16:creationId xmlns:a16="http://schemas.microsoft.com/office/drawing/2014/main" id="{9AC37D43-26CB-4301-B4DD-A879711518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96599" y="5324753"/>
            <a:ext cx="1539481" cy="1539481"/>
          </a:xfrm>
          <a:prstGeom prst="rect">
            <a:avLst/>
          </a:prstGeom>
        </p:spPr>
      </p:pic>
    </p:spTree>
    <p:extLst>
      <p:ext uri="{BB962C8B-B14F-4D97-AF65-F5344CB8AC3E}">
        <p14:creationId xmlns:p14="http://schemas.microsoft.com/office/powerpoint/2010/main" val="282053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is age inclusion?</a:t>
            </a:r>
            <a:endParaRPr sz="3600" dirty="0"/>
          </a:p>
        </p:txBody>
      </p:sp>
      <p:sp>
        <p:nvSpPr>
          <p:cNvPr id="7" name="object 7"/>
          <p:cNvSpPr txBox="1"/>
          <p:nvPr/>
        </p:nvSpPr>
        <p:spPr>
          <a:xfrm>
            <a:off x="4801615" y="2381092"/>
            <a:ext cx="7140575" cy="2059538"/>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An initial thought</a:t>
            </a:r>
            <a:endParaRPr sz="2800" dirty="0">
              <a:latin typeface="Lato"/>
              <a:cs typeface="Lato"/>
            </a:endParaRPr>
          </a:p>
          <a:p>
            <a:pPr marL="12700" marR="107314">
              <a:lnSpc>
                <a:spcPct val="100000"/>
              </a:lnSpc>
            </a:pPr>
            <a:endParaRPr lang="en-US" sz="2000" spc="-10" dirty="0">
              <a:solidFill>
                <a:srgbClr val="231F20"/>
              </a:solidFill>
              <a:latin typeface="Lato"/>
              <a:cs typeface="Lato"/>
            </a:endParaRPr>
          </a:p>
          <a:p>
            <a:pPr marL="12700" marR="107314">
              <a:lnSpc>
                <a:spcPct val="100000"/>
              </a:lnSpc>
            </a:pPr>
            <a:r>
              <a:rPr lang="en-US" sz="2000" spc="-10" dirty="0">
                <a:solidFill>
                  <a:srgbClr val="231F20"/>
                </a:solidFill>
                <a:latin typeface="Lato"/>
                <a:cs typeface="Lato"/>
              </a:rPr>
              <a:t>We have people of a range of ages in our organization, so that means we are age-inclusive. </a:t>
            </a:r>
          </a:p>
          <a:p>
            <a:pPr marL="12700" marR="107314">
              <a:lnSpc>
                <a:spcPct val="100000"/>
              </a:lnSpc>
            </a:pPr>
            <a:endParaRPr lang="en-US" sz="2000" spc="-10" dirty="0">
              <a:solidFill>
                <a:srgbClr val="231F20"/>
              </a:solidFill>
              <a:latin typeface="Lato"/>
              <a:cs typeface="Lato"/>
            </a:endParaRPr>
          </a:p>
          <a:p>
            <a:pPr marL="12700" marR="107314">
              <a:lnSpc>
                <a:spcPct val="100000"/>
              </a:lnSpc>
            </a:pPr>
            <a:r>
              <a:rPr lang="en-US" sz="2000" spc="-10" dirty="0">
                <a:solidFill>
                  <a:srgbClr val="231F20"/>
                </a:solidFill>
                <a:latin typeface="Lato"/>
                <a:cs typeface="Lato"/>
              </a:rPr>
              <a:t>…Right?</a:t>
            </a:r>
            <a:endParaRPr sz="2000" dirty="0">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331191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499"/>
            <a:ext cx="7658100" cy="3231057"/>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946961"/>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We already work to create teams that are inclusive of other employee experiences and identities. </a:t>
            </a:r>
            <a:endParaRPr lang="en-US"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Brainstorm a list of the best practices we already use to create a team where employees feel a sense of belonging. These also support our recruiting and hiring efforts.</a:t>
            </a:r>
            <a:endParaRPr lang="en-US"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7" name="Picture 6" descr="A white and black logo&#10;&#10;Description automatically generated">
            <a:extLst>
              <a:ext uri="{FF2B5EF4-FFF2-40B4-BE49-F238E27FC236}">
                <a16:creationId xmlns:a16="http://schemas.microsoft.com/office/drawing/2014/main" id="{ECD96B60-846A-5913-045D-C0EA24AD7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369027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spAutoFit/>
          </a:bodyPr>
          <a:lstStyle/>
          <a:p>
            <a:pPr marL="12700">
              <a:lnSpc>
                <a:spcPct val="100000"/>
              </a:lnSpc>
              <a:spcBef>
                <a:spcPts val="130"/>
              </a:spcBef>
            </a:pPr>
            <a:r>
              <a:rPr lang="en-US" sz="3600" dirty="0"/>
              <a:t>What is age-inclusion?</a:t>
            </a:r>
            <a:endParaRPr sz="3600" dirty="0"/>
          </a:p>
        </p:txBody>
      </p:sp>
      <p:sp>
        <p:nvSpPr>
          <p:cNvPr id="7" name="object 7"/>
          <p:cNvSpPr txBox="1"/>
          <p:nvPr/>
        </p:nvSpPr>
        <p:spPr>
          <a:xfrm>
            <a:off x="4801615" y="2381092"/>
            <a:ext cx="7140575" cy="4521751"/>
          </a:xfrm>
          <a:prstGeom prst="rect">
            <a:avLst/>
          </a:prstGeom>
        </p:spPr>
        <p:txBody>
          <a:bodyPr vert="horz" wrap="square" lIns="0" tIns="12700" rIns="0" bIns="0" rtlCol="0" anchor="t">
            <a:spAutoFit/>
          </a:bodyPr>
          <a:lstStyle/>
          <a:p>
            <a:pPr marL="12700">
              <a:lnSpc>
                <a:spcPct val="100000"/>
              </a:lnSpc>
              <a:spcBef>
                <a:spcPts val="100"/>
              </a:spcBef>
              <a:spcAft>
                <a:spcPts val="600"/>
              </a:spcAft>
            </a:pPr>
            <a:r>
              <a:rPr lang="en-US" sz="2800" b="1" dirty="0">
                <a:solidFill>
                  <a:srgbClr val="EF3824"/>
                </a:solidFill>
                <a:latin typeface="Lato"/>
                <a:cs typeface="Lato"/>
              </a:rPr>
              <a:t>Going deeper</a:t>
            </a:r>
            <a:endParaRPr sz="2800" dirty="0">
              <a:latin typeface="Lato"/>
              <a:cs typeface="Lato"/>
            </a:endParaRPr>
          </a:p>
          <a:p>
            <a:pPr marL="12700" marR="106680">
              <a:lnSpc>
                <a:spcPct val="100000"/>
              </a:lnSpc>
            </a:pPr>
            <a:endParaRPr lang="en-US" sz="2000" spc="-10" dirty="0">
              <a:solidFill>
                <a:srgbClr val="231F20"/>
              </a:solidFill>
              <a:latin typeface="Lato"/>
              <a:ea typeface="Lato"/>
              <a:cs typeface="Lato"/>
            </a:endParaRPr>
          </a:p>
          <a:p>
            <a:pPr marL="12700" marR="106680">
              <a:lnSpc>
                <a:spcPct val="100000"/>
              </a:lnSpc>
            </a:pPr>
            <a:r>
              <a:rPr lang="en-US" sz="2000" spc="-10" dirty="0">
                <a:solidFill>
                  <a:srgbClr val="231F20"/>
                </a:solidFill>
                <a:latin typeface="Lato"/>
                <a:cs typeface="Lato"/>
              </a:rPr>
              <a:t>Many of these best practices can also be used to limit age bias and build age-inclusive teams, so that our mixed-age teams are high performing teams. But many organizations don’t explicitly talk about age as an element of inclusion. We do!</a:t>
            </a:r>
            <a:endParaRPr lang="en-US" sz="2000" spc="-10" dirty="0">
              <a:solidFill>
                <a:srgbClr val="231F20"/>
              </a:solidFill>
              <a:latin typeface="Lato"/>
              <a:ea typeface="Lato"/>
              <a:cs typeface="Lato"/>
            </a:endParaRPr>
          </a:p>
          <a:p>
            <a:pPr marL="12700" marR="106680">
              <a:lnSpc>
                <a:spcPct val="100000"/>
              </a:lnSpc>
            </a:pPr>
            <a:endParaRPr lang="en-US" sz="2000" spc="-10" dirty="0">
              <a:solidFill>
                <a:srgbClr val="231F20"/>
              </a:solidFill>
              <a:latin typeface="Lato"/>
              <a:ea typeface="Lato"/>
              <a:cs typeface="Lato"/>
            </a:endParaRPr>
          </a:p>
          <a:p>
            <a:pPr marL="12700" marR="106680">
              <a:lnSpc>
                <a:spcPct val="100000"/>
              </a:lnSpc>
            </a:pPr>
            <a:r>
              <a:rPr lang="en-US" sz="2000" spc="-10" dirty="0">
                <a:solidFill>
                  <a:srgbClr val="231F20"/>
                </a:solidFill>
                <a:latin typeface="Lato"/>
                <a:cs typeface="Lato"/>
              </a:rPr>
              <a:t>According to AARP, age-inclusion is:</a:t>
            </a:r>
            <a:endParaRPr lang="en-US" sz="2000" spc="-10" dirty="0">
              <a:solidFill>
                <a:srgbClr val="231F20"/>
              </a:solidFill>
              <a:latin typeface="Lato"/>
              <a:ea typeface="Lato"/>
              <a:cs typeface="Lato"/>
            </a:endParaRPr>
          </a:p>
          <a:p>
            <a:pPr marL="355600" marR="106680" indent="-342900">
              <a:buFont typeface="Arial" panose="020B0604020202020204" pitchFamily="34" charset="0"/>
              <a:buChar char="•"/>
            </a:pPr>
            <a:r>
              <a:rPr lang="en-US" sz="2000" spc="-10" dirty="0">
                <a:solidFill>
                  <a:srgbClr val="231F20"/>
                </a:solidFill>
              </a:rPr>
              <a:t>Welcoming workers of all ages and valuing their experience</a:t>
            </a:r>
          </a:p>
          <a:p>
            <a:pPr marL="355600" marR="106680" indent="-342900">
              <a:buFont typeface="Arial" panose="020B0604020202020204" pitchFamily="34" charset="0"/>
              <a:buChar char="•"/>
            </a:pPr>
            <a:r>
              <a:rPr lang="en-US" sz="2000" spc="-10" dirty="0">
                <a:solidFill>
                  <a:srgbClr val="231F20"/>
                </a:solidFill>
              </a:rPr>
              <a:t>Knowing that everyone has something to teach and something to learn. </a:t>
            </a:r>
            <a:endParaRPr lang="en-US" dirty="0">
              <a:solidFill>
                <a:srgbClr val="000000"/>
              </a:solidFill>
            </a:endParaRPr>
          </a:p>
          <a:p>
            <a:pPr marL="355600" marR="106680" indent="-342900">
              <a:buFont typeface="Arial" panose="020B0604020202020204" pitchFamily="34" charset="0"/>
              <a:buChar char="•"/>
            </a:pPr>
            <a:r>
              <a:rPr lang="en-US" sz="2000" spc="-10" dirty="0">
                <a:solidFill>
                  <a:srgbClr val="231F20"/>
                </a:solidFill>
              </a:rPr>
              <a:t>Working hard to manage differences and celebrate similarities across multiple generations.</a:t>
            </a:r>
            <a:endParaRPr lang="en-US" dirty="0"/>
          </a:p>
          <a:p>
            <a:pPr marL="12700" marR="106680"/>
            <a:endParaRPr lang="en-US" sz="2000" spc="-10" dirty="0">
              <a:solidFill>
                <a:srgbClr val="231F20"/>
              </a:solidFill>
              <a:highlight>
                <a:srgbClr val="FFFF00"/>
              </a:highlight>
              <a:latin typeface="Lato"/>
              <a:ea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20736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have you noticed an assumption that younger workers want to be promoted too quickly?</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3">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210135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have you noticed an assumption that younger workers lack the work ethic of older workers?</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246336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have you noticed an assumption that younger workers use their sick time too freely?</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3379051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49"/>
            <a:ext cx="7658100" cy="4328793"/>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4044697"/>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have you noticed an assumption that older workers (age 40+) are not suited to working on products or marketing that target younger people?</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2802708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50"/>
            <a:ext cx="7658100" cy="379095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have you noticed an assumption that older workers are not tech-savvy?</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214518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50"/>
            <a:ext cx="7658100" cy="379095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often have you noticed an assumption that older workers are distracted by family caregiving?</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Never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Sometimes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Often</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68988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379200" cy="570669"/>
          </a:xfrm>
          <a:prstGeom prst="rect">
            <a:avLst/>
          </a:prstGeom>
        </p:spPr>
        <p:txBody>
          <a:bodyPr vert="horz" wrap="square" lIns="0" tIns="16510" rIns="0" bIns="0" rtlCol="0" anchor="t">
            <a:spAutoFit/>
          </a:bodyPr>
          <a:lstStyle/>
          <a:p>
            <a:pPr marL="12700">
              <a:lnSpc>
                <a:spcPct val="100000"/>
              </a:lnSpc>
              <a:spcBef>
                <a:spcPts val="130"/>
              </a:spcBef>
            </a:pPr>
            <a:r>
              <a:rPr lang="en-US" sz="3600" dirty="0"/>
              <a:t>Age-inclusive recruiting </a:t>
            </a:r>
            <a:r>
              <a:rPr lang="en-US" sz="3600"/>
              <a:t>builds</a:t>
            </a:r>
            <a:r>
              <a:rPr lang="en-US" sz="3600" dirty="0"/>
              <a:t> mixed-age teams</a:t>
            </a:r>
            <a:endParaRPr sz="3600" dirty="0"/>
          </a:p>
        </p:txBody>
      </p:sp>
      <p:sp>
        <p:nvSpPr>
          <p:cNvPr id="7" name="object 7"/>
          <p:cNvSpPr txBox="1"/>
          <p:nvPr/>
        </p:nvSpPr>
        <p:spPr>
          <a:xfrm>
            <a:off x="4801615" y="2381092"/>
            <a:ext cx="7140575" cy="4419158"/>
          </a:xfrm>
          <a:prstGeom prst="rect">
            <a:avLst/>
          </a:prstGeom>
        </p:spPr>
        <p:txBody>
          <a:bodyPr vert="horz" wrap="square" lIns="0" tIns="12700" rIns="0" bIns="0" rtlCol="0">
            <a:spAutoFit/>
          </a:bodyPr>
          <a:lstStyle/>
          <a:p>
            <a:pPr marL="12700">
              <a:lnSpc>
                <a:spcPct val="100000"/>
              </a:lnSpc>
              <a:spcBef>
                <a:spcPts val="100"/>
              </a:spcBef>
              <a:spcAft>
                <a:spcPts val="600"/>
              </a:spcAft>
            </a:pPr>
            <a:r>
              <a:rPr lang="en-US" sz="2800" b="1" dirty="0">
                <a:solidFill>
                  <a:srgbClr val="EF3824"/>
                </a:solidFill>
                <a:latin typeface="Lato"/>
                <a:cs typeface="Lato"/>
              </a:rPr>
              <a:t>And why are mixed-age teams crucial?</a:t>
            </a:r>
            <a:endParaRPr sz="2800" dirty="0">
              <a:latin typeface="Lato"/>
              <a:cs typeface="Lato"/>
            </a:endParaRPr>
          </a:p>
          <a:p>
            <a:pPr marL="355600" marR="107314" indent="-342900">
              <a:lnSpc>
                <a:spcPct val="100000"/>
              </a:lnSpc>
              <a:buFont typeface="Wingdings" panose="05000000000000000000" pitchFamily="2" charset="2"/>
              <a:buChar char="§"/>
            </a:pPr>
            <a:r>
              <a:rPr lang="en-US" sz="2000" spc="-10" dirty="0">
                <a:solidFill>
                  <a:srgbClr val="231F20"/>
                </a:solidFill>
                <a:latin typeface="Lato"/>
                <a:cs typeface="Lato"/>
              </a:rPr>
              <a:t>Both younger and older workers are more productive when they work in companies that have mixed-age teams compared to companies without mixed-age teams.</a:t>
            </a:r>
            <a:r>
              <a:rPr lang="en-US" sz="2000" spc="-10" baseline="30000" dirty="0">
                <a:solidFill>
                  <a:srgbClr val="231F20"/>
                </a:solidFill>
                <a:latin typeface="Lato"/>
                <a:cs typeface="Lato"/>
              </a:rPr>
              <a:t>19 20 </a:t>
            </a:r>
          </a:p>
          <a:p>
            <a:pPr marL="355600" marR="107314" indent="-342900">
              <a:lnSpc>
                <a:spcPct val="100000"/>
              </a:lnSpc>
              <a:buFont typeface="Wingdings" panose="05000000000000000000" pitchFamily="2" charset="2"/>
              <a:buChar char="§"/>
            </a:pPr>
            <a:r>
              <a:rPr lang="en-US" sz="2000" spc="-10" dirty="0">
                <a:solidFill>
                  <a:srgbClr val="231F20"/>
                </a:solidFill>
                <a:latin typeface="Lato"/>
                <a:cs typeface="Lato"/>
              </a:rPr>
              <a:t>In fact, workers under age 35 experience productivity gains when they work with older workers. Workers over age 50 have similar productivity levels as those age 35–49 and are more productive when there are more younger workers among their colleagues.</a:t>
            </a:r>
            <a:r>
              <a:rPr lang="en-US" sz="2000" spc="-10" baseline="30000" dirty="0">
                <a:solidFill>
                  <a:srgbClr val="231F20"/>
                </a:solidFill>
                <a:latin typeface="Lato"/>
                <a:cs typeface="Lato"/>
              </a:rPr>
              <a:t>21</a:t>
            </a:r>
          </a:p>
          <a:p>
            <a:pPr marL="355600" marR="107314" indent="-342900">
              <a:buFont typeface="Wingdings" panose="05000000000000000000" pitchFamily="2" charset="2"/>
              <a:buChar char="§"/>
            </a:pPr>
            <a:r>
              <a:rPr lang="en-US" sz="2000" spc="-10" dirty="0">
                <a:solidFill>
                  <a:srgbClr val="231F20"/>
                </a:solidFill>
                <a:latin typeface="Lato"/>
                <a:cs typeface="Lato"/>
              </a:rPr>
              <a:t>When the task “entails dealing with strategic and complex decision-making with vaguely defined problems in a dynamic setting…increased age diversity can lead to enhanced group discussions, better analysis and superior problem-solving.”</a:t>
            </a:r>
            <a:r>
              <a:rPr lang="en-US" sz="2000" spc="-10" baseline="30000" dirty="0">
                <a:solidFill>
                  <a:srgbClr val="231F20"/>
                </a:solidFill>
                <a:latin typeface="Lato"/>
                <a:cs typeface="Lato"/>
              </a:rPr>
              <a:t>24</a:t>
            </a:r>
            <a:endParaRPr lang="en-US" sz="2000" spc="-10" dirty="0">
              <a:solidFill>
                <a:srgbClr val="231F20"/>
              </a:solidFill>
              <a:latin typeface="Lato"/>
              <a:cs typeface="Lato"/>
            </a:endParaRPr>
          </a:p>
          <a:p>
            <a:pPr marL="355600" marR="107314" indent="-342900">
              <a:lnSpc>
                <a:spcPct val="100000"/>
              </a:lnSpc>
              <a:buFont typeface="Wingdings" panose="05000000000000000000" pitchFamily="2" charset="2"/>
              <a:buChar char="§"/>
            </a:pPr>
            <a:endParaRPr lang="en-US" sz="2000" spc="-10" baseline="30000" dirty="0">
              <a:solidFill>
                <a:srgbClr val="231F20"/>
              </a:solidFill>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785869" y="6656993"/>
            <a:ext cx="7618985" cy="525785"/>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19 AARP, The Business Case for Workers 50+, 2015. </a:t>
            </a:r>
          </a:p>
          <a:p>
            <a:pPr marL="12700">
              <a:spcBef>
                <a:spcPts val="100"/>
              </a:spcBef>
            </a:pPr>
            <a:r>
              <a:rPr lang="en-US" sz="600" b="1" dirty="0">
                <a:solidFill>
                  <a:srgbClr val="231F20"/>
                </a:solidFill>
                <a:latin typeface="Lato"/>
                <a:cs typeface="Lato"/>
              </a:rPr>
              <a:t>20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https://www.oecd-ilibrary.org/docserver/59752153-en.pdf?expires=1636142224&amp;id=id&amp;accname=guest&amp;checksum=590E9514C66F2CFBA873D4D5FD3CAD81</a:t>
            </a:r>
            <a:r>
              <a:rPr lang="en-US" sz="600" b="1" dirty="0">
                <a:solidFill>
                  <a:schemeClr val="tx1"/>
                </a:solidFill>
                <a:latin typeface="Lato"/>
                <a:cs typeface="Lato"/>
              </a:rPr>
              <a:t>  p.54 </a:t>
            </a:r>
          </a:p>
          <a:p>
            <a:pPr marL="12700">
              <a:spcBef>
                <a:spcPts val="100"/>
              </a:spcBef>
            </a:pPr>
            <a:r>
              <a:rPr lang="en-US" sz="600" b="1" dirty="0">
                <a:solidFill>
                  <a:schemeClr val="tx1"/>
                </a:solidFill>
                <a:latin typeface="Lato"/>
                <a:cs typeface="Lato"/>
              </a:rPr>
              <a:t>21 </a:t>
            </a:r>
            <a:r>
              <a:rPr lang="en-US" sz="600" b="1" dirty="0">
                <a:solidFill>
                  <a:schemeClr val="tx1"/>
                </a:solidFill>
                <a:latin typeface="Lato"/>
                <a:cs typeface="Lato"/>
                <a:hlinkClick r:id="rId4">
                  <a:extLst>
                    <a:ext uri="{A12FA001-AC4F-418D-AE19-62706E023703}">
                      <ahyp:hlinkClr xmlns:ahyp="http://schemas.microsoft.com/office/drawing/2018/hyperlinkcolor" val="tx"/>
                    </a:ext>
                  </a:extLst>
                </a:hlinkClick>
              </a:rPr>
              <a:t>https://www.oecd-ilibrary.org/docserver/59752153-en.pdf?expires=1636142224&amp;id=id&amp;accname=guest&amp;checksum=590E9514C66F2CFBA873D4D5FD3CAD81</a:t>
            </a:r>
            <a:r>
              <a:rPr lang="en-US" sz="600" b="1" dirty="0">
                <a:solidFill>
                  <a:schemeClr val="tx1"/>
                </a:solidFill>
                <a:latin typeface="Lato"/>
                <a:cs typeface="Lato"/>
              </a:rPr>
              <a:t>  p65</a:t>
            </a:r>
          </a:p>
          <a:p>
            <a:pPr marL="12700">
              <a:spcBef>
                <a:spcPts val="100"/>
              </a:spcBef>
            </a:pPr>
            <a:r>
              <a:rPr lang="en-US" sz="600" b="1" dirty="0">
                <a:solidFill>
                  <a:schemeClr val="tx1"/>
                </a:solidFill>
                <a:latin typeface="Lato"/>
                <a:cs typeface="Lato"/>
              </a:rPr>
              <a:t>24 https://ideas.repec.org/p/iso/educat/0093.html or </a:t>
            </a:r>
            <a:r>
              <a:rPr lang="en-US" sz="600" b="1" dirty="0">
                <a:solidFill>
                  <a:schemeClr val="tx1"/>
                </a:solidFill>
                <a:latin typeface="Lato"/>
                <a:cs typeface="Lato"/>
                <a:hlinkClick r:id="rId5">
                  <a:extLst>
                    <a:ext uri="{A12FA001-AC4F-418D-AE19-62706E023703}">
                      <ahyp:hlinkClr xmlns:ahyp="http://schemas.microsoft.com/office/drawing/2018/hyperlinkcolor" val="tx"/>
                    </a:ext>
                  </a:extLst>
                </a:hlinkClick>
              </a:rPr>
              <a:t>http://repec.business.uzh.ch/RePEc/iso/leadinghouse/0093_lhwpaper.pdf</a:t>
            </a:r>
            <a:r>
              <a:rPr lang="en-US" sz="600" b="1" dirty="0">
                <a:solidFill>
                  <a:schemeClr val="tx1"/>
                </a:solidFill>
                <a:latin typeface="Lato"/>
                <a:cs typeface="Lato"/>
              </a:rPr>
              <a:t>   </a:t>
            </a:r>
            <a:endParaRPr sz="600" dirty="0">
              <a:solidFill>
                <a:schemeClr val="tx1"/>
              </a:solidFill>
              <a:latin typeface="Lato"/>
              <a:cs typeface="Lato"/>
            </a:endParaRPr>
          </a:p>
        </p:txBody>
      </p:sp>
    </p:spTree>
    <p:extLst>
      <p:ext uri="{BB962C8B-B14F-4D97-AF65-F5344CB8AC3E}">
        <p14:creationId xmlns:p14="http://schemas.microsoft.com/office/powerpoint/2010/main" val="1857045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chemeClr val="accent2">
              <a:lumMod val="20000"/>
              <a:lumOff val="80000"/>
            </a:schemeClr>
          </a:solidFill>
        </p:spPr>
        <p:txBody>
          <a:bodyPr wrap="square" lIns="0" tIns="0" rIns="0" bIns="0" rtlCol="0"/>
          <a:lstStyle/>
          <a:p>
            <a:endParaRPr/>
          </a:p>
        </p:txBody>
      </p:sp>
      <p:sp>
        <p:nvSpPr>
          <p:cNvPr id="3" name="object 3"/>
          <p:cNvSpPr txBox="1"/>
          <p:nvPr/>
        </p:nvSpPr>
        <p:spPr>
          <a:xfrm>
            <a:off x="6388100" y="1289935"/>
            <a:ext cx="572770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Train-the-trainer approach</a:t>
            </a:r>
            <a:endParaRPr sz="3600" dirty="0">
              <a:latin typeface="Lato Black"/>
              <a:cs typeface="Lato Black"/>
            </a:endParaRPr>
          </a:p>
        </p:txBody>
      </p:sp>
      <p:sp>
        <p:nvSpPr>
          <p:cNvPr id="4" name="object 4"/>
          <p:cNvSpPr txBox="1"/>
          <p:nvPr/>
        </p:nvSpPr>
        <p:spPr>
          <a:xfrm>
            <a:off x="6400800" y="2057400"/>
            <a:ext cx="5434642" cy="4039567"/>
          </a:xfrm>
          <a:prstGeom prst="rect">
            <a:avLst/>
          </a:prstGeom>
        </p:spPr>
        <p:txBody>
          <a:bodyPr vert="horz" wrap="square" lIns="0" tIns="12700" rIns="0" bIns="0" rtlCol="0">
            <a:spAutoFit/>
          </a:bodyPr>
          <a:lstStyle/>
          <a:p>
            <a:pPr marL="355600" marR="5080" indent="-342900" algn="l">
              <a:lnSpc>
                <a:spcPct val="100000"/>
              </a:lnSpc>
              <a:spcBef>
                <a:spcPts val="100"/>
              </a:spcBef>
              <a:buFont typeface="Wingdings" panose="05000000000000000000" pitchFamily="2" charset="2"/>
              <a:buChar char="§"/>
            </a:pPr>
            <a:r>
              <a:rPr lang="en-US" sz="2000" dirty="0">
                <a:solidFill>
                  <a:srgbClr val="231F20"/>
                </a:solidFill>
                <a:latin typeface="Lato"/>
                <a:cs typeface="Lato"/>
              </a:rPr>
              <a:t>This presentation is built for a “train-the-trainer” approach. </a:t>
            </a:r>
          </a:p>
          <a:p>
            <a:pPr marL="355600" marR="5080" indent="-342900" algn="l">
              <a:lnSpc>
                <a:spcPct val="100000"/>
              </a:lnSpc>
              <a:spcBef>
                <a:spcPts val="100"/>
              </a:spcBef>
              <a:buFont typeface="Wingdings" panose="05000000000000000000" pitchFamily="2" charset="2"/>
              <a:buChar char="§"/>
            </a:pPr>
            <a:r>
              <a:rPr lang="en-US" sz="2000" dirty="0">
                <a:solidFill>
                  <a:srgbClr val="231F20"/>
                </a:solidFill>
                <a:latin typeface="Lato"/>
                <a:cs typeface="Lato"/>
              </a:rPr>
              <a:t>One person can lead the training for a group of others who are then themselves ready to lead sessions with broader groups of employees who are involved in recruiting and hiring.</a:t>
            </a:r>
          </a:p>
          <a:p>
            <a:pPr marL="355600" marR="5080" indent="-342900" algn="l">
              <a:lnSpc>
                <a:spcPct val="100000"/>
              </a:lnSpc>
              <a:spcBef>
                <a:spcPts val="100"/>
              </a:spcBef>
              <a:buFont typeface="Wingdings" panose="05000000000000000000" pitchFamily="2" charset="2"/>
              <a:buChar char="§"/>
            </a:pPr>
            <a:r>
              <a:rPr lang="en-US" sz="2000" dirty="0">
                <a:solidFill>
                  <a:srgbClr val="231F20"/>
                </a:solidFill>
                <a:latin typeface="Lato"/>
                <a:cs typeface="Lato"/>
              </a:rPr>
              <a:t>Note that the same presentation is used for both 1) the “train the trainer” session and 2) for sessions those trainers will lead. Hence, please hide these slides with “Train-the-trainer” and “facilitator” notes before leading a session with employees. </a:t>
            </a:r>
            <a:endParaRPr sz="2000" dirty="0">
              <a:latin typeface="Lato"/>
              <a:cs typeface="Lato"/>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581914"/>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609830" cy="7315200"/>
            <a:chOff x="0" y="0"/>
            <a:chExt cx="12609830" cy="7315200"/>
          </a:xfrm>
        </p:grpSpPr>
        <p:sp>
          <p:nvSpPr>
            <p:cNvPr id="3" name="object 3"/>
            <p:cNvSpPr/>
            <p:nvPr/>
          </p:nvSpPr>
          <p:spPr>
            <a:xfrm>
              <a:off x="0" y="0"/>
              <a:ext cx="4206240" cy="7315200"/>
            </a:xfrm>
            <a:custGeom>
              <a:avLst/>
              <a:gdLst/>
              <a:ahLst/>
              <a:cxnLst/>
              <a:rect l="l" t="t" r="r" b="b"/>
              <a:pathLst>
                <a:path w="4206240" h="7315200">
                  <a:moveTo>
                    <a:pt x="4206240" y="0"/>
                  </a:moveTo>
                  <a:lnTo>
                    <a:pt x="0" y="0"/>
                  </a:lnTo>
                  <a:lnTo>
                    <a:pt x="0" y="7315200"/>
                  </a:lnTo>
                  <a:lnTo>
                    <a:pt x="4206240" y="7315200"/>
                  </a:lnTo>
                  <a:lnTo>
                    <a:pt x="4206240" y="0"/>
                  </a:lnTo>
                  <a:close/>
                </a:path>
              </a:pathLst>
            </a:custGeom>
            <a:solidFill>
              <a:srgbClr val="EF3824"/>
            </a:solidFill>
          </p:spPr>
          <p:txBody>
            <a:bodyPr wrap="square" lIns="0" tIns="0" rIns="0" bIns="0" rtlCol="0"/>
            <a:lstStyle/>
            <a:p>
              <a:endParaRPr/>
            </a:p>
          </p:txBody>
        </p:sp>
        <p:sp>
          <p:nvSpPr>
            <p:cNvPr id="4" name="object 4"/>
            <p:cNvSpPr/>
            <p:nvPr/>
          </p:nvSpPr>
          <p:spPr>
            <a:xfrm>
              <a:off x="868680" y="698498"/>
              <a:ext cx="11741150" cy="4572635"/>
            </a:xfrm>
            <a:custGeom>
              <a:avLst/>
              <a:gdLst/>
              <a:ahLst/>
              <a:cxnLst/>
              <a:rect l="l" t="t" r="r" b="b"/>
              <a:pathLst>
                <a:path w="11741150" h="4572635">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4229455"/>
                  </a:lnTo>
                  <a:lnTo>
                    <a:pt x="3130" y="4275985"/>
                  </a:lnTo>
                  <a:lnTo>
                    <a:pt x="12248" y="4320613"/>
                  </a:lnTo>
                  <a:lnTo>
                    <a:pt x="26946" y="4362929"/>
                  </a:lnTo>
                  <a:lnTo>
                    <a:pt x="46815" y="4402525"/>
                  </a:lnTo>
                  <a:lnTo>
                    <a:pt x="71446" y="4438993"/>
                  </a:lnTo>
                  <a:lnTo>
                    <a:pt x="100431" y="4471924"/>
                  </a:lnTo>
                  <a:lnTo>
                    <a:pt x="133362" y="4500909"/>
                  </a:lnTo>
                  <a:lnTo>
                    <a:pt x="169830" y="4525540"/>
                  </a:lnTo>
                  <a:lnTo>
                    <a:pt x="209426" y="4545409"/>
                  </a:lnTo>
                  <a:lnTo>
                    <a:pt x="251742" y="4560107"/>
                  </a:lnTo>
                  <a:lnTo>
                    <a:pt x="296369" y="4569225"/>
                  </a:lnTo>
                  <a:lnTo>
                    <a:pt x="342900" y="4572355"/>
                  </a:lnTo>
                  <a:lnTo>
                    <a:pt x="11740896" y="4572355"/>
                  </a:lnTo>
                  <a:lnTo>
                    <a:pt x="11740896"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2450754"/>
              <a:ext cx="4206239" cy="4206239"/>
            </a:xfrm>
            <a:prstGeom prst="rect">
              <a:avLst/>
            </a:prstGeom>
          </p:spPr>
        </p:pic>
      </p:grpSp>
      <p:sp>
        <p:nvSpPr>
          <p:cNvPr id="6" name="object 6"/>
          <p:cNvSpPr txBox="1">
            <a:spLocks noGrp="1"/>
          </p:cNvSpPr>
          <p:nvPr>
            <p:ph type="title"/>
          </p:nvPr>
        </p:nvSpPr>
        <p:spPr>
          <a:xfrm>
            <a:off x="1230630" y="1305858"/>
            <a:ext cx="11017250" cy="570669"/>
          </a:xfrm>
          <a:prstGeom prst="rect">
            <a:avLst/>
          </a:prstGeom>
        </p:spPr>
        <p:txBody>
          <a:bodyPr vert="horz" wrap="square" lIns="0" tIns="16510" rIns="0" bIns="0" rtlCol="0" anchor="t">
            <a:spAutoFit/>
          </a:bodyPr>
          <a:lstStyle/>
          <a:p>
            <a:pPr marL="12700">
              <a:spcBef>
                <a:spcPts val="130"/>
              </a:spcBef>
            </a:pPr>
            <a:r>
              <a:rPr lang="en-US" sz="3600"/>
              <a:t>Age-inclusive recruiting draws key candidates</a:t>
            </a:r>
            <a:endParaRPr sz="3600"/>
          </a:p>
        </p:txBody>
      </p:sp>
      <p:sp>
        <p:nvSpPr>
          <p:cNvPr id="7" name="object 7"/>
          <p:cNvSpPr txBox="1"/>
          <p:nvPr/>
        </p:nvSpPr>
        <p:spPr>
          <a:xfrm>
            <a:off x="4801615" y="2381092"/>
            <a:ext cx="7140575" cy="4213974"/>
          </a:xfrm>
          <a:prstGeom prst="rect">
            <a:avLst/>
          </a:prstGeom>
        </p:spPr>
        <p:txBody>
          <a:bodyPr vert="horz" wrap="square" lIns="0" tIns="12700" rIns="0" bIns="0" rtlCol="0" anchor="t">
            <a:spAutoFit/>
          </a:bodyPr>
          <a:lstStyle/>
          <a:p>
            <a:pPr marL="12700">
              <a:lnSpc>
                <a:spcPct val="100000"/>
              </a:lnSpc>
              <a:spcBef>
                <a:spcPts val="100"/>
              </a:spcBef>
              <a:spcAft>
                <a:spcPts val="600"/>
              </a:spcAft>
            </a:pPr>
            <a:r>
              <a:rPr lang="en-US" sz="2800" b="1">
                <a:solidFill>
                  <a:srgbClr val="EF3824"/>
                </a:solidFill>
                <a:latin typeface="Lato"/>
                <a:cs typeface="Lato"/>
              </a:rPr>
              <a:t>Who is watching for age-inclusion?</a:t>
            </a:r>
            <a:endParaRPr lang="en-US" sz="2000" spc="-10">
              <a:solidFill>
                <a:srgbClr val="231F20"/>
              </a:solidFill>
              <a:latin typeface="Lato"/>
              <a:cs typeface="Lato"/>
            </a:endParaRPr>
          </a:p>
          <a:p>
            <a:pPr marL="355600" marR="106680" indent="-342900">
              <a:lnSpc>
                <a:spcPct val="100000"/>
              </a:lnSpc>
              <a:buFont typeface="Wingdings" panose="05000000000000000000" pitchFamily="2" charset="2"/>
              <a:buChar char="§"/>
            </a:pPr>
            <a:r>
              <a:rPr lang="en-US" sz="2000" spc="-10">
                <a:solidFill>
                  <a:srgbClr val="231F20"/>
                </a:solidFill>
                <a:latin typeface="Lato"/>
                <a:cs typeface="Lato"/>
              </a:rPr>
              <a:t>Gallup has found that “it’s disengaged workers who are at the highest risk of leaving. It takes more than a 20%</a:t>
            </a:r>
            <a:r>
              <a:rPr lang="en-US" sz="2000" spc="-10" baseline="30000">
                <a:solidFill>
                  <a:srgbClr val="231F20"/>
                </a:solidFill>
                <a:latin typeface="Lato"/>
                <a:cs typeface="Lato"/>
              </a:rPr>
              <a:t>17</a:t>
            </a:r>
            <a:r>
              <a:rPr lang="en-US" sz="2000" spc="-10">
                <a:solidFill>
                  <a:srgbClr val="231F20"/>
                </a:solidFill>
                <a:latin typeface="Lato"/>
                <a:cs typeface="Lato"/>
              </a:rPr>
              <a:t> pay raise to lure most employees away from a manager who engages them, and next to nothing to poach most disengaged workers. High-quality managers who inspire and support their teams are an effective moat of protection for retaining their most talented workers.”</a:t>
            </a:r>
            <a:endParaRPr lang="en-US" sz="2000" spc="-10">
              <a:solidFill>
                <a:srgbClr val="231F20"/>
              </a:solidFill>
              <a:latin typeface="Lato"/>
              <a:ea typeface="Lato"/>
              <a:cs typeface="Lato"/>
            </a:endParaRPr>
          </a:p>
          <a:p>
            <a:pPr marL="355600" marR="106680" indent="-342900">
              <a:buFont typeface="Wingdings" panose="05000000000000000000" pitchFamily="2" charset="2"/>
              <a:buChar char="§"/>
            </a:pPr>
            <a:r>
              <a:rPr lang="en-US" sz="2000" spc="-10">
                <a:solidFill>
                  <a:srgbClr val="231F20"/>
                </a:solidFill>
                <a:latin typeface="Lato"/>
                <a:cs typeface="Lato"/>
              </a:rPr>
              <a:t>The implication? High-performing employees of any age who are concerned about age-bias in their current organization are highly recruitable </a:t>
            </a:r>
            <a:r>
              <a:rPr lang="en-US" sz="2000" spc="-10">
                <a:solidFill>
                  <a:srgbClr val="231F20"/>
                </a:solidFill>
              </a:rPr>
              <a:t>—</a:t>
            </a:r>
            <a:r>
              <a:rPr lang="en-US" sz="2000" spc="-10">
                <a:solidFill>
                  <a:srgbClr val="231F20"/>
                </a:solidFill>
                <a:latin typeface="Lato"/>
                <a:cs typeface="Lato"/>
              </a:rPr>
              <a:t> but look for signals that our organization and our hiring managers are age-inclusive. </a:t>
            </a:r>
            <a:endParaRPr lang="en-US" sz="2000">
              <a:latin typeface="Lato"/>
              <a:cs typeface="Lato"/>
            </a:endParaRPr>
          </a:p>
        </p:txBody>
      </p:sp>
      <p:sp>
        <p:nvSpPr>
          <p:cNvPr id="8" name="object 6">
            <a:extLst>
              <a:ext uri="{FF2B5EF4-FFF2-40B4-BE49-F238E27FC236}">
                <a16:creationId xmlns:a16="http://schemas.microsoft.com/office/drawing/2014/main" id="{1A69E4BC-F856-1C3B-8ACD-52F69D840C3E}"/>
              </a:ext>
            </a:extLst>
          </p:cNvPr>
          <p:cNvSpPr txBox="1"/>
          <p:nvPr/>
        </p:nvSpPr>
        <p:spPr>
          <a:xfrm>
            <a:off x="4801614" y="6950572"/>
            <a:ext cx="7618985" cy="210314"/>
          </a:xfrm>
          <a:prstGeom prst="rect">
            <a:avLst/>
          </a:prstGeom>
        </p:spPr>
        <p:txBody>
          <a:bodyPr vert="horz" wrap="square" lIns="0" tIns="12700" rIns="0" bIns="0" rtlCol="0">
            <a:spAutoFit/>
          </a:bodyPr>
          <a:lstStyle/>
          <a:p>
            <a:pPr marL="12700">
              <a:spcBef>
                <a:spcPts val="100"/>
              </a:spcBef>
            </a:pPr>
            <a:r>
              <a:rPr lang="en-US" sz="600" b="1">
                <a:solidFill>
                  <a:srgbClr val="231F20"/>
                </a:solidFill>
                <a:latin typeface="Lato"/>
                <a:cs typeface="Lato"/>
              </a:rPr>
              <a:t>Courtesy Getty Images</a:t>
            </a:r>
          </a:p>
          <a:p>
            <a:pPr marL="12700">
              <a:spcBef>
                <a:spcPts val="100"/>
              </a:spcBef>
            </a:pPr>
            <a:r>
              <a:rPr lang="en-US" sz="600" b="1">
                <a:solidFill>
                  <a:schemeClr val="tx1"/>
                </a:solidFill>
                <a:latin typeface="Lato"/>
                <a:cs typeface="Lato"/>
              </a:rPr>
              <a:t>Source: 17 </a:t>
            </a:r>
            <a:r>
              <a:rPr lang="en-US" sz="600" b="1">
                <a:solidFill>
                  <a:schemeClr val="tx1"/>
                </a:solidFill>
                <a:latin typeface="Lato"/>
                <a:cs typeface="Lato"/>
                <a:hlinkClick r:id="rId3">
                  <a:extLst>
                    <a:ext uri="{A12FA001-AC4F-418D-AE19-62706E023703}">
                      <ahyp:hlinkClr xmlns:ahyp="http://schemas.microsoft.com/office/drawing/2018/hyperlinkcolor" val="tx"/>
                    </a:ext>
                  </a:extLst>
                </a:hlinkClick>
              </a:rPr>
              <a:t>https://www.gallup.com/workplace/358346/gallup-workplace-insights-learned-2021.aspx</a:t>
            </a:r>
            <a:r>
              <a:rPr lang="en-US" sz="600" b="1">
                <a:solidFill>
                  <a:schemeClr val="tx1"/>
                </a:solidFill>
                <a:latin typeface="Lato"/>
                <a:cs typeface="Lato"/>
              </a:rPr>
              <a:t>   </a:t>
            </a:r>
            <a:endParaRPr sz="600">
              <a:solidFill>
                <a:schemeClr val="tx1"/>
              </a:solidFill>
              <a:latin typeface="Lato"/>
              <a:cs typeface="Lato"/>
            </a:endParaRPr>
          </a:p>
        </p:txBody>
      </p:sp>
    </p:spTree>
    <p:extLst>
      <p:ext uri="{BB962C8B-B14F-4D97-AF65-F5344CB8AC3E}">
        <p14:creationId xmlns:p14="http://schemas.microsoft.com/office/powerpoint/2010/main" val="7070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nchor="t">
            <a:spAutoFit/>
          </a:bodyPr>
          <a:lstStyle/>
          <a:p>
            <a:pPr marL="12700" marR="5080">
              <a:lnSpc>
                <a:spcPct val="100000"/>
              </a:lnSpc>
              <a:spcBef>
                <a:spcPts val="100"/>
              </a:spcBef>
            </a:pPr>
            <a:r>
              <a:rPr lang="en-US" sz="2800" b="1" dirty="0">
                <a:solidFill>
                  <a:srgbClr val="EF3824"/>
                </a:solidFill>
                <a:latin typeface="Lato Black"/>
                <a:cs typeface="Lato Black"/>
              </a:rPr>
              <a:t>Where do you think </a:t>
            </a:r>
            <a:r>
              <a:rPr lang="en-US" sz="2800" b="1" u="sng" dirty="0">
                <a:solidFill>
                  <a:srgbClr val="EF3824"/>
                </a:solidFill>
                <a:latin typeface="Lato Black"/>
                <a:cs typeface="Lato Black"/>
              </a:rPr>
              <a:t>our organization</a:t>
            </a:r>
            <a:r>
              <a:rPr lang="en-US" sz="2800" b="1" dirty="0">
                <a:solidFill>
                  <a:srgbClr val="EF3824"/>
                </a:solidFill>
                <a:latin typeface="Lato Black"/>
                <a:cs typeface="Lato Black"/>
              </a:rPr>
              <a:t> is in our journey towards </a:t>
            </a:r>
            <a:r>
              <a:rPr lang="en-US" sz="2800" b="1">
                <a:solidFill>
                  <a:srgbClr val="EF3824"/>
                </a:solidFill>
                <a:latin typeface="Lato Black"/>
                <a:cs typeface="Lato Black"/>
              </a:rPr>
              <a:t>age-inclusive</a:t>
            </a:r>
            <a:r>
              <a:rPr lang="en-US" sz="2800" b="1" dirty="0">
                <a:solidFill>
                  <a:srgbClr val="EF3824"/>
                </a:solidFill>
                <a:latin typeface="Lato Black"/>
                <a:cs typeface="Lato Black"/>
              </a:rPr>
              <a:t> recruiting</a:t>
            </a:r>
            <a:r>
              <a:rPr lang="en-US" sz="2800" b="1">
                <a:solidFill>
                  <a:srgbClr val="EF3824"/>
                </a:solidFill>
                <a:latin typeface="Lato Black"/>
                <a:cs typeface="Lato Black"/>
              </a:rPr>
              <a:t> and hiring</a:t>
            </a:r>
            <a:r>
              <a:rPr lang="en-US" sz="2800" b="1" dirty="0">
                <a:solidFill>
                  <a:srgbClr val="EF3824"/>
                </a:solidFill>
                <a:latin typeface="Lato Black"/>
                <a:cs typeface="Lato Black"/>
              </a:rPr>
              <a:t>?</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1 (newly exploring) </a:t>
            </a:r>
            <a:r>
              <a:rPr lang="en-US" sz="1600" dirty="0">
                <a:solidFill>
                  <a:srgbClr val="231F20"/>
                </a:solidFill>
                <a:latin typeface="Lato"/>
                <a:cs typeface="Lato"/>
                <a:sym typeface="Wingdings" panose="05000000000000000000" pitchFamily="2" charset="2"/>
              </a:rPr>
              <a:t> 10 (consistent organization-wide action)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81C7CE50-8DEA-F931-8699-1C954A674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131205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nchor="t">
            <a:spAutoFit/>
          </a:bodyPr>
          <a:lstStyle/>
          <a:p>
            <a:pPr marL="12700" marR="5080">
              <a:lnSpc>
                <a:spcPct val="100000"/>
              </a:lnSpc>
              <a:spcBef>
                <a:spcPts val="100"/>
              </a:spcBef>
            </a:pPr>
            <a:r>
              <a:rPr lang="en-US" sz="2800" b="1" dirty="0">
                <a:solidFill>
                  <a:srgbClr val="EF3824"/>
                </a:solidFill>
                <a:latin typeface="Lato Black"/>
                <a:cs typeface="Lato Black"/>
              </a:rPr>
              <a:t>Where do you think </a:t>
            </a:r>
            <a:r>
              <a:rPr lang="en-US" sz="2800" b="1" u="sng" dirty="0">
                <a:solidFill>
                  <a:srgbClr val="EF3824"/>
                </a:solidFill>
                <a:latin typeface="Lato Black"/>
                <a:cs typeface="Lato Black"/>
              </a:rPr>
              <a:t>your core team </a:t>
            </a:r>
            <a:r>
              <a:rPr lang="en-US" sz="2800" b="1" dirty="0">
                <a:solidFill>
                  <a:srgbClr val="EF3824"/>
                </a:solidFill>
                <a:latin typeface="Lato Black"/>
                <a:cs typeface="Lato Black"/>
              </a:rPr>
              <a:t>is in our journey towards </a:t>
            </a:r>
            <a:r>
              <a:rPr lang="en-US" sz="2800" b="1">
                <a:solidFill>
                  <a:srgbClr val="EF3824"/>
                </a:solidFill>
                <a:latin typeface="Lato Black"/>
                <a:cs typeface="Lato Black"/>
              </a:rPr>
              <a:t>age-inclusive</a:t>
            </a:r>
            <a:r>
              <a:rPr lang="en-US" sz="2800" b="1" dirty="0">
                <a:solidFill>
                  <a:srgbClr val="EF3824"/>
                </a:solidFill>
                <a:latin typeface="Lato Black"/>
                <a:cs typeface="Lato Black"/>
              </a:rPr>
              <a:t> recruiting and hiring?</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1 (newly exploring) </a:t>
            </a:r>
            <a:r>
              <a:rPr lang="en-US" sz="1600" dirty="0">
                <a:solidFill>
                  <a:srgbClr val="231F20"/>
                </a:solidFill>
                <a:latin typeface="Lato"/>
                <a:cs typeface="Lato"/>
                <a:sym typeface="Wingdings" panose="05000000000000000000" pitchFamily="2" charset="2"/>
              </a:rPr>
              <a:t> 10 (I drive and support consistent action)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AB4CEB4E-D7F9-7268-9214-9C9502D03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26801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What is age inclusion and how can it play out in recruiting and hiring?</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EF3824"/>
                </a:solidFill>
                <a:latin typeface="Lato"/>
                <a:cs typeface="Lato"/>
              </a:rPr>
              <a:t>Why should we recruit and hire with age inclusion in mind?</a:t>
            </a:r>
            <a:endParaRPr lang="en-US" sz="2000" dirty="0">
              <a:solidFill>
                <a:srgbClr val="EF3824"/>
              </a:solidFill>
            </a:endParaRPr>
          </a:p>
        </p:txBody>
      </p:sp>
      <p:sp>
        <p:nvSpPr>
          <p:cNvPr id="11" name="TextBox 10">
            <a:extLst>
              <a:ext uri="{FF2B5EF4-FFF2-40B4-BE49-F238E27FC236}">
                <a16:creationId xmlns:a16="http://schemas.microsoft.com/office/drawing/2014/main" id="{0FDCB7DB-CA83-6420-59FA-21BD020AC4DD}"/>
              </a:ext>
            </a:extLst>
          </p:cNvPr>
          <p:cNvSpPr txBox="1"/>
          <p:nvPr/>
        </p:nvSpPr>
        <p:spPr>
          <a:xfrm>
            <a:off x="6858000"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How can I hire with age inclusion in mind?</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58000"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How can I use this in my own hiring?</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111318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50"/>
            <a:ext cx="7658100" cy="379095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percent of job seekers say a diverse workforce is important when considering job offers?</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38%</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53%</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70%</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210314"/>
          </a:xfrm>
          <a:prstGeom prst="rect">
            <a:avLst/>
          </a:prstGeom>
        </p:spPr>
        <p:txBody>
          <a:bodyPr vert="horz" wrap="square" lIns="0" tIns="12700" rIns="0" bIns="0" rtlCol="0">
            <a:spAutoFit/>
          </a:bodyPr>
          <a:lstStyle/>
          <a:p>
            <a:pPr marL="12700">
              <a:spcBef>
                <a:spcPts val="100"/>
              </a:spcBef>
            </a:pPr>
            <a:r>
              <a:rPr lang="fr-FR" sz="600" b="1" dirty="0">
                <a:solidFill>
                  <a:schemeClr val="tx1"/>
                </a:solidFill>
                <a:latin typeface="Lato"/>
                <a:cs typeface="Lato"/>
              </a:rPr>
              <a:t>Source: </a:t>
            </a:r>
            <a:r>
              <a:rPr lang="fr-FR" sz="600" b="1" dirty="0">
                <a:solidFill>
                  <a:schemeClr val="tx1"/>
                </a:solidFill>
                <a:latin typeface="Lato"/>
                <a:cs typeface="Lato"/>
                <a:hlinkClick r:id="rId3">
                  <a:extLst>
                    <a:ext uri="{A12FA001-AC4F-418D-AE19-62706E023703}">
                      <ahyp:hlinkClr xmlns:ahyp="http://schemas.microsoft.com/office/drawing/2018/hyperlinkcolor" val="tx"/>
                    </a:ext>
                  </a:extLst>
                </a:hlinkClick>
              </a:rPr>
              <a:t>https://www.lucasgroup.com/your-career-intel/value-diversity-inclusion-workspace/</a:t>
            </a:r>
            <a:r>
              <a:rPr lang="fr-FR" sz="600" b="1" dirty="0">
                <a:solidFill>
                  <a:schemeClr val="tx1"/>
                </a:solidFill>
                <a:latin typeface="Lato"/>
                <a:cs typeface="Lato"/>
              </a:rPr>
              <a:t>   </a:t>
            </a:r>
            <a:endParaRPr lang="fr-FR" sz="600" dirty="0">
              <a:solidFill>
                <a:schemeClr val="tx1"/>
              </a:solidFill>
              <a:latin typeface="Lato"/>
              <a:cs typeface="Lato"/>
            </a:endParaRPr>
          </a:p>
          <a:p>
            <a:pPr marL="12700">
              <a:spcBef>
                <a:spcPts val="100"/>
              </a:spcBef>
            </a:pPr>
            <a:endParaRPr lang="en-US" sz="600" b="1" dirty="0">
              <a:solidFill>
                <a:srgbClr val="231F20"/>
              </a:solidFill>
              <a:latin typeface="Lato"/>
              <a:cs typeface="Lato"/>
            </a:endParaRP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4">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255125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696710" cy="3295774"/>
          </a:xfrm>
          <a:prstGeom prst="rect">
            <a:avLst/>
          </a:prstGeom>
        </p:spPr>
        <p:txBody>
          <a:bodyPr vert="horz" wrap="square" lIns="0" tIns="12700" rIns="0" bIns="0" rtlCol="0" anchor="t">
            <a:spAutoFit/>
          </a:bodyPr>
          <a:lstStyle/>
          <a:p>
            <a:r>
              <a:rPr lang="en-US" sz="2000">
                <a:solidFill>
                  <a:schemeClr val="tx1"/>
                </a:solidFill>
                <a:latin typeface="Lato"/>
                <a:ea typeface="Lato"/>
                <a:cs typeface="Lato"/>
              </a:rPr>
              <a:t>“[Age] diverse teams have </a:t>
            </a:r>
            <a:r>
              <a:rPr lang="en-US" sz="2000" b="1">
                <a:solidFill>
                  <a:srgbClr val="EF3824"/>
                </a:solidFill>
                <a:latin typeface="Lato"/>
                <a:ea typeface="Lato"/>
                <a:cs typeface="Lato"/>
              </a:rPr>
              <a:t>far more pathways to execute on an idea</a:t>
            </a:r>
            <a:r>
              <a:rPr lang="en-US" sz="2000">
                <a:solidFill>
                  <a:schemeClr val="tx1"/>
                </a:solidFill>
                <a:latin typeface="Lato"/>
                <a:ea typeface="Lato"/>
                <a:cs typeface="Lato"/>
              </a:rPr>
              <a:t>, which enables them to iterate faster and more cost-effectively… They can also </a:t>
            </a:r>
            <a:r>
              <a:rPr lang="en-US" sz="2000" b="1">
                <a:solidFill>
                  <a:srgbClr val="EF3824"/>
                </a:solidFill>
                <a:latin typeface="Lato"/>
                <a:ea typeface="Lato"/>
                <a:cs typeface="Lato"/>
              </a:rPr>
              <a:t>navigate the enterprise </a:t>
            </a:r>
            <a:r>
              <a:rPr lang="en-US" sz="2000">
                <a:solidFill>
                  <a:schemeClr val="tx1"/>
                </a:solidFill>
                <a:latin typeface="Lato"/>
                <a:ea typeface="Lato"/>
                <a:cs typeface="Lato"/>
              </a:rPr>
              <a:t>on a tight budget and tap into networks they may not have otherwise explored on their own. This type of </a:t>
            </a:r>
            <a:r>
              <a:rPr lang="en-US" sz="2000" b="1">
                <a:solidFill>
                  <a:srgbClr val="FF0000"/>
                </a:solidFill>
                <a:latin typeface="Lato"/>
                <a:ea typeface="Lato"/>
                <a:cs typeface="Lato"/>
              </a:rPr>
              <a:t>expansive, serendipitous collaboration</a:t>
            </a:r>
            <a:r>
              <a:rPr lang="en-US" sz="2000">
                <a:solidFill>
                  <a:schemeClr val="tx1"/>
                </a:solidFill>
                <a:latin typeface="Lato"/>
                <a:ea typeface="Lato"/>
                <a:cs typeface="Lato"/>
              </a:rPr>
              <a:t> is what drives fast action.”</a:t>
            </a:r>
            <a:r>
              <a:rPr lang="en-US" sz="2000" baseline="30000">
                <a:solidFill>
                  <a:schemeClr val="tx1"/>
                </a:solidFill>
                <a:latin typeface="Lato"/>
                <a:ea typeface="Lato"/>
                <a:cs typeface="Lato"/>
              </a:rPr>
              <a:t>5</a:t>
            </a:r>
          </a:p>
          <a:p>
            <a:endParaRPr lang="en-US" sz="2000" baseline="300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2000">
                <a:solidFill>
                  <a:schemeClr val="tx1"/>
                </a:solidFill>
                <a:latin typeface="Lato"/>
                <a:ea typeface="Lato"/>
                <a:cs typeface="Lato"/>
              </a:rPr>
              <a:t>Harvard research suggests that without age-inclusive hiring practices, it is </a:t>
            </a:r>
            <a:r>
              <a:rPr lang="en-US" sz="2000" b="1">
                <a:solidFill>
                  <a:srgbClr val="EF3824"/>
                </a:solidFill>
                <a:latin typeface="Lato"/>
                <a:ea typeface="Lato"/>
                <a:cs typeface="Lato"/>
              </a:rPr>
              <a:t>unlikely a manager will be able to build a team that can harness the full breadth of experience </a:t>
            </a:r>
            <a:r>
              <a:rPr lang="en-US" sz="2000">
                <a:solidFill>
                  <a:schemeClr val="tx1"/>
                </a:solidFill>
                <a:latin typeface="Lato"/>
                <a:ea typeface="Lato"/>
                <a:cs typeface="Lato"/>
              </a:rPr>
              <a:t>for their team’s ability to innovate, solve problems and think creatively.</a:t>
            </a:r>
            <a:r>
              <a:rPr lang="en-US" sz="2000" baseline="30000">
                <a:solidFill>
                  <a:schemeClr val="tx1"/>
                </a:solidFill>
                <a:latin typeface="Lato"/>
                <a:ea typeface="Lato"/>
                <a:cs typeface="Lato"/>
              </a:rPr>
              <a:t>7</a:t>
            </a:r>
          </a:p>
        </p:txBody>
      </p:sp>
      <p:pic>
        <p:nvPicPr>
          <p:cNvPr id="6" name="object 6"/>
          <p:cNvPicPr/>
          <p:nvPr/>
        </p:nvPicPr>
        <p:blipFill>
          <a:blip r:embed="rId3" cstate="print"/>
          <a:stretch>
            <a:fillRect/>
          </a:stretch>
        </p:blipFill>
        <p:spPr>
          <a:xfrm>
            <a:off x="171366" y="4572000"/>
            <a:ext cx="3644432" cy="1978842"/>
          </a:xfrm>
          <a:prstGeom prst="rect">
            <a:avLst/>
          </a:prstGeom>
        </p:spPr>
      </p:pic>
      <p:sp>
        <p:nvSpPr>
          <p:cNvPr id="7" name="object 7"/>
          <p:cNvSpPr txBox="1">
            <a:spLocks noGrp="1"/>
          </p:cNvSpPr>
          <p:nvPr>
            <p:ph type="title"/>
          </p:nvPr>
        </p:nvSpPr>
        <p:spPr>
          <a:xfrm>
            <a:off x="444500" y="518410"/>
            <a:ext cx="3371298" cy="3095976"/>
          </a:xfrm>
          <a:prstGeom prst="rect">
            <a:avLst/>
          </a:prstGeom>
        </p:spPr>
        <p:txBody>
          <a:bodyPr vert="horz" wrap="square" lIns="0" tIns="12700" rIns="0" bIns="0" rtlCol="0">
            <a:spAutoFit/>
          </a:bodyPr>
          <a:lstStyle/>
          <a:p>
            <a:pPr marL="12700">
              <a:lnSpc>
                <a:spcPts val="4890"/>
              </a:lnSpc>
              <a:spcBef>
                <a:spcPts val="100"/>
              </a:spcBef>
            </a:pPr>
            <a:r>
              <a:rPr lang="en-US" sz="3600" spc="80" dirty="0"/>
              <a:t>Hiring managers want their teams to create more value</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dirty="0">
                <a:solidFill>
                  <a:schemeClr val="tx1"/>
                </a:solidFill>
                <a:hlinkClick r:id="rId4">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a:p>
            <a:pPr marL="12700">
              <a:spcBef>
                <a:spcPts val="100"/>
              </a:spcBef>
            </a:pPr>
            <a:endParaRPr sz="600" dirty="0">
              <a:latin typeface="Lato"/>
              <a:cs typeface="Lato"/>
            </a:endParaRPr>
          </a:p>
        </p:txBody>
      </p:sp>
    </p:spTree>
    <p:extLst>
      <p:ext uri="{BB962C8B-B14F-4D97-AF65-F5344CB8AC3E}">
        <p14:creationId xmlns:p14="http://schemas.microsoft.com/office/powerpoint/2010/main" val="130655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857490" cy="4321696"/>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While the “carrot” of the benefits of diversity and inclusion are motivating, so too is avoiding the “stick” of an age discrimination lawsuit against you by a candidate for hiring or promotion on your team.</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The Equal Employment Opportunity Commission defines it as “treating an applicant or employee less favorably because of their age.” The Age Discrimination in Employment Act forbids age discrimination against people who are </a:t>
            </a:r>
            <a:r>
              <a:rPr lang="en-US" sz="2000" b="1" dirty="0">
                <a:solidFill>
                  <a:srgbClr val="EF3824"/>
                </a:solidFill>
                <a:latin typeface="Lato" panose="020F0502020204030203" pitchFamily="34" charset="0"/>
                <a:ea typeface="Lato" panose="020F0502020204030203" pitchFamily="34" charset="0"/>
                <a:cs typeface="Lato" panose="020F0502020204030203" pitchFamily="34" charset="0"/>
              </a:rPr>
              <a:t>age 40 and older</a:t>
            </a:r>
            <a:r>
              <a:rPr lang="en-US" sz="2000" dirty="0">
                <a:latin typeface="Lato" panose="020F0502020204030203" pitchFamily="34" charset="0"/>
                <a:ea typeface="Lato" panose="020F0502020204030203" pitchFamily="34" charset="0"/>
                <a:cs typeface="Lato" panose="020F0502020204030203" pitchFamily="34" charset="0"/>
              </a:rPr>
              <a:t>.</a:t>
            </a:r>
            <a:r>
              <a:rPr lang="en-US" sz="2000" baseline="30000" dirty="0">
                <a:latin typeface="Lato" panose="020F0502020204030203" pitchFamily="34" charset="0"/>
                <a:ea typeface="Lato" panose="020F0502020204030203" pitchFamily="34" charset="0"/>
                <a:cs typeface="Lato" panose="020F0502020204030203" pitchFamily="34" charset="0"/>
              </a:rPr>
              <a:t>8</a:t>
            </a:r>
            <a:r>
              <a:rPr lang="en-US" sz="2000" dirty="0">
                <a:latin typeface="Lato" panose="020F0502020204030203" pitchFamily="34" charset="0"/>
                <a:ea typeface="Lato" panose="020F0502020204030203" pitchFamily="34" charset="0"/>
                <a:cs typeface="Lato" panose="020F0502020204030203" pitchFamily="34" charset="0"/>
              </a:rPr>
              <a:t>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The U.S. Supreme Court has even ruled that </a:t>
            </a:r>
            <a:r>
              <a:rPr lang="en-US" sz="2000" b="1" dirty="0">
                <a:solidFill>
                  <a:srgbClr val="EF3824"/>
                </a:solidFill>
                <a:latin typeface="Lato" panose="020F0502020204030203" pitchFamily="34" charset="0"/>
                <a:ea typeface="Lato" panose="020F0502020204030203" pitchFamily="34" charset="0"/>
                <a:cs typeface="Lato" panose="020F0502020204030203" pitchFamily="34" charset="0"/>
              </a:rPr>
              <a:t>“stray remarks” </a:t>
            </a: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among the hiring team or to a candidate, or </a:t>
            </a:r>
            <a:r>
              <a:rPr lang="en-US" sz="2000" b="1" dirty="0">
                <a:solidFill>
                  <a:srgbClr val="EF3824"/>
                </a:solidFill>
                <a:latin typeface="Lato" panose="020F0502020204030203" pitchFamily="34" charset="0"/>
                <a:ea typeface="Lato" panose="020F0502020204030203" pitchFamily="34" charset="0"/>
                <a:cs typeface="Lato" panose="020F0502020204030203" pitchFamily="34" charset="0"/>
              </a:rPr>
              <a:t>focusing recruiting on one specific group</a:t>
            </a: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 (e.g., recent college graduates)</a:t>
            </a:r>
            <a:r>
              <a:rPr lang="en-US" sz="2000" dirty="0">
                <a:solidFill>
                  <a:srgbClr val="EF3824"/>
                </a:solidFill>
                <a:latin typeface="Lato" panose="020F0502020204030203" pitchFamily="34" charset="0"/>
                <a:ea typeface="Lato" panose="020F0502020204030203" pitchFamily="34" charset="0"/>
                <a:cs typeface="Lato" panose="020F0502020204030203" pitchFamily="34" charset="0"/>
              </a:rPr>
              <a:t>  </a:t>
            </a:r>
            <a:r>
              <a:rPr lang="en-US" sz="2000" dirty="0">
                <a:latin typeface="Lato" panose="020F0502020204030203" pitchFamily="34" charset="0"/>
                <a:ea typeface="Lato" panose="020F0502020204030203" pitchFamily="34" charset="0"/>
                <a:cs typeface="Lato" panose="020F0502020204030203" pitchFamily="34" charset="0"/>
              </a:rPr>
              <a:t>may be considered evidence of age discrimination.</a:t>
            </a:r>
            <a:r>
              <a:rPr lang="en-US" sz="2000" baseline="30000" dirty="0">
                <a:latin typeface="Lato" panose="020F0502020204030203" pitchFamily="34" charset="0"/>
                <a:ea typeface="Lato" panose="020F0502020204030203" pitchFamily="34" charset="0"/>
                <a:cs typeface="Lato" panose="020F0502020204030203" pitchFamily="34" charset="0"/>
              </a:rPr>
              <a:t>9</a:t>
            </a:r>
          </a:p>
        </p:txBody>
      </p:sp>
      <p:sp>
        <p:nvSpPr>
          <p:cNvPr id="7" name="object 7"/>
          <p:cNvSpPr txBox="1">
            <a:spLocks noGrp="1"/>
          </p:cNvSpPr>
          <p:nvPr>
            <p:ph type="title"/>
          </p:nvPr>
        </p:nvSpPr>
        <p:spPr>
          <a:xfrm>
            <a:off x="444500" y="518410"/>
            <a:ext cx="3257550" cy="3095976"/>
          </a:xfrm>
          <a:prstGeom prst="rect">
            <a:avLst/>
          </a:prstGeom>
        </p:spPr>
        <p:txBody>
          <a:bodyPr vert="horz" wrap="square" lIns="0" tIns="12700" rIns="0" bIns="0" rtlCol="0">
            <a:spAutoFit/>
          </a:bodyPr>
          <a:lstStyle/>
          <a:p>
            <a:pPr marL="12700">
              <a:lnSpc>
                <a:spcPts val="4890"/>
              </a:lnSpc>
              <a:spcBef>
                <a:spcPts val="100"/>
              </a:spcBef>
            </a:pPr>
            <a:r>
              <a:rPr lang="en-US" sz="3600" spc="80" dirty="0"/>
              <a:t>Hiring managers want to stay on the right side of the law</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a:p>
            <a:pPr marL="12700">
              <a:spcBef>
                <a:spcPts val="100"/>
              </a:spcBef>
            </a:pPr>
            <a:endParaRPr sz="600" dirty="0">
              <a:latin typeface="Lato"/>
              <a:cs typeface="Lato"/>
            </a:endParaRPr>
          </a:p>
        </p:txBody>
      </p:sp>
      <p:pic>
        <p:nvPicPr>
          <p:cNvPr id="4" name="Content Placeholder 7" descr="A person in a red dress&#10;&#10;Description automatically generated">
            <a:extLst>
              <a:ext uri="{FF2B5EF4-FFF2-40B4-BE49-F238E27FC236}">
                <a16:creationId xmlns:a16="http://schemas.microsoft.com/office/drawing/2014/main" id="{FFF6DA46-6845-512D-3316-5A06341DDFB5}"/>
              </a:ext>
            </a:extLst>
          </p:cNvPr>
          <p:cNvPicPr>
            <a:picLocks noChangeAspect="1"/>
          </p:cNvPicPr>
          <p:nvPr/>
        </p:nvPicPr>
        <p:blipFill>
          <a:blip r:embed="rId4"/>
          <a:stretch>
            <a:fillRect/>
          </a:stretch>
        </p:blipFill>
        <p:spPr>
          <a:xfrm>
            <a:off x="838200" y="4497130"/>
            <a:ext cx="2133601" cy="2400677"/>
          </a:xfrm>
          <a:prstGeom prst="rect">
            <a:avLst/>
          </a:prstGeom>
        </p:spPr>
      </p:pic>
    </p:spTree>
    <p:extLst>
      <p:ext uri="{BB962C8B-B14F-4D97-AF65-F5344CB8AC3E}">
        <p14:creationId xmlns:p14="http://schemas.microsoft.com/office/powerpoint/2010/main" val="276041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722852" y="1089651"/>
            <a:ext cx="3040147" cy="4629472"/>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We are more successful in reducing bias in our relationships and behaviors if we take a moment to reflect on our  motivations for reducing it.</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Use this worksheet to identify your own core personal motivators and envision what it will feel like to manage your team after you have taken steps to leverage a mixed-age team.</a:t>
            </a:r>
            <a:endParaRPr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What’s Your Personal Motivation?</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a:stretch>
            <a:fillRect/>
          </a:stretch>
        </p:blipFill>
        <p:spPr>
          <a:xfrm>
            <a:off x="9099147" y="1167983"/>
            <a:ext cx="3412456" cy="4375083"/>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6652"/>
            <a:ext cx="975218" cy="975218"/>
          </a:xfrm>
          <a:prstGeom prst="rect">
            <a:avLst/>
          </a:prstGeom>
        </p:spPr>
      </p:pic>
      <p:pic>
        <p:nvPicPr>
          <p:cNvPr id="15" name="Picture 14">
            <a:extLst>
              <a:ext uri="{FF2B5EF4-FFF2-40B4-BE49-F238E27FC236}">
                <a16:creationId xmlns:a16="http://schemas.microsoft.com/office/drawing/2014/main" id="{2912BD2E-0A28-1FCF-C2D9-3631EAF478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121848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What’s Your Personal Motivation?</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3"/>
          <a:stretch>
            <a:fillRect/>
          </a:stretch>
        </p:blipFill>
        <p:spPr>
          <a:xfrm>
            <a:off x="5715000" y="1219200"/>
            <a:ext cx="6140453" cy="7872626"/>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500462B5-FA05-26DC-51CF-2F73EB490F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1837641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How can we tap into our personal motivation to move ourselves to adopt best practices in our daily work?</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FE9156EB-D1F9-667F-4B23-E7781B7D7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01826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77E47AC7-61B3-DD4F-9F50-D880FA6D3E01}"/>
              </a:ext>
            </a:extLst>
          </p:cNvPr>
          <p:cNvSpPr txBox="1">
            <a:spLocks/>
          </p:cNvSpPr>
          <p:nvPr/>
        </p:nvSpPr>
        <p:spPr>
          <a:xfrm>
            <a:off x="315217" y="681095"/>
            <a:ext cx="11861190" cy="432986"/>
          </a:xfrm>
          <a:prstGeom prst="rect">
            <a:avLst/>
          </a:prstGeom>
        </p:spPr>
        <p:txBody>
          <a:bodyPr vert="horz" lIns="128016" tIns="64008" rIns="128016" bIns="640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Calibri" panose="020F050202020403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Calibri" panose="020F050202020403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Calibri" panose="020F050202020403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EF3824"/>
                </a:solidFill>
                <a:latin typeface="Lato Black" panose="020F0502020204030203" pitchFamily="34" charset="0"/>
                <a:ea typeface="Lato Black" panose="020F0502020204030203" pitchFamily="34" charset="0"/>
                <a:cs typeface="Lato Black" panose="020F0502020204030203" pitchFamily="34" charset="0"/>
              </a:rPr>
              <a:t>Trainer/ Facilitator Detailed Instructions</a:t>
            </a:r>
          </a:p>
        </p:txBody>
      </p:sp>
      <p:sp>
        <p:nvSpPr>
          <p:cNvPr id="4" name="TextBox 3">
            <a:extLst>
              <a:ext uri="{FF2B5EF4-FFF2-40B4-BE49-F238E27FC236}">
                <a16:creationId xmlns:a16="http://schemas.microsoft.com/office/drawing/2014/main" id="{FE1169F2-8BE9-4024-8F88-EFB9F863DFBE}"/>
              </a:ext>
            </a:extLst>
          </p:cNvPr>
          <p:cNvSpPr txBox="1"/>
          <p:nvPr/>
        </p:nvSpPr>
        <p:spPr>
          <a:xfrm>
            <a:off x="356078" y="1600200"/>
            <a:ext cx="12089444" cy="5226046"/>
          </a:xfrm>
          <a:prstGeom prst="rect">
            <a:avLst/>
          </a:prstGeom>
          <a:noFill/>
        </p:spPr>
        <p:txBody>
          <a:bodyPr rot="0" spcFirstLastPara="0" vertOverflow="overflow" horzOverflow="overflow" vert="horz" wrap="square" lIns="128016" tIns="64008" rIns="128016" bIns="64008" numCol="1" spcCol="0" rtlCol="0" fromWordArt="0" anchor="t" anchorCtr="0" forceAA="0" compatLnSpc="1">
            <a:prstTxWarp prst="textNoShape">
              <a:avLst/>
            </a:prstTxWarp>
            <a:spAutoFit/>
          </a:bodyPr>
          <a:lstStyle/>
          <a:p>
            <a:pPr>
              <a:spcBef>
                <a:spcPct val="20000"/>
              </a:spcBef>
            </a:pPr>
            <a:r>
              <a:rPr lang="en-US" sz="1200" b="1">
                <a:solidFill>
                  <a:srgbClr val="EF3824"/>
                </a:solidFill>
                <a:latin typeface="Lato"/>
                <a:ea typeface="Lato"/>
                <a:cs typeface="Lato"/>
              </a:rPr>
              <a:t>Learning Objectives: </a:t>
            </a:r>
            <a:endParaRPr lang="en-US" sz="1200">
              <a:solidFill>
                <a:srgbClr val="EF3824"/>
              </a:solidFill>
              <a:latin typeface="Lato"/>
              <a:ea typeface="Lato"/>
              <a:cs typeface="Lato"/>
            </a:endParaRPr>
          </a:p>
          <a:p>
            <a:pPr marL="228600" indent="-228600">
              <a:spcBef>
                <a:spcPct val="20000"/>
              </a:spcBef>
              <a:buFont typeface="+mj-lt"/>
              <a:buAutoNum type="arabicPeriod"/>
            </a:pPr>
            <a:r>
              <a:rPr lang="en-US" sz="1200">
                <a:latin typeface="Lato"/>
                <a:ea typeface="Lato"/>
                <a:cs typeface="Lato"/>
              </a:rPr>
              <a:t>Help people involved in any way in the process of sourcing, recruiting, interviewing, assessing and hiring candidates to do so using best practices for age inclusion and building high-performing mixed-age teams.  </a:t>
            </a:r>
          </a:p>
          <a:p>
            <a:pPr marL="228600" indent="-228600">
              <a:spcBef>
                <a:spcPct val="20000"/>
              </a:spcBef>
              <a:buFont typeface="+mj-lt"/>
              <a:buAutoNum type="arabicPeriod"/>
            </a:pPr>
            <a:r>
              <a:rPr lang="en-US" sz="1200">
                <a:latin typeface="Lato"/>
                <a:ea typeface="Lato"/>
                <a:cs typeface="Lato"/>
              </a:rPr>
              <a:t>Provide a series of “hands on” activities to engage participants in learning and starting to apply best practices. </a:t>
            </a:r>
          </a:p>
          <a:p>
            <a:pPr marL="228600" indent="-228600">
              <a:spcBef>
                <a:spcPct val="20000"/>
              </a:spcBef>
              <a:buFont typeface="+mj-lt"/>
              <a:buAutoNum type="arabicPeriod"/>
            </a:pPr>
            <a:r>
              <a:rPr lang="en-US" sz="1200">
                <a:latin typeface="Lato"/>
                <a:ea typeface="Lato"/>
                <a:cs typeface="Lato"/>
              </a:rPr>
              <a:t>Identify AARP as a “go-to” organization for information and resources on mixed-age teams for </a:t>
            </a:r>
            <a:r>
              <a:rPr lang="en-US" sz="1200" i="1">
                <a:latin typeface="Lato"/>
                <a:ea typeface="Lato"/>
                <a:cs typeface="Lato"/>
              </a:rPr>
              <a:t>both</a:t>
            </a:r>
            <a:r>
              <a:rPr lang="en-US" sz="1200">
                <a:latin typeface="Lato"/>
                <a:ea typeface="Lato"/>
                <a:cs typeface="Lato"/>
              </a:rPr>
              <a:t> employers and employees. </a:t>
            </a:r>
          </a:p>
          <a:p>
            <a:endParaRPr lang="en-US" sz="1200" b="1" spc="-70" dirty="0">
              <a:solidFill>
                <a:srgbClr val="EF3824"/>
              </a:solidFill>
              <a:latin typeface="Lato" panose="020F0502020204030203" pitchFamily="34" charset="0"/>
              <a:ea typeface="Lato" panose="020F0502020204030203" pitchFamily="34" charset="0"/>
              <a:cs typeface="Lato" panose="020F0502020204030203" pitchFamily="34" charset="0"/>
            </a:endParaRPr>
          </a:p>
          <a:p>
            <a:r>
              <a:rPr lang="en-US" sz="1200" b="1" spc="-70">
                <a:solidFill>
                  <a:srgbClr val="EF3824"/>
                </a:solidFill>
                <a:latin typeface="Lato"/>
                <a:ea typeface="Lato"/>
                <a:cs typeface="Lato"/>
              </a:rPr>
              <a:t>Facilitator preparation: </a:t>
            </a:r>
          </a:p>
          <a:p>
            <a:pPr marL="285750" indent="-285750">
              <a:buFont typeface="Arial" panose="020B0604020202020204" pitchFamily="34" charset="0"/>
              <a:buChar char="•"/>
            </a:pPr>
            <a:r>
              <a:rPr lang="en-US" sz="1200" spc="-70">
                <a:solidFill>
                  <a:srgbClr val="141313"/>
                </a:solidFill>
                <a:latin typeface="Lato"/>
                <a:ea typeface="Lato"/>
                <a:cs typeface="Lato"/>
              </a:rPr>
              <a:t>Review the full </a:t>
            </a:r>
            <a:r>
              <a:rPr lang="en-US" sz="1200" i="1" spc="-70">
                <a:solidFill>
                  <a:srgbClr val="141313"/>
                </a:solidFill>
                <a:latin typeface="Lato"/>
                <a:ea typeface="Lato"/>
                <a:cs typeface="Lato"/>
              </a:rPr>
              <a:t>Say This, Not That: Manager’s Guide to Age-Inclusive Hiring </a:t>
            </a:r>
            <a:r>
              <a:rPr lang="en-US" sz="1200" spc="-70">
                <a:solidFill>
                  <a:srgbClr val="141313"/>
                </a:solidFill>
                <a:latin typeface="Lato"/>
                <a:ea typeface="Lato"/>
                <a:cs typeface="Lato"/>
              </a:rPr>
              <a:t>at  </a:t>
            </a:r>
            <a:r>
              <a:rPr lang="en-US" sz="1200" spc="-70">
                <a:solidFill>
                  <a:schemeClr val="tx1"/>
                </a:solidFill>
                <a:latin typeface="Lato"/>
                <a:ea typeface="Lato"/>
                <a:cs typeface="Lato"/>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1200" spc="-70">
                <a:solidFill>
                  <a:schemeClr val="tx1"/>
                </a:solidFill>
                <a:latin typeface="Lato"/>
                <a:ea typeface="Lato"/>
                <a:cs typeface="Lato"/>
              </a:rPr>
              <a:t> </a:t>
            </a:r>
          </a:p>
          <a:p>
            <a:pPr marL="285750" indent="-285750">
              <a:buFont typeface="Arial" panose="020B0604020202020204" pitchFamily="34" charset="0"/>
              <a:buChar char="•"/>
            </a:pPr>
            <a:r>
              <a:rPr lang="en-US" sz="1200" spc="-70">
                <a:solidFill>
                  <a:schemeClr val="tx1"/>
                </a:solidFill>
                <a:latin typeface="Lato"/>
                <a:ea typeface="Lato"/>
                <a:cs typeface="Lato"/>
              </a:rPr>
              <a:t>Watch the video </a:t>
            </a:r>
            <a:r>
              <a:rPr lang="en-US" sz="1200" i="1" spc="-70">
                <a:solidFill>
                  <a:schemeClr val="tx1"/>
                </a:solidFill>
                <a:latin typeface="Lato"/>
                <a:ea typeface="Lato"/>
                <a:cs typeface="Lato"/>
              </a:rPr>
              <a:t>No Donuts For You!</a:t>
            </a:r>
            <a:r>
              <a:rPr lang="en-US" sz="1200" spc="-70">
                <a:solidFill>
                  <a:schemeClr val="tx1"/>
                </a:solidFill>
                <a:latin typeface="Lato"/>
                <a:ea typeface="Lato"/>
                <a:cs typeface="Lato"/>
              </a:rPr>
              <a:t>  at </a:t>
            </a:r>
            <a:r>
              <a:rPr lang="en-US" sz="1200" spc="-70">
                <a:solidFill>
                  <a:schemeClr val="tx1"/>
                </a:solidFill>
                <a:latin typeface="Lato"/>
                <a:ea typeface="Lato"/>
                <a:cs typeface="Lato"/>
                <a:hlinkClick r:id="rId4">
                  <a:extLst>
                    <a:ext uri="{A12FA001-AC4F-418D-AE19-62706E023703}">
                      <ahyp:hlinkClr xmlns:ahyp="http://schemas.microsoft.com/office/drawing/2018/hyperlinkcolor" val="tx"/>
                    </a:ext>
                  </a:extLst>
                </a:hlinkClick>
              </a:rPr>
              <a:t>https://www.aarp.org/videos/government-elections/4747237786001/</a:t>
            </a:r>
            <a:r>
              <a:rPr lang="en-US" sz="1200" spc="-70">
                <a:solidFill>
                  <a:schemeClr val="tx1"/>
                </a:solidFill>
                <a:latin typeface="Lato"/>
                <a:ea typeface="Lato"/>
                <a:cs typeface="Lato"/>
              </a:rPr>
              <a:t> </a:t>
            </a:r>
            <a:endParaRPr lang="en-US" sz="1200" b="1">
              <a:solidFill>
                <a:schemeClr val="tx1"/>
              </a:solidFill>
              <a:latin typeface="Lato"/>
              <a:ea typeface="Lato"/>
              <a:cs typeface="Lato"/>
            </a:endParaRPr>
          </a:p>
          <a:p>
            <a:endParaRPr lang="en-US" sz="1200" b="1" dirty="0">
              <a:solidFill>
                <a:srgbClr val="EF3824"/>
              </a:solidFill>
              <a:latin typeface="Lato" panose="020F0502020204030203" pitchFamily="34" charset="0"/>
              <a:ea typeface="Lato" panose="020F0502020204030203" pitchFamily="34" charset="0"/>
              <a:cs typeface="Lato" panose="020F0502020204030203" pitchFamily="34" charset="0"/>
            </a:endParaRPr>
          </a:p>
          <a:p>
            <a:r>
              <a:rPr lang="en-US" sz="1200" b="1">
                <a:solidFill>
                  <a:srgbClr val="EF3824"/>
                </a:solidFill>
                <a:latin typeface="Lato"/>
                <a:ea typeface="Lato"/>
                <a:cs typeface="Lato"/>
              </a:rPr>
              <a:t>Event overview:</a:t>
            </a:r>
            <a:endParaRPr lang="en-US" sz="1200">
              <a:solidFill>
                <a:srgbClr val="EF3824"/>
              </a:solidFill>
              <a:latin typeface="Lato"/>
              <a:ea typeface="Lato"/>
              <a:cs typeface="Lato"/>
            </a:endParaRPr>
          </a:p>
          <a:p>
            <a:pPr marL="171450" lvl="2" indent="-171450">
              <a:buFont typeface="Arial" panose="020B0604020202020204" pitchFamily="34" charset="0"/>
              <a:buChar char="•"/>
            </a:pPr>
            <a:r>
              <a:rPr lang="en-US" sz="1200" b="1">
                <a:latin typeface="Lato"/>
                <a:ea typeface="Lato"/>
                <a:cs typeface="Lato"/>
              </a:rPr>
              <a:t>Ideal number of participants: </a:t>
            </a:r>
            <a:r>
              <a:rPr lang="en-US" sz="1200">
                <a:latin typeface="Lato"/>
                <a:ea typeface="Lato"/>
                <a:cs typeface="Lato"/>
              </a:rPr>
              <a:t>5 minimum - unlimited </a:t>
            </a:r>
          </a:p>
          <a:p>
            <a:pPr marL="171450" lvl="2" indent="-171450">
              <a:buFont typeface="Arial" panose="020B0604020202020204" pitchFamily="34" charset="0"/>
              <a:buChar char="•"/>
            </a:pPr>
            <a:r>
              <a:rPr lang="en-US" sz="1200" b="1">
                <a:latin typeface="Lato"/>
                <a:ea typeface="Lato"/>
                <a:cs typeface="Lato"/>
              </a:rPr>
              <a:t>Target Audience: </a:t>
            </a:r>
            <a:r>
              <a:rPr lang="en-US" sz="1200">
                <a:latin typeface="Lato"/>
                <a:ea typeface="Lato"/>
                <a:cs typeface="Lato"/>
              </a:rPr>
              <a:t>All employees who participate in creating tools, resources or who actively engage with candidates in the sourcing, recruiting, interviewing, assessing and hiring of candidates for any hire within the organization.</a:t>
            </a:r>
            <a:endParaRPr lang="en-US" sz="1200" spc="-70">
              <a:solidFill>
                <a:srgbClr val="000000"/>
              </a:solidFill>
              <a:latin typeface="Lato"/>
              <a:ea typeface="Lato"/>
              <a:cs typeface="Lato"/>
            </a:endParaRPr>
          </a:p>
          <a:p>
            <a:pPr marL="171450" lvl="2" indent="-171450">
              <a:buFont typeface="Arial" panose="020B0604020202020204" pitchFamily="34" charset="0"/>
              <a:buChar char="•"/>
            </a:pPr>
            <a:r>
              <a:rPr lang="en-US" sz="1200" b="1" spc="-70">
                <a:solidFill>
                  <a:srgbClr val="000000"/>
                </a:solidFill>
                <a:latin typeface="Lato"/>
                <a:ea typeface="Lato"/>
                <a:cs typeface="Lato"/>
              </a:rPr>
              <a:t>Potential “hooks” in existing manager training: </a:t>
            </a:r>
            <a:r>
              <a:rPr lang="en-US" sz="1200" spc="-70">
                <a:solidFill>
                  <a:srgbClr val="000000"/>
                </a:solidFill>
                <a:latin typeface="Lato"/>
                <a:ea typeface="Lato"/>
                <a:cs typeface="Lato"/>
              </a:rPr>
              <a:t>Can be incorporated into standard employee onboarding for those who will participate in hiring including contractors and staff, regular annual manager training, HR division/ team trainings, professional development plans, and libraries of available learning and development offerings.</a:t>
            </a:r>
          </a:p>
          <a:p>
            <a:pPr marL="171450" lvl="2" indent="-171450">
              <a:buFont typeface="Arial" panose="020B0604020202020204" pitchFamily="34" charset="0"/>
              <a:buChar char="•"/>
            </a:pPr>
            <a:r>
              <a:rPr lang="en-US" sz="1200" b="1">
                <a:latin typeface="Lato"/>
                <a:ea typeface="Lato"/>
                <a:cs typeface="Lato"/>
              </a:rPr>
              <a:t>Venue/Event Time Considerations: </a:t>
            </a:r>
            <a:r>
              <a:rPr lang="en-US" sz="1200" spc="-70">
                <a:solidFill>
                  <a:srgbClr val="000000"/>
                </a:solidFill>
                <a:latin typeface="Lato"/>
                <a:ea typeface="Lato"/>
                <a:cs typeface="Lato"/>
              </a:rPr>
              <a:t>T</a:t>
            </a:r>
            <a:r>
              <a:rPr lang="en-US" sz="1200">
                <a:latin typeface="Lato"/>
                <a:ea typeface="Lato"/>
                <a:cs typeface="Lato"/>
              </a:rPr>
              <a:t>his can be delivered virtually on the technology platform chosen and provided by the employer host or in person.  Employer host may consider the maximum size or natural “grouping” of participants and choose to host the workshop multiple times. </a:t>
            </a:r>
          </a:p>
          <a:p>
            <a:pPr marL="171450" lvl="2" indent="-171450">
              <a:buFont typeface="Arial" panose="020B0604020202020204" pitchFamily="34" charset="0"/>
              <a:buChar char="•"/>
            </a:pPr>
            <a:r>
              <a:rPr lang="en-US" sz="1200" b="1" spc="-70">
                <a:solidFill>
                  <a:srgbClr val="000000"/>
                </a:solidFill>
                <a:latin typeface="Lato"/>
                <a:ea typeface="Lato"/>
                <a:cs typeface="Lato"/>
              </a:rPr>
              <a:t>Handouts: </a:t>
            </a:r>
            <a:r>
              <a:rPr lang="en-US" sz="1200" spc="-70">
                <a:solidFill>
                  <a:srgbClr val="000000"/>
                </a:solidFill>
                <a:latin typeface="Lato"/>
                <a:ea typeface="Lato"/>
                <a:cs typeface="Lato"/>
              </a:rPr>
              <a:t>Facilitators can choose to print the worksheets from the toolkit if they are facilitating in person.  All resources are provided in slides at the end of the presentation. </a:t>
            </a:r>
          </a:p>
          <a:p>
            <a:pPr marL="171450" lvl="2" indent="-171450">
              <a:buFont typeface="Arial" panose="020B0604020202020204" pitchFamily="34" charset="0"/>
              <a:buChar char="•"/>
            </a:pPr>
            <a:r>
              <a:rPr lang="en-US" sz="1200" b="1" spc="-70">
                <a:solidFill>
                  <a:srgbClr val="000000"/>
                </a:solidFill>
                <a:latin typeface="Lato"/>
                <a:ea typeface="Lato"/>
                <a:cs typeface="Lato"/>
              </a:rPr>
              <a:t>Recording: </a:t>
            </a:r>
            <a:r>
              <a:rPr lang="en-US" sz="1200" spc="-70">
                <a:solidFill>
                  <a:srgbClr val="000000"/>
                </a:solidFill>
                <a:latin typeface="Lato"/>
                <a:ea typeface="Lato"/>
                <a:cs typeface="Lato"/>
              </a:rPr>
              <a:t>We do not recommend recording this session, as the knowledge that the session is recorded will likely limit the openness of discussion among the participants. Instead, offer the workshop in a series of options so that all people managers can find a time to participate live in one session. </a:t>
            </a:r>
          </a:p>
          <a:p>
            <a:pPr marL="171450" lvl="2" indent="-171450">
              <a:buFont typeface="Arial" panose="020B0604020202020204" pitchFamily="34" charset="0"/>
              <a:buChar char="•"/>
            </a:pPr>
            <a:r>
              <a:rPr lang="en-US" sz="1200" b="1" spc="-70">
                <a:solidFill>
                  <a:srgbClr val="000000"/>
                </a:solidFill>
                <a:latin typeface="Lato"/>
                <a:ea typeface="Lato"/>
                <a:cs typeface="Lato"/>
              </a:rPr>
              <a:t>Complementary Content: </a:t>
            </a:r>
            <a:r>
              <a:rPr lang="en-US" sz="1200" spc="-70">
                <a:solidFill>
                  <a:srgbClr val="000000"/>
                </a:solidFill>
                <a:latin typeface="Lato"/>
                <a:ea typeface="Lato"/>
                <a:cs typeface="Lato"/>
              </a:rPr>
              <a:t>See links in facilitator preparation and share those directly with participants after the session.</a:t>
            </a:r>
          </a:p>
          <a:p>
            <a:endParaRPr lang="en-US" sz="1200" b="1" spc="-70" dirty="0">
              <a:solidFill>
                <a:srgbClr val="EF3824"/>
              </a:solidFill>
              <a:latin typeface="Lato" panose="020F0502020204030203" pitchFamily="34" charset="0"/>
              <a:ea typeface="Lato" panose="020F0502020204030203" pitchFamily="34" charset="0"/>
              <a:cs typeface="Lato" panose="020F0502020204030203" pitchFamily="34" charset="0"/>
            </a:endParaRPr>
          </a:p>
          <a:p>
            <a:r>
              <a:rPr lang="en-US" sz="1200" b="1" spc="-70">
                <a:solidFill>
                  <a:srgbClr val="EF3824"/>
                </a:solidFill>
                <a:latin typeface="Lato"/>
                <a:ea typeface="Lato"/>
                <a:cs typeface="Lato"/>
              </a:rPr>
              <a:t>About this Presentation: </a:t>
            </a:r>
            <a:endParaRPr lang="en-US" sz="1200" spc="-70">
              <a:solidFill>
                <a:srgbClr val="EF3824"/>
              </a:solidFill>
              <a:latin typeface="Lato"/>
              <a:ea typeface="Lato"/>
              <a:cs typeface="Lato"/>
            </a:endParaRPr>
          </a:p>
          <a:p>
            <a:pPr lvl="1" indent="-238760">
              <a:buFont typeface="Arial"/>
              <a:buChar char="•"/>
            </a:pPr>
            <a:r>
              <a:rPr lang="en-US" sz="1200" spc="-70">
                <a:solidFill>
                  <a:srgbClr val="141313"/>
                </a:solidFill>
                <a:latin typeface="Lato"/>
                <a:ea typeface="Lato"/>
                <a:cs typeface="Lato"/>
              </a:rPr>
              <a:t>This presentation is designed to be flexibly delivered in a 60-90-minute timeframe depending on the facilitator’s approach to use of the activities, including time to gather, take breaks and wrap up. </a:t>
            </a:r>
          </a:p>
          <a:p>
            <a:pPr lvl="1" indent="-238760">
              <a:buFont typeface="Arial"/>
              <a:buChar char="•"/>
            </a:pPr>
            <a:r>
              <a:rPr lang="en-US" sz="1200" spc="-70">
                <a:solidFill>
                  <a:srgbClr val="141313"/>
                </a:solidFill>
                <a:latin typeface="Lato"/>
                <a:ea typeface="Lato"/>
                <a:cs typeface="Lato"/>
              </a:rPr>
              <a:t>Please download your own copy, hide the presenter bio slides you will not be using, update your own speaker bio slide, and modify speaker notes as needed for the purposes of your event. </a:t>
            </a:r>
          </a:p>
        </p:txBody>
      </p:sp>
    </p:spTree>
    <p:extLst>
      <p:ext uri="{BB962C8B-B14F-4D97-AF65-F5344CB8AC3E}">
        <p14:creationId xmlns:p14="http://schemas.microsoft.com/office/powerpoint/2010/main" val="1533165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What is age-inclusion and how can it play out in recruiting and hiring?</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Why should we recruit and hire with age inclusion in mind?</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EF3824"/>
                </a:solidFill>
                <a:latin typeface="Lato"/>
                <a:cs typeface="Lato"/>
              </a:rPr>
              <a:t>How can I hire with age inclusion in mind?</a:t>
            </a:r>
            <a:endParaRPr lang="en-US" sz="2000" dirty="0">
              <a:solidFill>
                <a:srgbClr val="EF3824"/>
              </a:solidFill>
            </a:endParaRPr>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How can I use this in my own hiring?</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384887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50"/>
            <a:ext cx="7658100" cy="379095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361381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Which of these areas feels most urgent for your own team working on recruiting and hiring efforts?</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Learning to </a:t>
            </a:r>
            <a:r>
              <a:rPr lang="en-US" sz="2000" b="1" dirty="0">
                <a:solidFill>
                  <a:srgbClr val="231F20"/>
                </a:solidFill>
                <a:latin typeface="Lato"/>
                <a:cs typeface="Lato"/>
              </a:rPr>
              <a:t>recognize</a:t>
            </a:r>
            <a:r>
              <a:rPr lang="en-US" sz="2000" dirty="0">
                <a:solidFill>
                  <a:srgbClr val="231F20"/>
                </a:solidFill>
                <a:latin typeface="Lato"/>
                <a:cs typeface="Lato"/>
              </a:rPr>
              <a:t> age bias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Learning to </a:t>
            </a:r>
            <a:r>
              <a:rPr lang="en-US" sz="2000" b="1" dirty="0">
                <a:solidFill>
                  <a:srgbClr val="231F20"/>
                </a:solidFill>
                <a:latin typeface="Lato"/>
                <a:cs typeface="Lato"/>
              </a:rPr>
              <a:t>prevent</a:t>
            </a:r>
            <a:r>
              <a:rPr lang="en-US" sz="2000" dirty="0">
                <a:solidFill>
                  <a:srgbClr val="231F20"/>
                </a:solidFill>
                <a:latin typeface="Lato"/>
                <a:cs typeface="Lato"/>
              </a:rPr>
              <a:t> age bias</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Learning to </a:t>
            </a:r>
            <a:r>
              <a:rPr lang="en-US" sz="2000" b="1" dirty="0">
                <a:solidFill>
                  <a:srgbClr val="231F20"/>
                </a:solidFill>
                <a:latin typeface="Lato"/>
                <a:cs typeface="Lato"/>
              </a:rPr>
              <a:t>interrupt</a:t>
            </a:r>
            <a:r>
              <a:rPr lang="en-US" sz="2000" dirty="0">
                <a:solidFill>
                  <a:srgbClr val="231F20"/>
                </a:solidFill>
                <a:latin typeface="Lato"/>
                <a:cs typeface="Lato"/>
              </a:rPr>
              <a:t> age bias</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1469819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857490" cy="3398366"/>
          </a:xfrm>
          <a:prstGeom prst="rect">
            <a:avLst/>
          </a:prstGeom>
        </p:spPr>
        <p:txBody>
          <a:bodyPr vert="horz" wrap="square" lIns="0" tIns="12700" rIns="0" bIns="0" rtlCol="0" anchor="t">
            <a:spAutoFit/>
          </a:bodyPr>
          <a:lstStyle/>
          <a:p>
            <a:pPr marL="457200" indent="-457200">
              <a:buFont typeface="+mj-lt"/>
              <a:buAutoNum type="arabicPeriod"/>
            </a:pPr>
            <a:r>
              <a:rPr lang="en-US" sz="2000">
                <a:solidFill>
                  <a:schemeClr val="tx1"/>
                </a:solidFill>
                <a:latin typeface="Lato"/>
                <a:ea typeface="Lato"/>
                <a:cs typeface="Lato"/>
              </a:rPr>
              <a:t>A</a:t>
            </a:r>
            <a:r>
              <a:rPr lang="en-US" sz="2000">
                <a:latin typeface="Lato"/>
                <a:ea typeface="Lato"/>
                <a:cs typeface="Lato"/>
              </a:rPr>
              <a:t>ssume age bias may be present in many of our hiring processes and in the people participating in them, likely unconsciously rather than as blatant bias. Approach with curiosity and a willingness to adjust rather than with defensiveness or blame.</a:t>
            </a:r>
          </a:p>
          <a:p>
            <a:pPr marL="457200" indent="-457200">
              <a:buFont typeface="+mj-lt"/>
              <a:buAutoNum type="arabicPeriod"/>
            </a:pPr>
            <a:endParaRPr lang="en-US"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a:latin typeface="Lato"/>
                <a:ea typeface="Lato"/>
                <a:cs typeface="Lato"/>
              </a:rPr>
              <a:t>Watch for flags in what IS said and what IS done. </a:t>
            </a:r>
          </a:p>
          <a:p>
            <a:pPr marL="457200" indent="-457200">
              <a:buFont typeface="+mj-lt"/>
              <a:buAutoNum type="arabicPeriod"/>
            </a:pPr>
            <a:endParaRPr lang="en-US"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a:latin typeface="Lato"/>
                <a:ea typeface="Lato"/>
                <a:cs typeface="Lato"/>
              </a:rPr>
              <a:t>Watch for flags in what is NOT said, and what is NOT done. </a:t>
            </a:r>
          </a:p>
          <a:p>
            <a:pPr marL="457200" indent="-457200">
              <a:buFont typeface="+mj-lt"/>
              <a:buAutoNum type="arabicPeriod"/>
            </a:pPr>
            <a:endParaRPr lang="en-US"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rabicPeriod"/>
            </a:pPr>
            <a:r>
              <a:rPr lang="en-US" sz="2000">
                <a:latin typeface="Lato"/>
                <a:ea typeface="Lato"/>
                <a:cs typeface="Lato"/>
              </a:rPr>
              <a:t>Consider both people and processes at each step of the talent acquisition process. </a:t>
            </a:r>
          </a:p>
        </p:txBody>
      </p:sp>
      <p:sp>
        <p:nvSpPr>
          <p:cNvPr id="7" name="object 7"/>
          <p:cNvSpPr txBox="1">
            <a:spLocks noGrp="1"/>
          </p:cNvSpPr>
          <p:nvPr>
            <p:ph type="title"/>
          </p:nvPr>
        </p:nvSpPr>
        <p:spPr>
          <a:xfrm>
            <a:off x="444500" y="518410"/>
            <a:ext cx="3257550" cy="3095976"/>
          </a:xfrm>
          <a:prstGeom prst="rect">
            <a:avLst/>
          </a:prstGeom>
        </p:spPr>
        <p:txBody>
          <a:bodyPr vert="horz" wrap="square" lIns="0" tIns="12700" rIns="0" bIns="0" rtlCol="0">
            <a:spAutoFit/>
          </a:bodyPr>
          <a:lstStyle/>
          <a:p>
            <a:pPr marL="12700">
              <a:lnSpc>
                <a:spcPts val="4890"/>
              </a:lnSpc>
              <a:spcBef>
                <a:spcPts val="100"/>
              </a:spcBef>
            </a:pPr>
            <a:r>
              <a:rPr lang="en-US" sz="3600" spc="80" dirty="0"/>
              <a:t>How can I recognize age bias in recruiting and hiring?</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a:p>
            <a:pPr marL="12700">
              <a:spcBef>
                <a:spcPts val="100"/>
              </a:spcBef>
            </a:pPr>
            <a:endParaRPr sz="600" dirty="0">
              <a:latin typeface="Lato"/>
              <a:cs typeface="Lato"/>
            </a:endParaRPr>
          </a:p>
        </p:txBody>
      </p:sp>
      <p:pic>
        <p:nvPicPr>
          <p:cNvPr id="10" name="Content Placeholder 13" descr="A person standing in a maze&#10;&#10;Description automatically generated">
            <a:extLst>
              <a:ext uri="{FF2B5EF4-FFF2-40B4-BE49-F238E27FC236}">
                <a16:creationId xmlns:a16="http://schemas.microsoft.com/office/drawing/2014/main" id="{F2E21143-0F3E-2A0E-E38E-622B581204CA}"/>
              </a:ext>
            </a:extLst>
          </p:cNvPr>
          <p:cNvPicPr>
            <a:picLocks noChangeAspect="1"/>
          </p:cNvPicPr>
          <p:nvPr/>
        </p:nvPicPr>
        <p:blipFill>
          <a:blip r:embed="rId4"/>
          <a:stretch>
            <a:fillRect/>
          </a:stretch>
        </p:blipFill>
        <p:spPr>
          <a:xfrm>
            <a:off x="13106400" y="5257800"/>
            <a:ext cx="1658538" cy="1005590"/>
          </a:xfrm>
          <a:prstGeom prst="rect">
            <a:avLst/>
          </a:prstGeom>
        </p:spPr>
      </p:pic>
      <p:pic>
        <p:nvPicPr>
          <p:cNvPr id="12" name="Picture 11" descr="A person sitting at a desk with a computer&#10;&#10;Description automatically generated">
            <a:extLst>
              <a:ext uri="{FF2B5EF4-FFF2-40B4-BE49-F238E27FC236}">
                <a16:creationId xmlns:a16="http://schemas.microsoft.com/office/drawing/2014/main" id="{E2034BA8-7BED-DD94-D995-0A7E8B7FD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525924"/>
            <a:ext cx="2362200" cy="2343088"/>
          </a:xfrm>
          <a:prstGeom prst="rect">
            <a:avLst/>
          </a:prstGeom>
        </p:spPr>
      </p:pic>
    </p:spTree>
    <p:extLst>
      <p:ext uri="{BB962C8B-B14F-4D97-AF65-F5344CB8AC3E}">
        <p14:creationId xmlns:p14="http://schemas.microsoft.com/office/powerpoint/2010/main" val="1545274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722852" y="1089651"/>
            <a:ext cx="3040147" cy="4321696"/>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The language we use in our posted job descriptions sends powerful messages– even some we may not intend.</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As you read this sample job description, can you spot the keywords that are likely to dissuade older candidates from applying?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Put them in the Chat or share in conversation.</a:t>
            </a:r>
            <a:endParaRPr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recognize age bias in hiring?</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10135" y="1167983"/>
            <a:ext cx="3390480" cy="4375083"/>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6652"/>
            <a:ext cx="975218" cy="975218"/>
          </a:xfrm>
          <a:prstGeom prst="rect">
            <a:avLst/>
          </a:prstGeom>
        </p:spPr>
      </p:pic>
      <p:pic>
        <p:nvPicPr>
          <p:cNvPr id="4" name="Picture 3">
            <a:extLst>
              <a:ext uri="{FF2B5EF4-FFF2-40B4-BE49-F238E27FC236}">
                <a16:creationId xmlns:a16="http://schemas.microsoft.com/office/drawing/2014/main" id="{7569D5F8-2BD6-2F7C-E4E1-F334FB103F6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791823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recognize age bias in hiring?</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92533" y="1230918"/>
            <a:ext cx="5661268" cy="5831531"/>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35923F55-DBB1-876A-8192-0BE9AF9D84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522805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recognize age bias in hiring?</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50229" y="1230918"/>
            <a:ext cx="5345876" cy="5831531"/>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29AE92CF-5296-F999-A3FE-961DDF73D5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3588913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183896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is a current or upcoming job description you can review and edit?</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52E7E024-B160-6C97-28D7-6F1602E35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10158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857490" cy="3090590"/>
          </a:xfrm>
          <a:prstGeom prst="rect">
            <a:avLst/>
          </a:prstGeom>
        </p:spPr>
        <p:txBody>
          <a:bodyPr vert="horz" wrap="square" lIns="0" tIns="12700" rIns="0" bIns="0" rtlCol="0" anchor="t">
            <a:spAutoFit/>
          </a:bodyPr>
          <a:lstStyle/>
          <a:p>
            <a:r>
              <a:rPr lang="en-US" sz="2000">
                <a:latin typeface="Lato"/>
                <a:ea typeface="Lato"/>
                <a:cs typeface="Lato"/>
              </a:rPr>
              <a:t>Stanford research shows that “there are two, small — but powerful — ways managers can block bias: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a:solidFill>
                  <a:schemeClr val="tx1"/>
                </a:solidFill>
                <a:latin typeface="Lato"/>
                <a:ea typeface="Lato"/>
                <a:cs typeface="Lato"/>
              </a:rPr>
              <a:t>First, by </a:t>
            </a:r>
            <a:r>
              <a:rPr lang="en-US" sz="2000" b="1">
                <a:solidFill>
                  <a:srgbClr val="EF3824"/>
                </a:solidFill>
                <a:latin typeface="Lato"/>
                <a:ea typeface="Lato"/>
                <a:cs typeface="Lato"/>
              </a:rPr>
              <a:t>closely examining and broadening their definitions of success</a:t>
            </a:r>
            <a:r>
              <a:rPr lang="en-US" sz="2000">
                <a:solidFill>
                  <a:schemeClr val="tx1"/>
                </a:solidFill>
                <a:latin typeface="Lato"/>
                <a:ea typeface="Lato"/>
                <a:cs typeface="Lato"/>
              </a:rPr>
              <a:t>, and second, </a:t>
            </a:r>
            <a:r>
              <a:rPr lang="en-US" sz="2000" b="1">
                <a:solidFill>
                  <a:srgbClr val="EF3824"/>
                </a:solidFill>
                <a:latin typeface="Lato"/>
                <a:ea typeface="Lato"/>
                <a:cs typeface="Lato"/>
              </a:rPr>
              <a:t>by asking what each person adds to their teams</a:t>
            </a:r>
            <a:r>
              <a:rPr lang="en-US" sz="2000">
                <a:solidFill>
                  <a:schemeClr val="tx1"/>
                </a:solidFill>
                <a:latin typeface="Lato"/>
                <a:ea typeface="Lato"/>
                <a:cs typeface="Lato"/>
              </a:rPr>
              <a:t>, what we call their “additive contribution.”</a:t>
            </a:r>
            <a:r>
              <a:rPr lang="en-US" sz="2000" baseline="30000">
                <a:solidFill>
                  <a:schemeClr val="tx1"/>
                </a:solidFill>
                <a:latin typeface="Lato"/>
                <a:ea typeface="Lato"/>
                <a:cs typeface="Lato"/>
              </a:rPr>
              <a:t>16</a:t>
            </a:r>
          </a:p>
          <a:p>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2000">
                <a:solidFill>
                  <a:schemeClr val="tx1"/>
                </a:solidFill>
                <a:latin typeface="Lato"/>
                <a:ea typeface="Lato"/>
                <a:cs typeface="Lato"/>
              </a:rPr>
              <a:t>We can build these and other age-bias prevention strategies into both key elements of hiring: the </a:t>
            </a:r>
            <a:r>
              <a:rPr lang="en-US" sz="2000" b="1">
                <a:solidFill>
                  <a:srgbClr val="EF3824"/>
                </a:solidFill>
                <a:latin typeface="Lato"/>
                <a:ea typeface="Lato"/>
                <a:cs typeface="Lato"/>
              </a:rPr>
              <a:t>people</a:t>
            </a:r>
            <a:r>
              <a:rPr lang="en-US" sz="2000">
                <a:solidFill>
                  <a:schemeClr val="tx1"/>
                </a:solidFill>
                <a:latin typeface="Lato"/>
                <a:ea typeface="Lato"/>
                <a:cs typeface="Lato"/>
              </a:rPr>
              <a:t> influencing the hiring and the </a:t>
            </a:r>
            <a:r>
              <a:rPr lang="en-US" sz="2000" b="1">
                <a:solidFill>
                  <a:srgbClr val="EF3824"/>
                </a:solidFill>
                <a:latin typeface="Lato"/>
                <a:ea typeface="Lato"/>
                <a:cs typeface="Lato"/>
              </a:rPr>
              <a:t>processes</a:t>
            </a:r>
            <a:r>
              <a:rPr lang="en-US" sz="2000">
                <a:solidFill>
                  <a:schemeClr val="tx1"/>
                </a:solidFill>
                <a:latin typeface="Lato"/>
                <a:ea typeface="Lato"/>
                <a:cs typeface="Lato"/>
              </a:rPr>
              <a:t> they use during hiring. </a:t>
            </a:r>
          </a:p>
        </p:txBody>
      </p:sp>
      <p:sp>
        <p:nvSpPr>
          <p:cNvPr id="7" name="object 7"/>
          <p:cNvSpPr txBox="1">
            <a:spLocks noGrp="1"/>
          </p:cNvSpPr>
          <p:nvPr>
            <p:ph type="title"/>
          </p:nvPr>
        </p:nvSpPr>
        <p:spPr>
          <a:xfrm>
            <a:off x="444500" y="518410"/>
            <a:ext cx="3257550" cy="3095976"/>
          </a:xfrm>
          <a:prstGeom prst="rect">
            <a:avLst/>
          </a:prstGeom>
        </p:spPr>
        <p:txBody>
          <a:bodyPr vert="horz" wrap="square" lIns="0" tIns="12700" rIns="0" bIns="0" rtlCol="0">
            <a:spAutoFit/>
          </a:bodyPr>
          <a:lstStyle/>
          <a:p>
            <a:pPr marL="12700">
              <a:lnSpc>
                <a:spcPts val="4890"/>
              </a:lnSpc>
              <a:spcBef>
                <a:spcPts val="100"/>
              </a:spcBef>
            </a:pPr>
            <a:r>
              <a:rPr lang="en-US" sz="3600" spc="80" dirty="0"/>
              <a:t>How can I prevent age bias in recruiting and hiring?</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a:p>
            <a:pPr marL="12700">
              <a:spcBef>
                <a:spcPts val="100"/>
              </a:spcBef>
            </a:pPr>
            <a:endParaRPr sz="600" dirty="0">
              <a:latin typeface="Lato"/>
              <a:cs typeface="Lato"/>
            </a:endParaRPr>
          </a:p>
        </p:txBody>
      </p:sp>
      <p:pic>
        <p:nvPicPr>
          <p:cNvPr id="10" name="Content Placeholder 13">
            <a:extLst>
              <a:ext uri="{FF2B5EF4-FFF2-40B4-BE49-F238E27FC236}">
                <a16:creationId xmlns:a16="http://schemas.microsoft.com/office/drawing/2014/main" id="{F2E21143-0F3E-2A0E-E38E-622B581204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4567809"/>
            <a:ext cx="3987164" cy="2078309"/>
          </a:xfrm>
          <a:prstGeom prst="rect">
            <a:avLst/>
          </a:prstGeom>
        </p:spPr>
      </p:pic>
    </p:spTree>
    <p:extLst>
      <p:ext uri="{BB962C8B-B14F-4D97-AF65-F5344CB8AC3E}">
        <p14:creationId xmlns:p14="http://schemas.microsoft.com/office/powerpoint/2010/main" val="41468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722852" y="1089651"/>
            <a:ext cx="3192548" cy="5552802"/>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Ready for the tactics you can use with your team to prevent age bias? </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We have reviewed all the research and gathered the top research-backed recommendations in one place for you.</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Use the checklist as an easy self-assessment tool.</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Then it easily morphs into an action plan to make targeted improvements in preventing age bias in your team’s hiring.</a:t>
            </a: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prevent age bias in hiring?</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14623" y="1167983"/>
            <a:ext cx="3381504" cy="4375083"/>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6652"/>
            <a:ext cx="975218" cy="975218"/>
          </a:xfrm>
          <a:prstGeom prst="rect">
            <a:avLst/>
          </a:prstGeom>
        </p:spPr>
      </p:pic>
      <p:pic>
        <p:nvPicPr>
          <p:cNvPr id="4" name="Picture 3">
            <a:extLst>
              <a:ext uri="{FF2B5EF4-FFF2-40B4-BE49-F238E27FC236}">
                <a16:creationId xmlns:a16="http://schemas.microsoft.com/office/drawing/2014/main" id="{6C7418ED-A505-99E7-516F-B63F6F91F6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306960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7010401"/>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9" y="545645"/>
            <a:ext cx="6400800"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prevent age bias in hiring?</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16332" y="1348776"/>
            <a:ext cx="6760640" cy="4747224"/>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DA6B903C-C76E-F84C-A30C-D7574A017E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342994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88100" y="1289935"/>
            <a:ext cx="493776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Age-Inclusive Hiring</a:t>
            </a:r>
            <a:endParaRPr sz="3600" dirty="0">
              <a:latin typeface="Lato Black"/>
              <a:cs typeface="Lato Black"/>
            </a:endParaRPr>
          </a:p>
        </p:txBody>
      </p:sp>
      <p:sp>
        <p:nvSpPr>
          <p:cNvPr id="4" name="object 4"/>
          <p:cNvSpPr txBox="1"/>
          <p:nvPr/>
        </p:nvSpPr>
        <p:spPr>
          <a:xfrm>
            <a:off x="6400800" y="2057400"/>
            <a:ext cx="5334000" cy="4229363"/>
          </a:xfrm>
          <a:prstGeom prst="rect">
            <a:avLst/>
          </a:prstGeom>
        </p:spPr>
        <p:txBody>
          <a:bodyPr vert="horz" wrap="square" lIns="0" tIns="12700" rIns="0" bIns="0" rtlCol="0">
            <a:spAutoFit/>
          </a:bodyPr>
          <a:lstStyle/>
          <a:p>
            <a:pPr algn="l" rtl="0" fontAlgn="base"/>
            <a:r>
              <a:rPr lang="en-US" sz="1600" b="0" i="0" dirty="0">
                <a:solidFill>
                  <a:srgbClr val="000000"/>
                </a:solidFill>
                <a:effectLst/>
                <a:latin typeface="Aptos" panose="020B0004020202020204" pitchFamily="34" charset="0"/>
              </a:rPr>
              <a:t>Hiring managers, interviewers, and others involved in the effort to build high-performing teams recognize that a variety of viewpoints and experiences makes teams perform better.  That’s why learning how to recruit and hire employees across the age spectrum is key to your own professional growth- and to your team’s success. </a:t>
            </a:r>
          </a:p>
          <a:p>
            <a:pPr algn="l" rtl="0" fontAlgn="base"/>
            <a:endParaRPr lang="en-US" b="0" i="0" dirty="0">
              <a:solidFill>
                <a:srgbClr val="000000"/>
              </a:solidFill>
              <a:effectLst/>
              <a:latin typeface="Segoe UI" panose="020B0502040204020203" pitchFamily="34" charset="0"/>
            </a:endParaRPr>
          </a:p>
          <a:p>
            <a:pPr algn="l" rtl="0" fontAlgn="base"/>
            <a:r>
              <a:rPr lang="en-US" sz="1600" b="0" i="0" dirty="0">
                <a:solidFill>
                  <a:srgbClr val="000000"/>
                </a:solidFill>
                <a:effectLst/>
                <a:latin typeface="Aptos" panose="020B0004020202020204" pitchFamily="34" charset="0"/>
              </a:rPr>
              <a:t>This workshop is designed for all employees involved in talent acquisition efforts across the organization.  It translates research-backed best practices into hands-on activities for all members of a hiring team to play with during the workshop. You can then apply these new skills in your daily work when recruiting and hiring new employees.  </a:t>
            </a:r>
          </a:p>
          <a:p>
            <a:pPr algn="l" rtl="0" fontAlgn="base"/>
            <a:endParaRPr lang="en-US" sz="1600" dirty="0">
              <a:solidFill>
                <a:srgbClr val="000000"/>
              </a:solidFill>
              <a:latin typeface="Aptos" panose="020B0004020202020204" pitchFamily="34" charset="0"/>
            </a:endParaRPr>
          </a:p>
          <a:p>
            <a:pPr algn="l" rtl="0" fontAlgn="base"/>
            <a:r>
              <a:rPr lang="en-US" sz="1600" b="0" i="0" dirty="0">
                <a:solidFill>
                  <a:srgbClr val="000000"/>
                </a:solidFill>
                <a:effectLst/>
                <a:latin typeface="Aptos" panose="020B0004020202020204" pitchFamily="34" charset="0"/>
              </a:rPr>
              <a:t>You’ll leave with AARP’s </a:t>
            </a:r>
            <a:r>
              <a:rPr lang="en-US" sz="1600" b="0" i="1" dirty="0">
                <a:solidFill>
                  <a:srgbClr val="000000"/>
                </a:solidFill>
                <a:effectLst/>
                <a:latin typeface="Aptos" panose="020B0004020202020204" pitchFamily="34" charset="0"/>
              </a:rPr>
              <a:t>Say This, Not That: Manager’s Guide to Age-Inclusive Hiring </a:t>
            </a:r>
            <a:r>
              <a:rPr lang="en-US" sz="1600" b="0" i="0" dirty="0">
                <a:solidFill>
                  <a:srgbClr val="000000"/>
                </a:solidFill>
                <a:effectLst/>
                <a:latin typeface="Aptos" panose="020B0004020202020204" pitchFamily="34" charset="0"/>
              </a:rPr>
              <a:t>resource, which includes a full hiring kit you can easily customize to use for your next hire. </a:t>
            </a:r>
            <a:endParaRPr lang="en-US" b="0" i="0" dirty="0">
              <a:solidFill>
                <a:srgbClr val="000000"/>
              </a:solidFill>
              <a:effectLst/>
              <a:latin typeface="Segoe UI" panose="020B0502040204020203" pitchFamily="34" charset="0"/>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581914"/>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3036473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is one best practice you use “consistently” and how can you celebrate it with your team?</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D707DC77-947F-70B7-EFDA-170309E03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34980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is one best practice you use “sometimes” and how can you move it to “consistently?”</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86A8FE45-3B53-0C0F-A2D8-6954DB458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129318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987165" cy="4444365"/>
          </a:xfrm>
          <a:custGeom>
            <a:avLst/>
            <a:gdLst/>
            <a:ahLst/>
            <a:cxnLst/>
            <a:rect l="l" t="t" r="r" b="b"/>
            <a:pathLst>
              <a:path w="3987165" h="4444365">
                <a:moveTo>
                  <a:pt x="3986784" y="0"/>
                </a:moveTo>
                <a:lnTo>
                  <a:pt x="0" y="0"/>
                </a:lnTo>
                <a:lnTo>
                  <a:pt x="0" y="4443984"/>
                </a:lnTo>
                <a:lnTo>
                  <a:pt x="3586734" y="4443984"/>
                </a:lnTo>
                <a:lnTo>
                  <a:pt x="3633388" y="4441292"/>
                </a:lnTo>
                <a:lnTo>
                  <a:pt x="3678461" y="4433418"/>
                </a:lnTo>
                <a:lnTo>
                  <a:pt x="3721654" y="4420661"/>
                </a:lnTo>
                <a:lnTo>
                  <a:pt x="3762666" y="4403322"/>
                </a:lnTo>
                <a:lnTo>
                  <a:pt x="3801196" y="4381701"/>
                </a:lnTo>
                <a:lnTo>
                  <a:pt x="3836945" y="4356097"/>
                </a:lnTo>
                <a:lnTo>
                  <a:pt x="3869612" y="4326812"/>
                </a:lnTo>
                <a:lnTo>
                  <a:pt x="3898897" y="4294145"/>
                </a:lnTo>
                <a:lnTo>
                  <a:pt x="3924501" y="4258396"/>
                </a:lnTo>
                <a:lnTo>
                  <a:pt x="3946122" y="4219866"/>
                </a:lnTo>
                <a:lnTo>
                  <a:pt x="3963461" y="4178854"/>
                </a:lnTo>
                <a:lnTo>
                  <a:pt x="3976218" y="4135661"/>
                </a:lnTo>
                <a:lnTo>
                  <a:pt x="3984092" y="4090588"/>
                </a:lnTo>
                <a:lnTo>
                  <a:pt x="3986784" y="4043934"/>
                </a:lnTo>
                <a:lnTo>
                  <a:pt x="3986784" y="0"/>
                </a:lnTo>
                <a:close/>
              </a:path>
            </a:pathLst>
          </a:custGeom>
          <a:solidFill>
            <a:srgbClr val="E6E7E8"/>
          </a:solidFill>
        </p:spPr>
        <p:txBody>
          <a:bodyPr wrap="square" lIns="0" tIns="0" rIns="0" bIns="0" rtlCol="0"/>
          <a:lstStyle/>
          <a:p>
            <a:endParaRPr/>
          </a:p>
        </p:txBody>
      </p:sp>
      <p:sp>
        <p:nvSpPr>
          <p:cNvPr id="3" name="object 3"/>
          <p:cNvSpPr txBox="1"/>
          <p:nvPr/>
        </p:nvSpPr>
        <p:spPr>
          <a:xfrm>
            <a:off x="4266691" y="611072"/>
            <a:ext cx="7857490" cy="3706143"/>
          </a:xfrm>
          <a:prstGeom prst="rect">
            <a:avLst/>
          </a:prstGeom>
        </p:spPr>
        <p:txBody>
          <a:bodyPr vert="horz" wrap="square" lIns="0" tIns="12700" rIns="0" bIns="0" rtlCol="0" anchor="t">
            <a:spAutoFit/>
          </a:bodyPr>
          <a:lstStyle/>
          <a:p>
            <a:r>
              <a:rPr lang="en-US" sz="2000">
                <a:solidFill>
                  <a:schemeClr val="tx1"/>
                </a:solidFill>
                <a:latin typeface="Lato"/>
                <a:ea typeface="Lato"/>
                <a:cs typeface="Lato"/>
              </a:rPr>
              <a:t>As a hiring manager, </a:t>
            </a:r>
            <a:r>
              <a:rPr lang="en-US" sz="2000" b="1">
                <a:solidFill>
                  <a:srgbClr val="EF3824"/>
                </a:solidFill>
                <a:latin typeface="Lato"/>
                <a:ea typeface="Lato"/>
                <a:cs typeface="Lato"/>
              </a:rPr>
              <a:t>you are a key influencer </a:t>
            </a:r>
            <a:r>
              <a:rPr lang="en-US" sz="2000">
                <a:solidFill>
                  <a:schemeClr val="tx1"/>
                </a:solidFill>
                <a:latin typeface="Lato"/>
                <a:ea typeface="Lato"/>
                <a:cs typeface="Lato"/>
              </a:rPr>
              <a:t>of every person involved in the processes and conversations you’ll use to recruit, hire and onboard your new team member. Use that leverage to </a:t>
            </a:r>
            <a:r>
              <a:rPr lang="en-US" sz="2000" b="1">
                <a:solidFill>
                  <a:srgbClr val="EF3824"/>
                </a:solidFill>
                <a:latin typeface="Lato"/>
                <a:ea typeface="Lato"/>
                <a:cs typeface="Lato"/>
              </a:rPr>
              <a:t>encourage people to learn to see, prevent and interrupt age bias</a:t>
            </a:r>
            <a:r>
              <a:rPr lang="en-US" sz="2000">
                <a:solidFill>
                  <a:schemeClr val="tx1"/>
                </a:solidFill>
                <a:latin typeface="Lato"/>
                <a:ea typeface="Lato"/>
                <a:cs typeface="Lato"/>
              </a:rPr>
              <a:t>.</a:t>
            </a:r>
          </a:p>
          <a:p>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2000">
                <a:solidFill>
                  <a:schemeClr val="tx1"/>
                </a:solidFill>
                <a:latin typeface="Lato"/>
                <a:ea typeface="Lato"/>
                <a:cs typeface="Lato"/>
              </a:rPr>
              <a:t>Similarly, you are all using processes and tools you have inherited from the organization or relied on yourself in the past. Encourage your team to </a:t>
            </a:r>
            <a:r>
              <a:rPr lang="en-US" sz="2000" b="1">
                <a:solidFill>
                  <a:srgbClr val="EF3824"/>
                </a:solidFill>
                <a:latin typeface="Lato"/>
                <a:ea typeface="Lato"/>
                <a:cs typeface="Lato"/>
              </a:rPr>
              <a:t>interrupt age bias by speaking up </a:t>
            </a:r>
            <a:r>
              <a:rPr lang="en-US" sz="2000">
                <a:solidFill>
                  <a:schemeClr val="tx1"/>
                </a:solidFill>
                <a:latin typeface="Lato"/>
                <a:ea typeface="Lato"/>
                <a:cs typeface="Lato"/>
              </a:rPr>
              <a:t>when they see it accidentally embedded in the hiring processes and tools they are actively using.</a:t>
            </a:r>
          </a:p>
          <a:p>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US" sz="2000">
                <a:solidFill>
                  <a:schemeClr val="tx1"/>
                </a:solidFill>
                <a:latin typeface="Lato"/>
                <a:ea typeface="Lato"/>
                <a:cs typeface="Lato"/>
              </a:rPr>
              <a:t>The </a:t>
            </a:r>
            <a:r>
              <a:rPr lang="en-US" sz="2000" i="1">
                <a:solidFill>
                  <a:schemeClr val="tx1"/>
                </a:solidFill>
                <a:latin typeface="Lato"/>
                <a:ea typeface="Lato"/>
                <a:cs typeface="Lato"/>
              </a:rPr>
              <a:t>Say This, Not That: Age Inclusive Hiring Guide</a:t>
            </a:r>
            <a:r>
              <a:rPr lang="en-US" sz="2000">
                <a:solidFill>
                  <a:schemeClr val="tx1"/>
                </a:solidFill>
                <a:latin typeface="Lato"/>
                <a:ea typeface="Lato"/>
                <a:cs typeface="Lato"/>
              </a:rPr>
              <a:t> offers specific actions you can take with both people and processes to interrupt age bias. </a:t>
            </a:r>
          </a:p>
        </p:txBody>
      </p:sp>
      <p:sp>
        <p:nvSpPr>
          <p:cNvPr id="7" name="object 7"/>
          <p:cNvSpPr txBox="1">
            <a:spLocks noGrp="1"/>
          </p:cNvSpPr>
          <p:nvPr>
            <p:ph type="title"/>
          </p:nvPr>
        </p:nvSpPr>
        <p:spPr>
          <a:xfrm>
            <a:off x="444500" y="518410"/>
            <a:ext cx="3257550" cy="3724353"/>
          </a:xfrm>
          <a:prstGeom prst="rect">
            <a:avLst/>
          </a:prstGeom>
        </p:spPr>
        <p:txBody>
          <a:bodyPr vert="horz" wrap="square" lIns="0" tIns="12700" rIns="0" bIns="0" rtlCol="0">
            <a:spAutoFit/>
          </a:bodyPr>
          <a:lstStyle/>
          <a:p>
            <a:pPr marL="12700">
              <a:lnSpc>
                <a:spcPts val="4890"/>
              </a:lnSpc>
              <a:spcBef>
                <a:spcPts val="100"/>
              </a:spcBef>
            </a:pPr>
            <a:r>
              <a:rPr lang="en-US" sz="3600" spc="80" dirty="0"/>
              <a:t>How can I help my team interrupt age bias in recruiting and hiring?</a:t>
            </a:r>
            <a:endParaRPr sz="3600" dirty="0"/>
          </a:p>
        </p:txBody>
      </p:sp>
      <p:sp>
        <p:nvSpPr>
          <p:cNvPr id="9" name="object 6">
            <a:extLst>
              <a:ext uri="{FF2B5EF4-FFF2-40B4-BE49-F238E27FC236}">
                <a16:creationId xmlns:a16="http://schemas.microsoft.com/office/drawing/2014/main" id="{7335C91E-97A8-0FD2-93CE-21AD1691D842}"/>
              </a:ext>
            </a:extLst>
          </p:cNvPr>
          <p:cNvSpPr txBox="1"/>
          <p:nvPr/>
        </p:nvSpPr>
        <p:spPr>
          <a:xfrm>
            <a:off x="381000" y="6950572"/>
            <a:ext cx="12039600"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a:p>
            <a:pPr marL="12700">
              <a:spcBef>
                <a:spcPts val="100"/>
              </a:spcBef>
            </a:pPr>
            <a:endParaRPr sz="600" dirty="0">
              <a:latin typeface="Lato"/>
              <a:cs typeface="Lato"/>
            </a:endParaRPr>
          </a:p>
        </p:txBody>
      </p:sp>
      <p:pic>
        <p:nvPicPr>
          <p:cNvPr id="4" name="Content Placeholder 8" descr="A group of people embling a puzzle&#10;&#10;Description automatically generated">
            <a:extLst>
              <a:ext uri="{FF2B5EF4-FFF2-40B4-BE49-F238E27FC236}">
                <a16:creationId xmlns:a16="http://schemas.microsoft.com/office/drawing/2014/main" id="{AED70E61-9CFA-A995-6E44-AEAC613CFC58}"/>
              </a:ext>
            </a:extLst>
          </p:cNvPr>
          <p:cNvPicPr>
            <a:picLocks noChangeAspect="1"/>
          </p:cNvPicPr>
          <p:nvPr/>
        </p:nvPicPr>
        <p:blipFill>
          <a:blip r:embed="rId4"/>
          <a:stretch>
            <a:fillRect/>
          </a:stretch>
        </p:blipFill>
        <p:spPr>
          <a:xfrm>
            <a:off x="379071" y="4534503"/>
            <a:ext cx="3608094" cy="2214467"/>
          </a:xfrm>
          <a:prstGeom prst="rect">
            <a:avLst/>
          </a:prstGeom>
        </p:spPr>
      </p:pic>
    </p:spTree>
    <p:extLst>
      <p:ext uri="{BB962C8B-B14F-4D97-AF65-F5344CB8AC3E}">
        <p14:creationId xmlns:p14="http://schemas.microsoft.com/office/powerpoint/2010/main" val="2649596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5" name="object 5"/>
          <p:cNvSpPr txBox="1"/>
          <p:nvPr/>
        </p:nvSpPr>
        <p:spPr>
          <a:xfrm>
            <a:off x="5722852" y="1089651"/>
            <a:ext cx="3134917" cy="5245026"/>
          </a:xfrm>
          <a:prstGeom prst="rect">
            <a:avLst/>
          </a:prstGeom>
        </p:spPr>
        <p:txBody>
          <a:bodyPr vert="horz" wrap="square" lIns="0" tIns="12700" rIns="0" bIns="0" rtlCol="0">
            <a:spAutoFit/>
          </a:bodyPr>
          <a:lstStyle/>
          <a:p>
            <a:r>
              <a:rPr lang="en-US" sz="2000" dirty="0">
                <a:latin typeface="Lato" panose="020F0502020204030203" pitchFamily="34" charset="0"/>
                <a:ea typeface="Lato" panose="020F0502020204030203" pitchFamily="34" charset="0"/>
                <a:cs typeface="Lato" panose="020F0502020204030203" pitchFamily="34" charset="0"/>
              </a:rPr>
              <a:t>Reflect on your own possible implicit biases by taking the free Harvard Implicit Bias Test (Age IAT).</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Then reflect on questions such as “Do my own managerial decisions seem to show a pattern of affinity bias (preference for colleagues who are a similar age as I am)?”</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Finally, reflect on your current process for debriefing after you’ve made a hiring decision.</a:t>
            </a: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8" y="545645"/>
            <a:ext cx="7086841"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help interrupt age bias in hiring?</a:t>
            </a:r>
            <a:endParaRPr lang="en-US" sz="2800" dirty="0">
              <a:latin typeface="Lato Black"/>
              <a:cs typeface="Lato Black"/>
            </a:endParaRPr>
          </a:p>
        </p:txBody>
      </p:sp>
      <p:pic>
        <p:nvPicPr>
          <p:cNvPr id="9" name="Content Placeholder 7">
            <a:extLst>
              <a:ext uri="{FF2B5EF4-FFF2-40B4-BE49-F238E27FC236}">
                <a16:creationId xmlns:a16="http://schemas.microsoft.com/office/drawing/2014/main" id="{4F92AF39-7626-3717-C960-BA6FAE4748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120414" y="1167983"/>
            <a:ext cx="3369921" cy="4375083"/>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2B15E2D0-886C-1D9A-6027-7D33EA8D10D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556985" y="5656652"/>
            <a:ext cx="975218" cy="975218"/>
          </a:xfrm>
          <a:prstGeom prst="rect">
            <a:avLst/>
          </a:prstGeom>
        </p:spPr>
      </p:pic>
      <p:pic>
        <p:nvPicPr>
          <p:cNvPr id="4" name="Picture 3">
            <a:extLst>
              <a:ext uri="{FF2B5EF4-FFF2-40B4-BE49-F238E27FC236}">
                <a16:creationId xmlns:a16="http://schemas.microsoft.com/office/drawing/2014/main" id="{34CA8293-36EE-E6B8-0D59-962705A75A3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709788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8" y="545645"/>
            <a:ext cx="7010641"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help interrupt age bias in hiring?</a:t>
            </a:r>
            <a:endParaRPr lang="en-US" sz="2800" dirty="0">
              <a:latin typeface="Lato Black"/>
              <a:cs typeface="Lato Black"/>
            </a:endParaRPr>
          </a:p>
        </p:txBody>
      </p:sp>
      <p:pic>
        <p:nvPicPr>
          <p:cNvPr id="13" name="Picture 12">
            <a:extLst>
              <a:ext uri="{FF2B5EF4-FFF2-40B4-BE49-F238E27FC236}">
                <a16:creationId xmlns:a16="http://schemas.microsoft.com/office/drawing/2014/main" id="{224F1F28-4B12-25F1-3E8F-A761FF631EB8}"/>
              </a:ext>
            </a:extLst>
          </p:cNvPr>
          <p:cNvPicPr>
            <a:picLocks noChangeAspect="1"/>
          </p:cNvPicPr>
          <p:nvPr/>
        </p:nvPicPr>
        <p:blipFill>
          <a:blip r:embed="rId4"/>
          <a:stretch>
            <a:fillRect/>
          </a:stretch>
        </p:blipFill>
        <p:spPr>
          <a:xfrm>
            <a:off x="5638800" y="1240902"/>
            <a:ext cx="6843468" cy="4321697"/>
          </a:xfrm>
          <a:prstGeom prst="rect">
            <a:avLst/>
          </a:prstGeom>
        </p:spPr>
      </p:pic>
      <p:pic>
        <p:nvPicPr>
          <p:cNvPr id="14" name="Picture 13">
            <a:extLst>
              <a:ext uri="{FF2B5EF4-FFF2-40B4-BE49-F238E27FC236}">
                <a16:creationId xmlns:a16="http://schemas.microsoft.com/office/drawing/2014/main" id="{DDED2CD3-33D5-0A1F-57B4-72C4E47BD0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
        <p:nvSpPr>
          <p:cNvPr id="16" name="TextBox 15">
            <a:extLst>
              <a:ext uri="{FF2B5EF4-FFF2-40B4-BE49-F238E27FC236}">
                <a16:creationId xmlns:a16="http://schemas.microsoft.com/office/drawing/2014/main" id="{0D7065E8-CD23-39B8-5031-CC1D95F44C2C}"/>
              </a:ext>
            </a:extLst>
          </p:cNvPr>
          <p:cNvSpPr txBox="1"/>
          <p:nvPr/>
        </p:nvSpPr>
        <p:spPr>
          <a:xfrm>
            <a:off x="5601269" y="5612589"/>
            <a:ext cx="6400800" cy="338554"/>
          </a:xfrm>
          <a:prstGeom prst="rect">
            <a:avLst/>
          </a:prstGeom>
          <a:noFill/>
        </p:spPr>
        <p:txBody>
          <a:bodyPr wrap="square">
            <a:spAutoFit/>
          </a:bodyPr>
          <a:lstStyle/>
          <a:p>
            <a:r>
              <a:rPr lang="en-US" sz="1600" dirty="0">
                <a:solidFill>
                  <a:schemeClr val="tx1"/>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https://implicit.harvard.edu/implicit/selectatouchtestv2.html</a:t>
            </a:r>
            <a:r>
              <a:rPr lang="en-US" sz="1600"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pic>
        <p:nvPicPr>
          <p:cNvPr id="18" name="Picture 17" descr="A qr code on a white background&#10;&#10;Description automatically generated">
            <a:extLst>
              <a:ext uri="{FF2B5EF4-FFF2-40B4-BE49-F238E27FC236}">
                <a16:creationId xmlns:a16="http://schemas.microsoft.com/office/drawing/2014/main" id="{E42F8550-E211-346F-755F-475A71F701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0" y="5631813"/>
            <a:ext cx="1042032" cy="1042032"/>
          </a:xfrm>
          <a:prstGeom prst="rect">
            <a:avLst/>
          </a:prstGeom>
        </p:spPr>
      </p:pic>
    </p:spTree>
    <p:extLst>
      <p:ext uri="{BB962C8B-B14F-4D97-AF65-F5344CB8AC3E}">
        <p14:creationId xmlns:p14="http://schemas.microsoft.com/office/powerpoint/2010/main" val="377964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36748" y="304799"/>
            <a:ext cx="7658100" cy="6464755"/>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dirty="0"/>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Try it now</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315471"/>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a:t>
            </a:r>
            <a:r>
              <a:rPr lang="en-US" sz="60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lang="en-US" sz="600" u="sng" dirty="0">
              <a:solidFill>
                <a:schemeClr val="tx1"/>
              </a:solidFill>
              <a:latin typeface="Lato"/>
              <a:cs typeface="Lato"/>
            </a:endParaRPr>
          </a:p>
          <a:p>
            <a:pPr marL="12700">
              <a:spcBef>
                <a:spcPts val="100"/>
              </a:spcBef>
            </a:pPr>
            <a:endParaRPr sz="600" dirty="0">
              <a:latin typeface="Lato"/>
              <a:cs typeface="Lato"/>
            </a:endParaRPr>
          </a:p>
        </p:txBody>
      </p:sp>
      <p:sp>
        <p:nvSpPr>
          <p:cNvPr id="8" name="TextBox 7">
            <a:extLst>
              <a:ext uri="{FF2B5EF4-FFF2-40B4-BE49-F238E27FC236}">
                <a16:creationId xmlns:a16="http://schemas.microsoft.com/office/drawing/2014/main" id="{9195CDC7-A7E1-D291-A3E4-90C55390CB15}"/>
              </a:ext>
            </a:extLst>
          </p:cNvPr>
          <p:cNvSpPr txBox="1"/>
          <p:nvPr/>
        </p:nvSpPr>
        <p:spPr>
          <a:xfrm>
            <a:off x="5562358" y="545645"/>
            <a:ext cx="7232489" cy="523220"/>
          </a:xfrm>
          <a:prstGeom prst="rect">
            <a:avLst/>
          </a:prstGeom>
          <a:noFill/>
        </p:spPr>
        <p:txBody>
          <a:bodyPr wrap="square">
            <a:spAutoFit/>
          </a:bodyPr>
          <a:lstStyle/>
          <a:p>
            <a:pPr marL="12700" marR="5080">
              <a:lnSpc>
                <a:spcPct val="100000"/>
              </a:lnSpc>
              <a:spcBef>
                <a:spcPts val="100"/>
              </a:spcBef>
            </a:pPr>
            <a:r>
              <a:rPr lang="en-US" sz="2800" b="1" dirty="0">
                <a:solidFill>
                  <a:srgbClr val="EF3824"/>
                </a:solidFill>
                <a:latin typeface="Lato Black"/>
                <a:cs typeface="Lato Black"/>
              </a:rPr>
              <a:t>How can I help interrupt age bias in hiring?</a:t>
            </a:r>
            <a:endParaRPr lang="en-US" sz="2800" dirty="0">
              <a:latin typeface="Lato Black"/>
              <a:cs typeface="Lato Black"/>
            </a:endParaRPr>
          </a:p>
        </p:txBody>
      </p:sp>
      <p:pic>
        <p:nvPicPr>
          <p:cNvPr id="5" name="Picture 4">
            <a:extLst>
              <a:ext uri="{FF2B5EF4-FFF2-40B4-BE49-F238E27FC236}">
                <a16:creationId xmlns:a16="http://schemas.microsoft.com/office/drawing/2014/main" id="{E8D88058-8E06-4E80-C4A0-4D0B9962E499}"/>
              </a:ext>
            </a:extLst>
          </p:cNvPr>
          <p:cNvPicPr>
            <a:picLocks noChangeAspect="1"/>
          </p:cNvPicPr>
          <p:nvPr/>
        </p:nvPicPr>
        <p:blipFill>
          <a:blip r:embed="rId4"/>
          <a:stretch>
            <a:fillRect/>
          </a:stretch>
        </p:blipFill>
        <p:spPr>
          <a:xfrm>
            <a:off x="5638800" y="1187049"/>
            <a:ext cx="5973096" cy="5334000"/>
          </a:xfrm>
          <a:prstGeom prst="rect">
            <a:avLst/>
          </a:prstGeom>
        </p:spPr>
      </p:pic>
      <p:pic>
        <p:nvPicPr>
          <p:cNvPr id="7" name="Picture 6">
            <a:extLst>
              <a:ext uri="{FF2B5EF4-FFF2-40B4-BE49-F238E27FC236}">
                <a16:creationId xmlns:a16="http://schemas.microsoft.com/office/drawing/2014/main" id="{DC01D54F-91E5-D752-78C5-502372F36F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64447" y="2237299"/>
            <a:ext cx="2602818" cy="3145399"/>
          </a:xfrm>
          <a:prstGeom prst="rect">
            <a:avLst/>
          </a:prstGeom>
        </p:spPr>
      </p:pic>
    </p:spTree>
    <p:extLst>
      <p:ext uri="{BB962C8B-B14F-4D97-AF65-F5344CB8AC3E}">
        <p14:creationId xmlns:p14="http://schemas.microsoft.com/office/powerpoint/2010/main" val="132459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2269852"/>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What is one aspect of your last hire that you could do differently in your next hiring effort?</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74662863-61E2-12C3-1722-A5563D61E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776610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chemeClr val="tx1"/>
                </a:solidFill>
                <a:latin typeface="Lato"/>
                <a:cs typeface="Lato"/>
              </a:rPr>
              <a:t>What is age-inclusion and how can it play out in recruiting and hiring?</a:t>
            </a:r>
            <a:endParaRPr lang="en-US" sz="2000" dirty="0">
              <a:solidFill>
                <a:schemeClr val="tx1"/>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chemeClr val="tx1"/>
                </a:solidFill>
                <a:latin typeface="Lato"/>
                <a:cs typeface="Lato"/>
              </a:rPr>
              <a:t>Why should we recruit and hire with age inclusion in mind?</a:t>
            </a:r>
            <a:endParaRPr lang="en-US" sz="2000" dirty="0">
              <a:solidFill>
                <a:schemeClr val="tx1"/>
              </a:solidFill>
            </a:endParaRPr>
          </a:p>
        </p:txBody>
      </p:sp>
      <p:sp>
        <p:nvSpPr>
          <p:cNvPr id="11" name="TextBox 10">
            <a:extLst>
              <a:ext uri="{FF2B5EF4-FFF2-40B4-BE49-F238E27FC236}">
                <a16:creationId xmlns:a16="http://schemas.microsoft.com/office/drawing/2014/main" id="{0FDCB7DB-CA83-6420-59FA-21BD020AC4DD}"/>
              </a:ext>
            </a:extLst>
          </p:cNvPr>
          <p:cNvSpPr txBox="1"/>
          <p:nvPr/>
        </p:nvSpPr>
        <p:spPr>
          <a:xfrm>
            <a:off x="6858000"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How can I hire with age inclusion in mind?</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58000" y="4085921"/>
            <a:ext cx="4953000" cy="678908"/>
          </a:xfrm>
          <a:prstGeom prst="rect">
            <a:avLst/>
          </a:prstGeom>
          <a:noFill/>
        </p:spPr>
        <p:txBody>
          <a:bodyPr wrap="square" anchor="ctr">
            <a:noAutofit/>
          </a:bodyPr>
          <a:lstStyle/>
          <a:p>
            <a:r>
              <a:rPr lang="en-US" sz="2000" spc="-10" dirty="0">
                <a:solidFill>
                  <a:srgbClr val="EF3824"/>
                </a:solidFill>
                <a:latin typeface="Lato"/>
                <a:cs typeface="Lato"/>
              </a:rPr>
              <a:t>How can I use this in my own hiring?</a:t>
            </a:r>
            <a:endParaRPr lang="en-US" sz="2000" dirty="0">
              <a:solidFill>
                <a:srgbClr val="EF3824"/>
              </a:solidFill>
            </a:endParaRPr>
          </a:p>
        </p:txBody>
      </p:sp>
      <p:sp>
        <p:nvSpPr>
          <p:cNvPr id="13" name="TextBox 12">
            <a:extLst>
              <a:ext uri="{FF2B5EF4-FFF2-40B4-BE49-F238E27FC236}">
                <a16:creationId xmlns:a16="http://schemas.microsoft.com/office/drawing/2014/main" id="{520BCE27-FF6C-5EA1-5298-85E08BD6AD91}"/>
              </a:ext>
            </a:extLst>
          </p:cNvPr>
          <p:cNvSpPr txBox="1"/>
          <p:nvPr/>
        </p:nvSpPr>
        <p:spPr>
          <a:xfrm>
            <a:off x="6858000"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210314"/>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a:p>
            <a:pPr marL="12700">
              <a:spcBef>
                <a:spcPts val="100"/>
              </a:spcBef>
            </a:pPr>
            <a:r>
              <a:rPr lang="en-US" sz="600" b="1" dirty="0">
                <a:solidFill>
                  <a:srgbClr val="231F20"/>
                </a:solidFill>
                <a:latin typeface="Lato"/>
                <a:cs typeface="Lato"/>
              </a:rPr>
              <a:t>Source: xxx</a:t>
            </a:r>
            <a:endParaRPr sz="600" dirty="0">
              <a:latin typeface="Lato"/>
              <a:cs typeface="Lato"/>
            </a:endParaRP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extLst>
      <p:ext uri="{BB962C8B-B14F-4D97-AF65-F5344CB8AC3E}">
        <p14:creationId xmlns:p14="http://schemas.microsoft.com/office/powerpoint/2010/main" val="3080385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924050"/>
            <a:ext cx="7658100" cy="4415996"/>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208146"/>
            <a:ext cx="6485891" cy="413190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When are you likely to need to start the process to hire your next team member?</a:t>
            </a:r>
            <a:endParaRPr sz="2800" dirty="0">
              <a:latin typeface="Lato Black"/>
              <a:cs typeface="Lato Black"/>
            </a:endParaRP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Today</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Next month</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Next quarter</a:t>
            </a:r>
          </a:p>
          <a:p>
            <a:pPr marL="469900" marR="118110" indent="-457200">
              <a:lnSpc>
                <a:spcPct val="100000"/>
              </a:lnSpc>
              <a:spcBef>
                <a:spcPts val="2620"/>
              </a:spcBef>
              <a:buAutoNum type="alphaUcPeriod"/>
              <a:tabLst>
                <a:tab pos="2858770" algn="l"/>
              </a:tabLst>
            </a:pPr>
            <a:r>
              <a:rPr lang="en-US" sz="2000" dirty="0">
                <a:solidFill>
                  <a:srgbClr val="231F20"/>
                </a:solidFill>
                <a:latin typeface="Lato"/>
                <a:cs typeface="Lato"/>
              </a:rPr>
              <a:t>Please don’t let anyone on my team quit. I don’t have time to hire and retrain someone new!</a:t>
            </a:r>
            <a:endParaRPr sz="20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81051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Poll</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Google Shape;321;p13" descr="Checkbox Checked outline">
            <a:extLst>
              <a:ext uri="{FF2B5EF4-FFF2-40B4-BE49-F238E27FC236}">
                <a16:creationId xmlns:a16="http://schemas.microsoft.com/office/drawing/2014/main" id="{8F9B117B-6A3A-0FF4-67B9-8A7714AE8EF4}"/>
              </a:ext>
            </a:extLst>
          </p:cNvPr>
          <p:cNvPicPr preferRelativeResize="0"/>
          <p:nvPr/>
        </p:nvPicPr>
        <p:blipFill rotWithShape="1">
          <a:blip r:embed="rId2">
            <a:alphaModFix/>
          </a:blip>
          <a:srcRect/>
          <a:stretch/>
        </p:blipFill>
        <p:spPr>
          <a:xfrm>
            <a:off x="76200" y="1196089"/>
            <a:ext cx="4372553" cy="4446771"/>
          </a:xfrm>
          <a:prstGeom prst="rect">
            <a:avLst/>
          </a:prstGeom>
          <a:noFill/>
          <a:ln>
            <a:noFill/>
          </a:ln>
        </p:spPr>
      </p:pic>
    </p:spTree>
    <p:extLst>
      <p:ext uri="{BB962C8B-B14F-4D97-AF65-F5344CB8AC3E}">
        <p14:creationId xmlns:p14="http://schemas.microsoft.com/office/powerpoint/2010/main" val="3630497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80" dirty="0"/>
              <a:t>So many best practices, so little time?</a:t>
            </a:r>
            <a:endParaRPr sz="3600" dirty="0"/>
          </a:p>
        </p:txBody>
      </p:sp>
      <p:sp>
        <p:nvSpPr>
          <p:cNvPr id="6" name="object 6"/>
          <p:cNvSpPr txBox="1">
            <a:spLocks noGrp="1"/>
          </p:cNvSpPr>
          <p:nvPr>
            <p:ph type="body" idx="1"/>
          </p:nvPr>
        </p:nvSpPr>
        <p:spPr>
          <a:xfrm>
            <a:off x="1212597" y="1484898"/>
            <a:ext cx="6331203" cy="4578946"/>
          </a:xfrm>
          <a:prstGeom prst="rect">
            <a:avLst/>
          </a:prstGeom>
        </p:spPr>
        <p:txBody>
          <a:bodyPr vert="horz" wrap="square" lIns="0" tIns="45720" rIns="0" bIns="0" rtlCol="0">
            <a:spAutoFit/>
          </a:bodyPr>
          <a:lstStyle/>
          <a:p>
            <a:pPr marL="12700">
              <a:lnSpc>
                <a:spcPct val="100000"/>
              </a:lnSpc>
              <a:spcBef>
                <a:spcPts val="360"/>
              </a:spcBef>
              <a:spcAft>
                <a:spcPts val="600"/>
              </a:spcAft>
            </a:pPr>
            <a:r>
              <a:rPr lang="en-US" sz="2800" dirty="0">
                <a:latin typeface="Lato"/>
                <a:cs typeface="Lato"/>
              </a:rPr>
              <a:t>We make it easy to put it all together in your own customized hiring kit</a:t>
            </a:r>
            <a:endParaRPr sz="2800" dirty="0">
              <a:latin typeface="Lato"/>
              <a:cs typeface="Lato"/>
            </a:endParaRP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Now that you’ve learned how to see, prevent and interrupt age bias in your hiring processes, take a few minutes to customize your own hiring kit. </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You can download this kit as a MSWord template, edit it for your own content, then share it with your hiring team. It’s simple to update a new version for each role you hire.</a:t>
            </a:r>
          </a:p>
          <a:p>
            <a:pPr marL="355600" marR="5080" indent="-342900">
              <a:lnSpc>
                <a:spcPts val="2800"/>
              </a:lnSpc>
              <a:spcBef>
                <a:spcPts val="100"/>
              </a:spcBef>
              <a:buFont typeface="Wingdings" panose="05000000000000000000" pitchFamily="2" charset="2"/>
              <a:buChar char="§"/>
            </a:pPr>
            <a:r>
              <a:rPr lang="en-US" sz="2000" b="0" dirty="0">
                <a:solidFill>
                  <a:srgbClr val="231F20"/>
                </a:solidFill>
                <a:latin typeface="Lato"/>
                <a:cs typeface="Lato"/>
              </a:rPr>
              <a:t>The best practices embedded in this kit reduce age bias, but also are likely to reduce many other types of hiring bias.</a:t>
            </a: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p:txBody>
      </p:sp>
      <p:pic>
        <p:nvPicPr>
          <p:cNvPr id="7" name="Content Placeholder 6">
            <a:extLst>
              <a:ext uri="{FF2B5EF4-FFF2-40B4-BE49-F238E27FC236}">
                <a16:creationId xmlns:a16="http://schemas.microsoft.com/office/drawing/2014/main" id="{58039319-BEAD-C90D-9760-978386D7B31D}"/>
              </a:ext>
            </a:extLst>
          </p:cNvPr>
          <p:cNvPicPr>
            <a:picLocks noChangeAspect="1"/>
          </p:cNvPicPr>
          <p:nvPr/>
        </p:nvPicPr>
        <p:blipFill>
          <a:blip r:embed="rId4"/>
          <a:stretch>
            <a:fillRect/>
          </a:stretch>
        </p:blipFill>
        <p:spPr>
          <a:xfrm>
            <a:off x="8006240" y="1612881"/>
            <a:ext cx="3875974" cy="4987784"/>
          </a:xfrm>
          <a:prstGeom prst="rect">
            <a:avLst/>
          </a:prstGeom>
        </p:spPr>
      </p:pic>
      <p:pic>
        <p:nvPicPr>
          <p:cNvPr id="8" name="Picture 7">
            <a:extLst>
              <a:ext uri="{FF2B5EF4-FFF2-40B4-BE49-F238E27FC236}">
                <a16:creationId xmlns:a16="http://schemas.microsoft.com/office/drawing/2014/main" id="{11F9AAB6-FE86-7778-038E-DA1F508B6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259566" y="5790803"/>
            <a:ext cx="938530" cy="938530"/>
          </a:xfrm>
          <a:prstGeom prst="rect">
            <a:avLst/>
          </a:prstGeom>
        </p:spPr>
      </p:pic>
    </p:spTree>
    <p:extLst>
      <p:ext uri="{BB962C8B-B14F-4D97-AF65-F5344CB8AC3E}">
        <p14:creationId xmlns:p14="http://schemas.microsoft.com/office/powerpoint/2010/main" val="4151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88099" y="1289935"/>
            <a:ext cx="5727701"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Using AARP resources</a:t>
            </a:r>
            <a:endParaRPr sz="3600" dirty="0">
              <a:latin typeface="Lato Black"/>
              <a:cs typeface="Lato Black"/>
            </a:endParaRPr>
          </a:p>
        </p:txBody>
      </p:sp>
      <p:sp>
        <p:nvSpPr>
          <p:cNvPr id="4" name="object 4"/>
          <p:cNvSpPr txBox="1"/>
          <p:nvPr/>
        </p:nvSpPr>
        <p:spPr>
          <a:xfrm>
            <a:off x="6400800" y="2057400"/>
            <a:ext cx="5638800" cy="4921860"/>
          </a:xfrm>
          <a:prstGeom prst="rect">
            <a:avLst/>
          </a:prstGeom>
        </p:spPr>
        <p:txBody>
          <a:bodyPr vert="horz" wrap="square" lIns="0" tIns="12700" rIns="0" bIns="0" rtlCol="0">
            <a:spAutoFit/>
          </a:bodyPr>
          <a:lstStyle/>
          <a:p>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AARP’s mission is to empower people to choose how they live as they age.</a:t>
            </a:r>
          </a:p>
          <a:p>
            <a:endParaRPr lang="en-US" sz="18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This is why AARP supports people like you who are creating workplaces that work for all. Employers and managers are key elements in everyone’s ability to thrive both at work and at home as they age, so AARP has created resources to help you build and lead mixed-age teams.</a:t>
            </a:r>
          </a:p>
          <a:p>
            <a:endParaRPr lang="en-US" dirty="0">
              <a:latin typeface="Lato" panose="020F0502020204030203" pitchFamily="34" charset="0"/>
              <a:ea typeface="Lato" panose="020F0502020204030203" pitchFamily="34" charset="0"/>
              <a:cs typeface="Lato" panose="020F0502020204030203" pitchFamily="34" charset="0"/>
            </a:endParaRPr>
          </a:p>
          <a:p>
            <a:endParaRPr lang="en-US" dirty="0">
              <a:latin typeface="Lato" panose="020F0502020204030203" pitchFamily="34" charset="0"/>
              <a:ea typeface="Lato" panose="020F0502020204030203" pitchFamily="34" charset="0"/>
              <a:cs typeface="Lato" panose="020F0502020204030203" pitchFamily="34" charset="0"/>
            </a:endParaRPr>
          </a:p>
          <a:p>
            <a:r>
              <a:rPr lang="en-US" sz="1100" dirty="0">
                <a:latin typeface="Lato" panose="020F0502020204030203" pitchFamily="34" charset="0"/>
                <a:ea typeface="Lato" panose="020F0502020204030203" pitchFamily="34" charset="0"/>
                <a:cs typeface="Lato" panose="020F0502020204030203" pitchFamily="34" charset="0"/>
              </a:rPr>
              <a:t>Disclaimer: This presentation is intended to provide general guidance.​ Individual circumstances may differ and should be taken into consideration before acting. ​         Consult your HR team for advice regarding specific situations on your team.</a:t>
            </a:r>
          </a:p>
          <a:p>
            <a:endParaRPr lang="en-US" sz="1800" dirty="0"/>
          </a:p>
          <a:p>
            <a:endParaRPr lang="en-US" sz="1800" dirty="0"/>
          </a:p>
          <a:p>
            <a:endParaRPr lang="en-US" dirty="0">
              <a:ea typeface="Source Sans Pro Light"/>
            </a:endParaRPr>
          </a:p>
          <a:p>
            <a:endParaRPr lang="en-US" sz="1800" dirty="0">
              <a:ea typeface="Source Sans Pro Light"/>
            </a:endParaRPr>
          </a:p>
        </p:txBody>
      </p:sp>
      <p:pic>
        <p:nvPicPr>
          <p:cNvPr id="5" name="object 5"/>
          <p:cNvPicPr/>
          <p:nvPr/>
        </p:nvPicPr>
        <p:blipFill>
          <a:blip r:embed="rId3">
            <a:extLst>
              <a:ext uri="{28A0092B-C50C-407E-A947-70E740481C1C}">
                <a14:useLocalDpi xmlns:a14="http://schemas.microsoft.com/office/drawing/2010/main" val="0"/>
              </a:ext>
            </a:extLst>
          </a:blip>
          <a:srcRect l="30297"/>
          <a:stretch/>
        </p:blipFill>
        <p:spPr>
          <a:xfrm>
            <a:off x="0" y="1581914"/>
            <a:ext cx="5434643" cy="4514085"/>
          </a:xfrm>
          <a:prstGeom prst="rect">
            <a:avLst/>
          </a:prstGeom>
        </p:spPr>
      </p:pic>
      <p:sp>
        <p:nvSpPr>
          <p:cNvPr id="7" name="object 6">
            <a:extLst>
              <a:ext uri="{FF2B5EF4-FFF2-40B4-BE49-F238E27FC236}">
                <a16:creationId xmlns:a16="http://schemas.microsoft.com/office/drawing/2014/main" id="{953D2512-11B7-1EB9-B72C-BE5BCB7BC69B}"/>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spTree>
    <p:extLst>
      <p:ext uri="{BB962C8B-B14F-4D97-AF65-F5344CB8AC3E}">
        <p14:creationId xmlns:p14="http://schemas.microsoft.com/office/powerpoint/2010/main" val="2527476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80" dirty="0"/>
              <a:t>We made it easy with editable templates</a:t>
            </a:r>
            <a:endParaRPr sz="3600" dirty="0"/>
          </a:p>
        </p:txBody>
      </p:sp>
      <p:sp>
        <p:nvSpPr>
          <p:cNvPr id="6" name="object 6"/>
          <p:cNvSpPr txBox="1">
            <a:spLocks noGrp="1"/>
          </p:cNvSpPr>
          <p:nvPr>
            <p:ph type="body" idx="1"/>
          </p:nvPr>
        </p:nvSpPr>
        <p:spPr>
          <a:xfrm>
            <a:off x="1212597" y="1484898"/>
            <a:ext cx="5645403" cy="4768741"/>
          </a:xfrm>
          <a:prstGeom prst="rect">
            <a:avLst/>
          </a:prstGeom>
        </p:spPr>
        <p:txBody>
          <a:bodyPr vert="horz" wrap="square" lIns="0" tIns="45720" rIns="0" bIns="0" rtlCol="0">
            <a:spAutoFit/>
          </a:bodyPr>
          <a:lstStyle/>
          <a:p>
            <a:pPr marL="12700" marR="5080">
              <a:lnSpc>
                <a:spcPts val="2800"/>
              </a:lnSpc>
              <a:spcBef>
                <a:spcPts val="100"/>
              </a:spcBef>
            </a:pPr>
            <a:r>
              <a:rPr lang="en-US" sz="2800" dirty="0">
                <a:latin typeface="Lato"/>
                <a:cs typeface="Lato"/>
              </a:rPr>
              <a:t>Your templates support each step:</a:t>
            </a:r>
            <a:endParaRPr lang="en-US" sz="2000" b="0" dirty="0">
              <a:solidFill>
                <a:srgbClr val="231F20"/>
              </a:solidFill>
              <a:latin typeface="Lato"/>
              <a:cs typeface="Lato"/>
            </a:endParaRP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Define the role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Select candidates and complete first round interviews</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Request and assess a work sample from candidates advancing to the second round</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Complete second round interviews</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Score second round interviews and work samples</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Gather the hiring team and select the final candidate</a:t>
            </a: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Draft an offer letter that shows you believe the candidate belongs on your team</a:t>
            </a: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p:txBody>
      </p:sp>
      <p:pic>
        <p:nvPicPr>
          <p:cNvPr id="11" name="Picture 10">
            <a:extLst>
              <a:ext uri="{FF2B5EF4-FFF2-40B4-BE49-F238E27FC236}">
                <a16:creationId xmlns:a16="http://schemas.microsoft.com/office/drawing/2014/main" id="{E56B5CB2-C6D4-7FFF-6556-FB0AD7F985D8}"/>
              </a:ext>
            </a:extLst>
          </p:cNvPr>
          <p:cNvPicPr>
            <a:picLocks noChangeAspect="1"/>
          </p:cNvPicPr>
          <p:nvPr/>
        </p:nvPicPr>
        <p:blipFill>
          <a:blip r:embed="rId4"/>
          <a:stretch>
            <a:fillRect/>
          </a:stretch>
        </p:blipFill>
        <p:spPr>
          <a:xfrm>
            <a:off x="7620000" y="1628155"/>
            <a:ext cx="4343400" cy="4759036"/>
          </a:xfrm>
          <a:prstGeom prst="rect">
            <a:avLst/>
          </a:prstGeom>
        </p:spPr>
      </p:pic>
      <p:pic>
        <p:nvPicPr>
          <p:cNvPr id="8" name="Picture 7">
            <a:extLst>
              <a:ext uri="{FF2B5EF4-FFF2-40B4-BE49-F238E27FC236}">
                <a16:creationId xmlns:a16="http://schemas.microsoft.com/office/drawing/2014/main" id="{11F9AAB6-FE86-7778-038E-DA1F508B6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259566" y="5790803"/>
            <a:ext cx="938530" cy="938530"/>
          </a:xfrm>
          <a:prstGeom prst="rect">
            <a:avLst/>
          </a:prstGeom>
        </p:spPr>
      </p:pic>
    </p:spTree>
    <p:extLst>
      <p:ext uri="{BB962C8B-B14F-4D97-AF65-F5344CB8AC3E}">
        <p14:creationId xmlns:p14="http://schemas.microsoft.com/office/powerpoint/2010/main" val="4187485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80" dirty="0"/>
              <a:t>It can take under an hour to customize your kit</a:t>
            </a:r>
            <a:endParaRPr sz="3600" dirty="0"/>
          </a:p>
        </p:txBody>
      </p:sp>
      <p:sp>
        <p:nvSpPr>
          <p:cNvPr id="6" name="object 6"/>
          <p:cNvSpPr txBox="1">
            <a:spLocks noGrp="1"/>
          </p:cNvSpPr>
          <p:nvPr>
            <p:ph type="body" idx="1"/>
          </p:nvPr>
        </p:nvSpPr>
        <p:spPr>
          <a:xfrm>
            <a:off x="1212597" y="1484898"/>
            <a:ext cx="5645403" cy="4904676"/>
          </a:xfrm>
          <a:prstGeom prst="rect">
            <a:avLst/>
          </a:prstGeom>
        </p:spPr>
        <p:txBody>
          <a:bodyPr vert="horz" wrap="square" lIns="0" tIns="45720" rIns="0" bIns="0" rtlCol="0" anchor="t">
            <a:spAutoFit/>
          </a:bodyPr>
          <a:lstStyle/>
          <a:p>
            <a:pPr marL="12700">
              <a:lnSpc>
                <a:spcPct val="100000"/>
              </a:lnSpc>
              <a:spcBef>
                <a:spcPts val="360"/>
              </a:spcBef>
              <a:spcAft>
                <a:spcPts val="600"/>
              </a:spcAft>
            </a:pPr>
            <a:r>
              <a:rPr lang="en-US" sz="2800" dirty="0">
                <a:latin typeface="Lato"/>
                <a:cs typeface="Lato"/>
              </a:rPr>
              <a:t>You only need to add 3 things:</a:t>
            </a:r>
            <a:endParaRPr sz="2800" dirty="0">
              <a:latin typeface="Lato"/>
              <a:cs typeface="Lato"/>
            </a:endParaRP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The job description for the role you are hiring</a:t>
            </a:r>
            <a:endParaRPr lang="en-US" sz="2000" b="0">
              <a:solidFill>
                <a:srgbClr val="231F20"/>
              </a:solidFill>
              <a:latin typeface="Lato"/>
              <a:ea typeface="Lato"/>
              <a:cs typeface="Lato"/>
            </a:endParaRP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The key skills or areas of acumen needed to succeed in that role</a:t>
            </a:r>
            <a:endParaRPr lang="en-US" sz="2000" b="0">
              <a:solidFill>
                <a:srgbClr val="231F20"/>
              </a:solidFill>
              <a:latin typeface="Lato"/>
              <a:ea typeface="Lato"/>
              <a:cs typeface="Lato"/>
            </a:endParaRPr>
          </a:p>
          <a:p>
            <a:pPr marL="469900" marR="5080" indent="-457200">
              <a:lnSpc>
                <a:spcPts val="2800"/>
              </a:lnSpc>
              <a:spcBef>
                <a:spcPts val="100"/>
              </a:spcBef>
              <a:buFont typeface="+mj-lt"/>
              <a:buAutoNum type="arabicPeriod"/>
            </a:pPr>
            <a:r>
              <a:rPr lang="en-US" sz="2000" b="0" dirty="0">
                <a:solidFill>
                  <a:srgbClr val="231F20"/>
                </a:solidFill>
                <a:latin typeface="Lato"/>
                <a:cs typeface="Lato"/>
              </a:rPr>
              <a:t>The interview questions you’ll use</a:t>
            </a:r>
            <a:endParaRPr lang="en-US" sz="2000" b="0">
              <a:solidFill>
                <a:srgbClr val="231F20"/>
              </a:solidFill>
              <a:latin typeface="Lato"/>
              <a:ea typeface="Lato"/>
              <a:cs typeface="Lato"/>
            </a:endParaRPr>
          </a:p>
          <a:p>
            <a:pPr marL="355600" marR="5080" indent="-342900">
              <a:lnSpc>
                <a:spcPts val="2800"/>
              </a:lnSpc>
              <a:spcBef>
                <a:spcPts val="100"/>
              </a:spcBef>
              <a:buFont typeface="Wingdings" panose="05000000000000000000" pitchFamily="2" charset="2"/>
              <a:buChar char="§"/>
            </a:pPr>
            <a:endParaRPr lang="en-US" sz="2000" b="0" dirty="0">
              <a:solidFill>
                <a:srgbClr val="231F20"/>
              </a:solidFill>
              <a:latin typeface="Lato"/>
              <a:cs typeface="Lato"/>
            </a:endParaRPr>
          </a:p>
          <a:p>
            <a:pPr marL="12700" marR="5080">
              <a:lnSpc>
                <a:spcPts val="2800"/>
              </a:lnSpc>
              <a:spcBef>
                <a:spcPts val="100"/>
              </a:spcBef>
            </a:pPr>
            <a:r>
              <a:rPr lang="en-US" sz="2000" b="0" dirty="0">
                <a:solidFill>
                  <a:srgbClr val="231F20"/>
                </a:solidFill>
                <a:latin typeface="Lato"/>
                <a:cs typeface="Lato"/>
              </a:rPr>
              <a:t>Everything else you need to use the best practices is already embedded in the hiring kit. Each template </a:t>
            </a:r>
            <a:r>
              <a:rPr lang="en-US" sz="2000" b="0">
                <a:solidFill>
                  <a:srgbClr val="231F20"/>
                </a:solidFill>
                <a:latin typeface="Lato"/>
                <a:cs typeface="Lato"/>
              </a:rPr>
              <a:t>easily translates research-based </a:t>
            </a:r>
            <a:r>
              <a:rPr lang="en-US" sz="2000" b="0" dirty="0">
                <a:solidFill>
                  <a:srgbClr val="231F20"/>
                </a:solidFill>
                <a:latin typeface="Lato"/>
                <a:cs typeface="Lato"/>
              </a:rPr>
              <a:t>best practices</a:t>
            </a:r>
            <a:r>
              <a:rPr lang="en-US" sz="2000" b="0">
                <a:solidFill>
                  <a:srgbClr val="231F20"/>
                </a:solidFill>
                <a:latin typeface="Lato"/>
                <a:cs typeface="Lato"/>
              </a:rPr>
              <a:t> </a:t>
            </a:r>
            <a:r>
              <a:rPr lang="en-US" sz="2000" b="0" dirty="0">
                <a:solidFill>
                  <a:srgbClr val="231F20"/>
                </a:solidFill>
                <a:latin typeface="Lato"/>
                <a:cs typeface="Lato"/>
              </a:rPr>
              <a:t>to your daily life as a hiring manager, recruiter, interviewer or other participant in the recruiting and hiring </a:t>
            </a:r>
            <a:r>
              <a:rPr lang="en-US" sz="2000" b="0">
                <a:solidFill>
                  <a:srgbClr val="231F20"/>
                </a:solidFill>
                <a:latin typeface="Lato"/>
                <a:cs typeface="Lato"/>
              </a:rPr>
              <a:t>process</a:t>
            </a:r>
            <a:r>
              <a:rPr lang="en-US" sz="2000" b="0" dirty="0">
                <a:solidFill>
                  <a:srgbClr val="231F20"/>
                </a:solidFill>
                <a:latin typeface="Lato"/>
                <a:cs typeface="Lato"/>
              </a:rPr>
              <a:t>.</a:t>
            </a:r>
            <a:endParaRPr lang="en-US" sz="2000" b="0">
              <a:solidFill>
                <a:srgbClr val="231F20"/>
              </a:solidFill>
              <a:latin typeface="Lato"/>
              <a:ea typeface="Lato"/>
              <a:cs typeface="Lato"/>
            </a:endParaRPr>
          </a:p>
          <a:p>
            <a:pPr marL="12700" marR="5080">
              <a:lnSpc>
                <a:spcPts val="2800"/>
              </a:lnSpc>
              <a:spcBef>
                <a:spcPts val="100"/>
              </a:spcBef>
            </a:pPr>
            <a:endParaRPr lang="en-US" sz="2000" b="0" dirty="0">
              <a:solidFill>
                <a:srgbClr val="231F20"/>
              </a:solidFill>
              <a:latin typeface="Lato"/>
              <a:cs typeface="Lato"/>
            </a:endParaRPr>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p:txBody>
      </p:sp>
      <p:pic>
        <p:nvPicPr>
          <p:cNvPr id="7" name="Content Placeholder 6">
            <a:extLst>
              <a:ext uri="{FF2B5EF4-FFF2-40B4-BE49-F238E27FC236}">
                <a16:creationId xmlns:a16="http://schemas.microsoft.com/office/drawing/2014/main" id="{58039319-BEAD-C90D-9760-978386D7B31D}"/>
              </a:ext>
            </a:extLst>
          </p:cNvPr>
          <p:cNvPicPr>
            <a:picLocks noChangeAspect="1"/>
          </p:cNvPicPr>
          <p:nvPr/>
        </p:nvPicPr>
        <p:blipFill>
          <a:blip r:embed="rId4"/>
          <a:stretch>
            <a:fillRect/>
          </a:stretch>
        </p:blipFill>
        <p:spPr>
          <a:xfrm>
            <a:off x="8006240" y="1612881"/>
            <a:ext cx="3875974" cy="4987784"/>
          </a:xfrm>
          <a:prstGeom prst="rect">
            <a:avLst/>
          </a:prstGeom>
        </p:spPr>
      </p:pic>
      <p:pic>
        <p:nvPicPr>
          <p:cNvPr id="8" name="Picture 7">
            <a:extLst>
              <a:ext uri="{FF2B5EF4-FFF2-40B4-BE49-F238E27FC236}">
                <a16:creationId xmlns:a16="http://schemas.microsoft.com/office/drawing/2014/main" id="{11F9AAB6-FE86-7778-038E-DA1F508B6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259566" y="5790803"/>
            <a:ext cx="938530" cy="938530"/>
          </a:xfrm>
          <a:prstGeom prst="rect">
            <a:avLst/>
          </a:prstGeom>
        </p:spPr>
      </p:pic>
    </p:spTree>
    <p:extLst>
      <p:ext uri="{BB962C8B-B14F-4D97-AF65-F5344CB8AC3E}">
        <p14:creationId xmlns:p14="http://schemas.microsoft.com/office/powerpoint/2010/main" val="981416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80" dirty="0"/>
              <a:t>We made it easy with editable templates</a:t>
            </a:r>
            <a:endParaRPr sz="3600" dirty="0"/>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p:txBody>
      </p:sp>
      <p:pic>
        <p:nvPicPr>
          <p:cNvPr id="13" name="Picture 12">
            <a:extLst>
              <a:ext uri="{FF2B5EF4-FFF2-40B4-BE49-F238E27FC236}">
                <a16:creationId xmlns:a16="http://schemas.microsoft.com/office/drawing/2014/main" id="{AB2B476B-B283-5533-4338-861297883D38}"/>
              </a:ext>
            </a:extLst>
          </p:cNvPr>
          <p:cNvPicPr>
            <a:picLocks noChangeAspect="1"/>
          </p:cNvPicPr>
          <p:nvPr/>
        </p:nvPicPr>
        <p:blipFill>
          <a:blip r:embed="rId4"/>
          <a:stretch>
            <a:fillRect/>
          </a:stretch>
        </p:blipFill>
        <p:spPr>
          <a:xfrm>
            <a:off x="1295400" y="1892326"/>
            <a:ext cx="3358158" cy="3530548"/>
          </a:xfrm>
          <a:prstGeom prst="rect">
            <a:avLst/>
          </a:prstGeom>
        </p:spPr>
      </p:pic>
      <p:pic>
        <p:nvPicPr>
          <p:cNvPr id="15" name="Picture 14">
            <a:extLst>
              <a:ext uri="{FF2B5EF4-FFF2-40B4-BE49-F238E27FC236}">
                <a16:creationId xmlns:a16="http://schemas.microsoft.com/office/drawing/2014/main" id="{21C684BB-33BB-4813-70A7-C23280D81331}"/>
              </a:ext>
            </a:extLst>
          </p:cNvPr>
          <p:cNvPicPr>
            <a:picLocks noChangeAspect="1"/>
          </p:cNvPicPr>
          <p:nvPr/>
        </p:nvPicPr>
        <p:blipFill>
          <a:blip r:embed="rId5"/>
          <a:stretch>
            <a:fillRect/>
          </a:stretch>
        </p:blipFill>
        <p:spPr>
          <a:xfrm>
            <a:off x="4806748" y="1855513"/>
            <a:ext cx="3422852" cy="3530548"/>
          </a:xfrm>
          <a:prstGeom prst="rect">
            <a:avLst/>
          </a:prstGeom>
        </p:spPr>
      </p:pic>
      <p:pic>
        <p:nvPicPr>
          <p:cNvPr id="16" name="Picture 15">
            <a:extLst>
              <a:ext uri="{FF2B5EF4-FFF2-40B4-BE49-F238E27FC236}">
                <a16:creationId xmlns:a16="http://schemas.microsoft.com/office/drawing/2014/main" id="{AB2B476B-B283-5533-4338-861297883D3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73551" y="1855514"/>
            <a:ext cx="3666049" cy="3530548"/>
          </a:xfrm>
          <a:prstGeom prst="rect">
            <a:avLst/>
          </a:prstGeom>
        </p:spPr>
      </p:pic>
    </p:spTree>
    <p:extLst>
      <p:ext uri="{BB962C8B-B14F-4D97-AF65-F5344CB8AC3E}">
        <p14:creationId xmlns:p14="http://schemas.microsoft.com/office/powerpoint/2010/main" val="1948207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344400" cy="7315200"/>
            <a:chOff x="0" y="0"/>
            <a:chExt cx="12344400" cy="7315200"/>
          </a:xfrm>
        </p:grpSpPr>
        <p:sp>
          <p:nvSpPr>
            <p:cNvPr id="3" name="object 3"/>
            <p:cNvSpPr/>
            <p:nvPr/>
          </p:nvSpPr>
          <p:spPr>
            <a:xfrm>
              <a:off x="0" y="0"/>
              <a:ext cx="3543300" cy="7315200"/>
            </a:xfrm>
            <a:custGeom>
              <a:avLst/>
              <a:gdLst/>
              <a:ahLst/>
              <a:cxnLst/>
              <a:rect l="l" t="t" r="r" b="b"/>
              <a:pathLst>
                <a:path w="3543300" h="7315200">
                  <a:moveTo>
                    <a:pt x="3543300" y="0"/>
                  </a:moveTo>
                  <a:lnTo>
                    <a:pt x="0" y="0"/>
                  </a:lnTo>
                  <a:lnTo>
                    <a:pt x="0" y="7315200"/>
                  </a:lnTo>
                  <a:lnTo>
                    <a:pt x="3543300" y="7315200"/>
                  </a:lnTo>
                  <a:lnTo>
                    <a:pt x="3543300" y="0"/>
                  </a:lnTo>
                  <a:close/>
                </a:path>
              </a:pathLst>
            </a:custGeom>
            <a:solidFill>
              <a:srgbClr val="EF3824"/>
            </a:solidFill>
          </p:spPr>
          <p:txBody>
            <a:bodyPr wrap="square" lIns="0" tIns="0" rIns="0" bIns="0" rtlCol="0"/>
            <a:lstStyle/>
            <a:p>
              <a:endParaRPr/>
            </a:p>
          </p:txBody>
        </p:sp>
        <p:sp>
          <p:nvSpPr>
            <p:cNvPr id="4" name="object 4"/>
            <p:cNvSpPr/>
            <p:nvPr/>
          </p:nvSpPr>
          <p:spPr>
            <a:xfrm>
              <a:off x="603504" y="457200"/>
              <a:ext cx="11741150" cy="6400800"/>
            </a:xfrm>
            <a:custGeom>
              <a:avLst/>
              <a:gdLst/>
              <a:ahLst/>
              <a:cxnLst/>
              <a:rect l="l" t="t" r="r" b="b"/>
              <a:pathLst>
                <a:path w="11741150" h="6400800">
                  <a:moveTo>
                    <a:pt x="1174089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11740896" y="6400800"/>
                  </a:lnTo>
                  <a:lnTo>
                    <a:pt x="11740896"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59906" rIns="0" bIns="0" rtlCol="0">
            <a:spAutoFit/>
          </a:bodyPr>
          <a:lstStyle/>
          <a:p>
            <a:pPr marL="780415">
              <a:lnSpc>
                <a:spcPct val="100000"/>
              </a:lnSpc>
              <a:spcBef>
                <a:spcPts val="100"/>
              </a:spcBef>
            </a:pPr>
            <a:r>
              <a:rPr lang="en-US" sz="3600" spc="80" dirty="0"/>
              <a:t>We made it easy with editable templates</a:t>
            </a:r>
            <a:endParaRPr sz="3600" dirty="0"/>
          </a:p>
        </p:txBody>
      </p:sp>
      <p:sp>
        <p:nvSpPr>
          <p:cNvPr id="9" name="object 6">
            <a:extLst>
              <a:ext uri="{FF2B5EF4-FFF2-40B4-BE49-F238E27FC236}">
                <a16:creationId xmlns:a16="http://schemas.microsoft.com/office/drawing/2014/main" id="{ECE982EA-C384-FE27-7AB1-8925019469A6}"/>
              </a:ext>
            </a:extLst>
          </p:cNvPr>
          <p:cNvSpPr txBox="1"/>
          <p:nvPr/>
        </p:nvSpPr>
        <p:spPr>
          <a:xfrm>
            <a:off x="3810000" y="6950352"/>
            <a:ext cx="85471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Source: </a:t>
            </a:r>
            <a:r>
              <a:rPr lang="en-US" sz="600" dirty="0">
                <a:solidFill>
                  <a:schemeClr val="tx1"/>
                </a:solidFill>
                <a:hlinkClick r:id="rId3">
                  <a:extLst>
                    <a:ext uri="{A12FA001-AC4F-418D-AE19-62706E023703}">
                      <ahyp:hlinkClr xmlns:ahyp="http://schemas.microsoft.com/office/drawing/2018/hyperlinkcolor" val="tx"/>
                    </a:ext>
                  </a:extLst>
                </a:hlinkClick>
              </a:rPr>
              <a:t>https://higherlogicdownload.s3.amazonaws.com/AARP/c1f2494b-8a7a-4706-b3c0-487f38b16b8e/UploadedImages/age_inclusive_workforce/Follow_Age-Inclusive_Recruitment_Practices/6122_AARP_SayThisNotThat_Toolkit_R4_080923.pdf</a:t>
            </a:r>
            <a:r>
              <a:rPr lang="en-US" sz="600" dirty="0">
                <a:solidFill>
                  <a:schemeClr val="tx1"/>
                </a:solidFill>
              </a:rPr>
              <a:t> </a:t>
            </a:r>
          </a:p>
        </p:txBody>
      </p:sp>
      <p:pic>
        <p:nvPicPr>
          <p:cNvPr id="7" name="Picture 6">
            <a:extLst>
              <a:ext uri="{FF2B5EF4-FFF2-40B4-BE49-F238E27FC236}">
                <a16:creationId xmlns:a16="http://schemas.microsoft.com/office/drawing/2014/main" id="{7CD63B38-FFCD-E143-E6D2-2D9AF8215A3B}"/>
              </a:ext>
            </a:extLst>
          </p:cNvPr>
          <p:cNvPicPr>
            <a:picLocks noChangeAspect="1"/>
          </p:cNvPicPr>
          <p:nvPr/>
        </p:nvPicPr>
        <p:blipFill>
          <a:blip r:embed="rId4"/>
          <a:stretch>
            <a:fillRect/>
          </a:stretch>
        </p:blipFill>
        <p:spPr>
          <a:xfrm>
            <a:off x="1219200" y="2019300"/>
            <a:ext cx="3413301" cy="3886200"/>
          </a:xfrm>
          <a:prstGeom prst="rect">
            <a:avLst/>
          </a:prstGeom>
        </p:spPr>
      </p:pic>
      <p:pic>
        <p:nvPicPr>
          <p:cNvPr id="10" name="Picture 9">
            <a:extLst>
              <a:ext uri="{FF2B5EF4-FFF2-40B4-BE49-F238E27FC236}">
                <a16:creationId xmlns:a16="http://schemas.microsoft.com/office/drawing/2014/main" id="{7E0C966A-CF72-322D-4919-B0F7C573ECD0}"/>
              </a:ext>
            </a:extLst>
          </p:cNvPr>
          <p:cNvPicPr>
            <a:picLocks noChangeAspect="1"/>
          </p:cNvPicPr>
          <p:nvPr/>
        </p:nvPicPr>
        <p:blipFill>
          <a:blip r:embed="rId5"/>
          <a:stretch>
            <a:fillRect/>
          </a:stretch>
        </p:blipFill>
        <p:spPr>
          <a:xfrm>
            <a:off x="4801651" y="1992946"/>
            <a:ext cx="3380729" cy="3276600"/>
          </a:xfrm>
          <a:prstGeom prst="rect">
            <a:avLst/>
          </a:prstGeom>
        </p:spPr>
      </p:pic>
      <p:pic>
        <p:nvPicPr>
          <p:cNvPr id="12" name="Picture 11">
            <a:extLst>
              <a:ext uri="{FF2B5EF4-FFF2-40B4-BE49-F238E27FC236}">
                <a16:creationId xmlns:a16="http://schemas.microsoft.com/office/drawing/2014/main" id="{2B0D4922-C642-1E77-7F8B-FC1390E8A371}"/>
              </a:ext>
            </a:extLst>
          </p:cNvPr>
          <p:cNvPicPr>
            <a:picLocks noChangeAspect="1"/>
          </p:cNvPicPr>
          <p:nvPr/>
        </p:nvPicPr>
        <p:blipFill>
          <a:blip r:embed="rId6"/>
          <a:stretch>
            <a:fillRect/>
          </a:stretch>
        </p:blipFill>
        <p:spPr>
          <a:xfrm>
            <a:off x="8327416" y="1992946"/>
            <a:ext cx="3689367" cy="3886200"/>
          </a:xfrm>
          <a:prstGeom prst="rect">
            <a:avLst/>
          </a:prstGeom>
        </p:spPr>
      </p:pic>
    </p:spTree>
    <p:extLst>
      <p:ext uri="{BB962C8B-B14F-4D97-AF65-F5344CB8AC3E}">
        <p14:creationId xmlns:p14="http://schemas.microsoft.com/office/powerpoint/2010/main" val="274748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2095500"/>
            <a:ext cx="7658100" cy="28575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2379596"/>
            <a:ext cx="6562091" cy="1838965"/>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When can you find 30 minutes to customize your team’s hiring kit?</a:t>
            </a:r>
            <a:endParaRPr lang="en-US" sz="1600" dirty="0">
              <a:solidFill>
                <a:srgbClr val="231F20"/>
              </a:solidFill>
              <a:latin typeface="Lato"/>
              <a:cs typeface="Lato"/>
            </a:endParaRPr>
          </a:p>
          <a:p>
            <a:pPr marL="12700" marR="118110">
              <a:lnSpc>
                <a:spcPct val="100000"/>
              </a:lnSpc>
              <a:spcBef>
                <a:spcPts val="2620"/>
              </a:spcBef>
              <a:tabLst>
                <a:tab pos="2858770" algn="l"/>
              </a:tabLst>
            </a:pPr>
            <a:r>
              <a:rPr lang="en-US" sz="1600" dirty="0">
                <a:solidFill>
                  <a:srgbClr val="231F20"/>
                </a:solidFill>
                <a:latin typeface="Lato"/>
                <a:cs typeface="Lato"/>
              </a:rPr>
              <a:t>Share your thoughts in Chat or in our conversation</a:t>
            </a:r>
            <a:endParaRPr lang="en-US" sz="1600" dirty="0">
              <a:latin typeface="Lato"/>
              <a:cs typeface="Lato"/>
            </a:endParaRP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2202180" cy="566181"/>
          </a:xfrm>
          <a:prstGeom prst="rect">
            <a:avLst/>
          </a:prstGeom>
        </p:spPr>
        <p:txBody>
          <a:bodyPr vert="horz" wrap="square" lIns="0" tIns="12065" rIns="0" bIns="0" rtlCol="0">
            <a:spAutoFit/>
          </a:bodyPr>
          <a:lstStyle/>
          <a:p>
            <a:pPr marL="12700">
              <a:lnSpc>
                <a:spcPct val="100000"/>
              </a:lnSpc>
              <a:spcBef>
                <a:spcPts val="95"/>
              </a:spcBef>
            </a:pPr>
            <a:r>
              <a:rPr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Reflect</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4" name="Picture 3" descr="A white and black logo&#10;&#10;Description automatically generated">
            <a:extLst>
              <a:ext uri="{FF2B5EF4-FFF2-40B4-BE49-F238E27FC236}">
                <a16:creationId xmlns:a16="http://schemas.microsoft.com/office/drawing/2014/main" id="{74662863-61E2-12C3-1722-A5563D61E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7" y="2535552"/>
            <a:ext cx="3012211" cy="2244096"/>
          </a:xfrm>
          <a:prstGeom prst="rect">
            <a:avLst/>
          </a:prstGeom>
        </p:spPr>
      </p:pic>
    </p:spTree>
    <p:extLst>
      <p:ext uri="{BB962C8B-B14F-4D97-AF65-F5344CB8AC3E}">
        <p14:creationId xmlns:p14="http://schemas.microsoft.com/office/powerpoint/2010/main" val="2637290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2416" y="607707"/>
            <a:ext cx="11759565" cy="6250305"/>
          </a:xfrm>
          <a:custGeom>
            <a:avLst/>
            <a:gdLst/>
            <a:ahLst/>
            <a:cxnLst/>
            <a:rect l="l" t="t" r="r" b="b"/>
            <a:pathLst>
              <a:path w="11759565" h="6250305">
                <a:moveTo>
                  <a:pt x="11759184" y="0"/>
                </a:moveTo>
                <a:lnTo>
                  <a:pt x="0" y="0"/>
                </a:lnTo>
                <a:lnTo>
                  <a:pt x="0" y="6250292"/>
                </a:lnTo>
                <a:lnTo>
                  <a:pt x="11759184" y="6250292"/>
                </a:lnTo>
                <a:lnTo>
                  <a:pt x="11759184" y="0"/>
                </a:lnTo>
                <a:close/>
              </a:path>
            </a:pathLst>
          </a:custGeom>
          <a:solidFill>
            <a:srgbClr val="E6E7E8"/>
          </a:solidFill>
        </p:spPr>
        <p:txBody>
          <a:bodyPr wrap="square" lIns="0" tIns="0" rIns="0" bIns="0" rtlCol="0"/>
          <a:lstStyle/>
          <a:p>
            <a:endParaRPr/>
          </a:p>
        </p:txBody>
      </p:sp>
      <p:sp>
        <p:nvSpPr>
          <p:cNvPr id="4" name="object 4"/>
          <p:cNvSpPr/>
          <p:nvPr/>
        </p:nvSpPr>
        <p:spPr>
          <a:xfrm>
            <a:off x="0" y="0"/>
            <a:ext cx="5614670" cy="6858000"/>
          </a:xfrm>
          <a:custGeom>
            <a:avLst/>
            <a:gdLst/>
            <a:ahLst/>
            <a:cxnLst/>
            <a:rect l="l" t="t" r="r" b="b"/>
            <a:pathLst>
              <a:path w="5614670" h="6858000">
                <a:moveTo>
                  <a:pt x="5614416" y="0"/>
                </a:moveTo>
                <a:lnTo>
                  <a:pt x="0" y="0"/>
                </a:lnTo>
                <a:lnTo>
                  <a:pt x="0" y="6858000"/>
                </a:lnTo>
                <a:lnTo>
                  <a:pt x="4985766" y="6858000"/>
                </a:lnTo>
                <a:lnTo>
                  <a:pt x="5032682" y="6856275"/>
                </a:lnTo>
                <a:lnTo>
                  <a:pt x="5078663" y="6851183"/>
                </a:lnTo>
                <a:lnTo>
                  <a:pt x="5123585" y="6842845"/>
                </a:lnTo>
                <a:lnTo>
                  <a:pt x="5167327" y="6831383"/>
                </a:lnTo>
                <a:lnTo>
                  <a:pt x="5209769" y="6816918"/>
                </a:lnTo>
                <a:lnTo>
                  <a:pt x="5250788" y="6799571"/>
                </a:lnTo>
                <a:lnTo>
                  <a:pt x="5290263" y="6779465"/>
                </a:lnTo>
                <a:lnTo>
                  <a:pt x="5328071" y="6756720"/>
                </a:lnTo>
                <a:lnTo>
                  <a:pt x="5364093" y="6731458"/>
                </a:lnTo>
                <a:lnTo>
                  <a:pt x="5398206" y="6703802"/>
                </a:lnTo>
                <a:lnTo>
                  <a:pt x="5430288" y="6673872"/>
                </a:lnTo>
                <a:lnTo>
                  <a:pt x="5460218" y="6641790"/>
                </a:lnTo>
                <a:lnTo>
                  <a:pt x="5487874" y="6607677"/>
                </a:lnTo>
                <a:lnTo>
                  <a:pt x="5513136" y="6571655"/>
                </a:lnTo>
                <a:lnTo>
                  <a:pt x="5535881" y="6533847"/>
                </a:lnTo>
                <a:lnTo>
                  <a:pt x="5555987" y="6494372"/>
                </a:lnTo>
                <a:lnTo>
                  <a:pt x="5573334" y="6453353"/>
                </a:lnTo>
                <a:lnTo>
                  <a:pt x="5587799" y="6410911"/>
                </a:lnTo>
                <a:lnTo>
                  <a:pt x="5599261" y="6367169"/>
                </a:lnTo>
                <a:lnTo>
                  <a:pt x="5607599" y="6322247"/>
                </a:lnTo>
                <a:lnTo>
                  <a:pt x="5612691" y="6276266"/>
                </a:lnTo>
                <a:lnTo>
                  <a:pt x="5614416" y="6229350"/>
                </a:lnTo>
                <a:lnTo>
                  <a:pt x="5614416" y="0"/>
                </a:lnTo>
                <a:close/>
              </a:path>
            </a:pathLst>
          </a:custGeom>
          <a:solidFill>
            <a:srgbClr val="EF3824"/>
          </a:solidFill>
        </p:spPr>
        <p:txBody>
          <a:bodyPr wrap="square" lIns="0" tIns="0" rIns="0" bIns="0" rtlCol="0"/>
          <a:lstStyle/>
          <a:p>
            <a:endParaRPr/>
          </a:p>
        </p:txBody>
      </p:sp>
      <p:sp>
        <p:nvSpPr>
          <p:cNvPr id="6" name="object 6"/>
          <p:cNvSpPr txBox="1">
            <a:spLocks noGrp="1"/>
          </p:cNvSpPr>
          <p:nvPr>
            <p:ph type="title"/>
          </p:nvPr>
        </p:nvSpPr>
        <p:spPr>
          <a:xfrm>
            <a:off x="6193002" y="2971800"/>
            <a:ext cx="5465598" cy="1124667"/>
          </a:xfrm>
          <a:prstGeom prst="rect">
            <a:avLst/>
          </a:prstGeom>
        </p:spPr>
        <p:txBody>
          <a:bodyPr vert="horz" wrap="square" lIns="0" tIns="16510" rIns="0" bIns="0" rtlCol="0">
            <a:spAutoFit/>
          </a:bodyPr>
          <a:lstStyle/>
          <a:p>
            <a:pPr marL="12700" marR="5080">
              <a:lnSpc>
                <a:spcPct val="100400"/>
              </a:lnSpc>
              <a:spcBef>
                <a:spcPts val="190"/>
              </a:spcBef>
            </a:pPr>
            <a:r>
              <a:rPr lang="en-US" sz="3600" dirty="0"/>
              <a:t>Your questions help us all. What’s on your mind?</a:t>
            </a:r>
            <a:endParaRPr sz="3600" dirty="0"/>
          </a:p>
        </p:txBody>
      </p:sp>
      <p:sp>
        <p:nvSpPr>
          <p:cNvPr id="10" name="object 7">
            <a:extLst>
              <a:ext uri="{FF2B5EF4-FFF2-40B4-BE49-F238E27FC236}">
                <a16:creationId xmlns:a16="http://schemas.microsoft.com/office/drawing/2014/main" id="{ED18D48B-320B-8BD7-FD70-EF20BE5EB1C4}"/>
              </a:ext>
            </a:extLst>
          </p:cNvPr>
          <p:cNvSpPr txBox="1">
            <a:spLocks/>
          </p:cNvSpPr>
          <p:nvPr/>
        </p:nvSpPr>
        <p:spPr>
          <a:xfrm>
            <a:off x="482118" y="433751"/>
            <a:ext cx="2946882" cy="568104"/>
          </a:xfrm>
          <a:prstGeom prst="rect">
            <a:avLst/>
          </a:prstGeom>
        </p:spPr>
        <p:txBody>
          <a:bodyPr vert="horz" wrap="square" lIns="0" tIns="13970" rIns="0" bIns="0" rtlCol="0">
            <a:spAutoFit/>
          </a:bodyPr>
          <a:lstStyle>
            <a:lvl1pPr>
              <a:defRPr sz="4850" b="1" i="0">
                <a:solidFill>
                  <a:srgbClr val="EF3824"/>
                </a:solidFill>
                <a:latin typeface="Lato Black"/>
                <a:ea typeface="+mj-ea"/>
                <a:cs typeface="Lato Black"/>
              </a:defRPr>
            </a:lvl1pPr>
          </a:lstStyle>
          <a:p>
            <a:pPr marL="12700">
              <a:spcBef>
                <a:spcPts val="110"/>
              </a:spcBef>
            </a:pPr>
            <a:r>
              <a:rPr lang="en-US" sz="3600" spc="50" dirty="0">
                <a:solidFill>
                  <a:schemeClr val="bg1"/>
                </a:solidFill>
              </a:rPr>
              <a:t>Q&amp;A</a:t>
            </a:r>
          </a:p>
        </p:txBody>
      </p:sp>
      <p:sp>
        <p:nvSpPr>
          <p:cNvPr id="11" name="object 6">
            <a:extLst>
              <a:ext uri="{FF2B5EF4-FFF2-40B4-BE49-F238E27FC236}">
                <a16:creationId xmlns:a16="http://schemas.microsoft.com/office/drawing/2014/main" id="{F393E561-FE31-8BD8-973A-4BA621686EF4}"/>
              </a:ext>
            </a:extLst>
          </p:cNvPr>
          <p:cNvSpPr txBox="1"/>
          <p:nvPr/>
        </p:nvSpPr>
        <p:spPr>
          <a:xfrm>
            <a:off x="482118" y="6981765"/>
            <a:ext cx="10890378"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Picture 6" descr="A group of people in red&#10;&#10;Description automatically generated">
            <a:extLst>
              <a:ext uri="{FF2B5EF4-FFF2-40B4-BE49-F238E27FC236}">
                <a16:creationId xmlns:a16="http://schemas.microsoft.com/office/drawing/2014/main" id="{67AB6C3F-40C9-20BF-073C-793D7B463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42" y="1906514"/>
            <a:ext cx="4817942" cy="3502172"/>
          </a:xfrm>
          <a:prstGeom prst="rect">
            <a:avLst/>
          </a:prstGeom>
        </p:spPr>
      </p:pic>
    </p:spTree>
    <p:extLst>
      <p:ext uri="{BB962C8B-B14F-4D97-AF65-F5344CB8AC3E}">
        <p14:creationId xmlns:p14="http://schemas.microsoft.com/office/powerpoint/2010/main" val="4248602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2416" y="607707"/>
            <a:ext cx="11759565" cy="6250305"/>
          </a:xfrm>
          <a:custGeom>
            <a:avLst/>
            <a:gdLst/>
            <a:ahLst/>
            <a:cxnLst/>
            <a:rect l="l" t="t" r="r" b="b"/>
            <a:pathLst>
              <a:path w="11759565" h="6250305">
                <a:moveTo>
                  <a:pt x="11759184" y="0"/>
                </a:moveTo>
                <a:lnTo>
                  <a:pt x="0" y="0"/>
                </a:lnTo>
                <a:lnTo>
                  <a:pt x="0" y="6250292"/>
                </a:lnTo>
                <a:lnTo>
                  <a:pt x="11759184" y="6250292"/>
                </a:lnTo>
                <a:lnTo>
                  <a:pt x="11759184" y="0"/>
                </a:lnTo>
                <a:close/>
              </a:path>
            </a:pathLst>
          </a:custGeom>
          <a:solidFill>
            <a:srgbClr val="E6E7E8"/>
          </a:solidFill>
        </p:spPr>
        <p:txBody>
          <a:bodyPr wrap="square" lIns="0" tIns="0" rIns="0" bIns="0" rtlCol="0"/>
          <a:lstStyle/>
          <a:p>
            <a:endParaRPr/>
          </a:p>
        </p:txBody>
      </p:sp>
      <p:sp>
        <p:nvSpPr>
          <p:cNvPr id="4" name="object 4"/>
          <p:cNvSpPr/>
          <p:nvPr/>
        </p:nvSpPr>
        <p:spPr>
          <a:xfrm>
            <a:off x="0" y="0"/>
            <a:ext cx="5614670" cy="6858000"/>
          </a:xfrm>
          <a:custGeom>
            <a:avLst/>
            <a:gdLst/>
            <a:ahLst/>
            <a:cxnLst/>
            <a:rect l="l" t="t" r="r" b="b"/>
            <a:pathLst>
              <a:path w="5614670" h="6858000">
                <a:moveTo>
                  <a:pt x="5614416" y="0"/>
                </a:moveTo>
                <a:lnTo>
                  <a:pt x="0" y="0"/>
                </a:lnTo>
                <a:lnTo>
                  <a:pt x="0" y="6858000"/>
                </a:lnTo>
                <a:lnTo>
                  <a:pt x="4985766" y="6858000"/>
                </a:lnTo>
                <a:lnTo>
                  <a:pt x="5032682" y="6856275"/>
                </a:lnTo>
                <a:lnTo>
                  <a:pt x="5078663" y="6851183"/>
                </a:lnTo>
                <a:lnTo>
                  <a:pt x="5123585" y="6842845"/>
                </a:lnTo>
                <a:lnTo>
                  <a:pt x="5167327" y="6831383"/>
                </a:lnTo>
                <a:lnTo>
                  <a:pt x="5209769" y="6816918"/>
                </a:lnTo>
                <a:lnTo>
                  <a:pt x="5250788" y="6799571"/>
                </a:lnTo>
                <a:lnTo>
                  <a:pt x="5290263" y="6779465"/>
                </a:lnTo>
                <a:lnTo>
                  <a:pt x="5328071" y="6756720"/>
                </a:lnTo>
                <a:lnTo>
                  <a:pt x="5364093" y="6731458"/>
                </a:lnTo>
                <a:lnTo>
                  <a:pt x="5398206" y="6703802"/>
                </a:lnTo>
                <a:lnTo>
                  <a:pt x="5430288" y="6673872"/>
                </a:lnTo>
                <a:lnTo>
                  <a:pt x="5460218" y="6641790"/>
                </a:lnTo>
                <a:lnTo>
                  <a:pt x="5487874" y="6607677"/>
                </a:lnTo>
                <a:lnTo>
                  <a:pt x="5513136" y="6571655"/>
                </a:lnTo>
                <a:lnTo>
                  <a:pt x="5535881" y="6533847"/>
                </a:lnTo>
                <a:lnTo>
                  <a:pt x="5555987" y="6494372"/>
                </a:lnTo>
                <a:lnTo>
                  <a:pt x="5573334" y="6453353"/>
                </a:lnTo>
                <a:lnTo>
                  <a:pt x="5587799" y="6410911"/>
                </a:lnTo>
                <a:lnTo>
                  <a:pt x="5599261" y="6367169"/>
                </a:lnTo>
                <a:lnTo>
                  <a:pt x="5607599" y="6322247"/>
                </a:lnTo>
                <a:lnTo>
                  <a:pt x="5612691" y="6276266"/>
                </a:lnTo>
                <a:lnTo>
                  <a:pt x="5614416" y="6229350"/>
                </a:lnTo>
                <a:lnTo>
                  <a:pt x="5614416" y="0"/>
                </a:lnTo>
                <a:close/>
              </a:path>
            </a:pathLst>
          </a:custGeom>
          <a:solidFill>
            <a:srgbClr val="EF3824"/>
          </a:solidFill>
        </p:spPr>
        <p:txBody>
          <a:bodyPr wrap="square" lIns="0" tIns="0" rIns="0" bIns="0" rtlCol="0"/>
          <a:lstStyle/>
          <a:p>
            <a:endParaRPr/>
          </a:p>
        </p:txBody>
      </p:sp>
      <p:sp>
        <p:nvSpPr>
          <p:cNvPr id="6" name="object 6"/>
          <p:cNvSpPr txBox="1">
            <a:spLocks noGrp="1"/>
          </p:cNvSpPr>
          <p:nvPr>
            <p:ph type="title"/>
          </p:nvPr>
        </p:nvSpPr>
        <p:spPr>
          <a:xfrm>
            <a:off x="6174714" y="1468380"/>
            <a:ext cx="5864886" cy="3956211"/>
          </a:xfrm>
          <a:prstGeom prst="rect">
            <a:avLst/>
          </a:prstGeom>
        </p:spPr>
        <p:txBody>
          <a:bodyPr vert="horz" wrap="square" lIns="0" tIns="16510" rIns="0" bIns="0" rtlCol="0">
            <a:spAutoFit/>
          </a:bodyPr>
          <a:lstStyle/>
          <a:p>
            <a:pPr marL="12700" marR="5080">
              <a:lnSpc>
                <a:spcPct val="100400"/>
              </a:lnSpc>
              <a:spcBef>
                <a:spcPts val="190"/>
              </a:spcBef>
            </a:pPr>
            <a: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t>Is it better to approach my team with this topic now, or when we are about to start the process of hiring someone new? </a:t>
            </a:r>
            <a:b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br>
            <a:b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t>I’m not sure my own manager sees mixed-age teams as key to team performance. How do I bring it up? </a:t>
            </a:r>
            <a:b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br>
            <a:b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br>
            <a:r>
              <a:rPr lang="en-US" sz="2000" spc="45" dirty="0">
                <a:solidFill>
                  <a:schemeClr val="tx1"/>
                </a:solidFill>
                <a:latin typeface="Lato" panose="020F0502020204030203" pitchFamily="34" charset="0"/>
                <a:ea typeface="Lato" panose="020F0502020204030203" pitchFamily="34" charset="0"/>
                <a:cs typeface="Lato" panose="020F0502020204030203" pitchFamily="34" charset="0"/>
              </a:rPr>
              <a:t>Who do I talk to if my team identifies ways our organization’s standard recruiting and hiring tools and processes could be more age-inclusive?</a:t>
            </a:r>
            <a:br>
              <a:rPr lang="en-US" sz="3600" spc="45" dirty="0"/>
            </a:br>
            <a:endParaRPr sz="3600" dirty="0"/>
          </a:p>
        </p:txBody>
      </p:sp>
      <p:sp>
        <p:nvSpPr>
          <p:cNvPr id="10" name="object 7">
            <a:extLst>
              <a:ext uri="{FF2B5EF4-FFF2-40B4-BE49-F238E27FC236}">
                <a16:creationId xmlns:a16="http://schemas.microsoft.com/office/drawing/2014/main" id="{ED18D48B-320B-8BD7-FD70-EF20BE5EB1C4}"/>
              </a:ext>
            </a:extLst>
          </p:cNvPr>
          <p:cNvSpPr txBox="1">
            <a:spLocks/>
          </p:cNvSpPr>
          <p:nvPr/>
        </p:nvSpPr>
        <p:spPr>
          <a:xfrm>
            <a:off x="482118" y="433751"/>
            <a:ext cx="1989455" cy="568104"/>
          </a:xfrm>
          <a:prstGeom prst="rect">
            <a:avLst/>
          </a:prstGeom>
        </p:spPr>
        <p:txBody>
          <a:bodyPr vert="horz" wrap="square" lIns="0" tIns="13970" rIns="0" bIns="0" rtlCol="0">
            <a:spAutoFit/>
          </a:bodyPr>
          <a:lstStyle>
            <a:lvl1pPr>
              <a:defRPr sz="4850" b="1" i="0">
                <a:solidFill>
                  <a:srgbClr val="EF3824"/>
                </a:solidFill>
                <a:latin typeface="Lato Black"/>
                <a:ea typeface="+mj-ea"/>
                <a:cs typeface="Lato Black"/>
              </a:defRPr>
            </a:lvl1pPr>
          </a:lstStyle>
          <a:p>
            <a:pPr marL="12700">
              <a:spcBef>
                <a:spcPts val="110"/>
              </a:spcBef>
            </a:pPr>
            <a:r>
              <a:rPr lang="en-US" sz="3600" spc="50" dirty="0">
                <a:solidFill>
                  <a:schemeClr val="bg1"/>
                </a:solidFill>
              </a:rPr>
              <a:t>FAQs</a:t>
            </a:r>
          </a:p>
        </p:txBody>
      </p:sp>
      <p:sp>
        <p:nvSpPr>
          <p:cNvPr id="11" name="object 6">
            <a:extLst>
              <a:ext uri="{FF2B5EF4-FFF2-40B4-BE49-F238E27FC236}">
                <a16:creationId xmlns:a16="http://schemas.microsoft.com/office/drawing/2014/main" id="{F393E561-FE31-8BD8-973A-4BA621686EF4}"/>
              </a:ext>
            </a:extLst>
          </p:cNvPr>
          <p:cNvSpPr txBox="1"/>
          <p:nvPr/>
        </p:nvSpPr>
        <p:spPr>
          <a:xfrm>
            <a:off x="482118" y="6981765"/>
            <a:ext cx="10890378"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8" name="Picture 7" descr="A collage of people working on their laptops&#10;&#10;Description automatically generated">
            <a:extLst>
              <a:ext uri="{FF2B5EF4-FFF2-40B4-BE49-F238E27FC236}">
                <a16:creationId xmlns:a16="http://schemas.microsoft.com/office/drawing/2014/main" id="{D01FCBCA-5228-FC6E-542E-BEA2CC0A2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0709"/>
            <a:ext cx="5614670" cy="3600407"/>
          </a:xfrm>
          <a:prstGeom prst="rect">
            <a:avLst/>
          </a:prstGeom>
          <a:solidFill>
            <a:schemeClr val="accent2">
              <a:lumMod val="20000"/>
              <a:lumOff val="80000"/>
            </a:schemeClr>
          </a:solidFill>
        </p:spPr>
      </p:pic>
    </p:spTree>
    <p:extLst>
      <p:ext uri="{BB962C8B-B14F-4D97-AF65-F5344CB8AC3E}">
        <p14:creationId xmlns:p14="http://schemas.microsoft.com/office/powerpoint/2010/main" val="1608745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537252"/>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Please complete this short participant survey by using the QR code or link now before we wrap up today.</a:t>
            </a:r>
            <a:endParaRPr lang="en-US" sz="2800" spc="65" dirty="0"/>
          </a:p>
          <a:p>
            <a:pPr marL="4273550" marR="5080">
              <a:lnSpc>
                <a:spcPts val="4400"/>
              </a:lnSpc>
              <a:spcBef>
                <a:spcPts val="100"/>
              </a:spcBef>
            </a:pP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3">
                  <a:extLst>
                    <a:ext uri="{A12FA001-AC4F-418D-AE19-62706E023703}">
                      <ahyp:hlinkClr xmlns:ahyp="http://schemas.microsoft.com/office/drawing/2018/hyperlinkcolor" val="tx"/>
                    </a:ext>
                  </a:extLst>
                </a:hlinkClick>
              </a:rPr>
              <a:t>https://aarpresearch.qualtrics.com/jfe/form/SV_6nkTYFpWEmeEI3s</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We welcome your feedback on today’s session</a:t>
            </a:r>
            <a:endParaRPr sz="3600" spc="50" dirty="0"/>
          </a:p>
        </p:txBody>
      </p:sp>
      <p:pic>
        <p:nvPicPr>
          <p:cNvPr id="12" name="Picture 11" descr="A qr code on a white background&#10;&#10;Description automatically generated">
            <a:extLst>
              <a:ext uri="{FF2B5EF4-FFF2-40B4-BE49-F238E27FC236}">
                <a16:creationId xmlns:a16="http://schemas.microsoft.com/office/drawing/2014/main" id="{F9D79FCA-377F-A0EA-70EA-C24769930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1" y="2971800"/>
            <a:ext cx="2514600" cy="2514600"/>
          </a:xfrm>
          <a:prstGeom prst="rect">
            <a:avLst/>
          </a:prstGeom>
        </p:spPr>
      </p:pic>
    </p:spTree>
    <p:extLst>
      <p:ext uri="{BB962C8B-B14F-4D97-AF65-F5344CB8AC3E}">
        <p14:creationId xmlns:p14="http://schemas.microsoft.com/office/powerpoint/2010/main" val="1909279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801600" cy="7315200"/>
            <a:chOff x="0" y="0"/>
            <a:chExt cx="12801600" cy="7315200"/>
          </a:xfrm>
        </p:grpSpPr>
        <p:sp>
          <p:nvSpPr>
            <p:cNvPr id="3" name="object 3"/>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4" name="object 4"/>
            <p:cNvSpPr/>
            <p:nvPr/>
          </p:nvSpPr>
          <p:spPr>
            <a:xfrm>
              <a:off x="658368" y="0"/>
              <a:ext cx="12143740" cy="1170940"/>
            </a:xfrm>
            <a:custGeom>
              <a:avLst/>
              <a:gdLst/>
              <a:ahLst/>
              <a:cxnLst/>
              <a:rect l="l" t="t" r="r" b="b"/>
              <a:pathLst>
                <a:path w="12143740" h="1170940">
                  <a:moveTo>
                    <a:pt x="12143232" y="0"/>
                  </a:moveTo>
                  <a:lnTo>
                    <a:pt x="0" y="0"/>
                  </a:lnTo>
                  <a:lnTo>
                    <a:pt x="0" y="656083"/>
                  </a:lnTo>
                  <a:lnTo>
                    <a:pt x="2101" y="702900"/>
                  </a:lnTo>
                  <a:lnTo>
                    <a:pt x="8286" y="748539"/>
                  </a:lnTo>
                  <a:lnTo>
                    <a:pt x="18372" y="792819"/>
                  </a:lnTo>
                  <a:lnTo>
                    <a:pt x="32178" y="835559"/>
                  </a:lnTo>
                  <a:lnTo>
                    <a:pt x="49522" y="876575"/>
                  </a:lnTo>
                  <a:lnTo>
                    <a:pt x="70222" y="915688"/>
                  </a:lnTo>
                  <a:lnTo>
                    <a:pt x="94097" y="952715"/>
                  </a:lnTo>
                  <a:lnTo>
                    <a:pt x="120966" y="987474"/>
                  </a:lnTo>
                  <a:lnTo>
                    <a:pt x="150647" y="1019785"/>
                  </a:lnTo>
                  <a:lnTo>
                    <a:pt x="182958" y="1049466"/>
                  </a:lnTo>
                  <a:lnTo>
                    <a:pt x="217718" y="1076335"/>
                  </a:lnTo>
                  <a:lnTo>
                    <a:pt x="254745" y="1100210"/>
                  </a:lnTo>
                  <a:lnTo>
                    <a:pt x="293857" y="1120911"/>
                  </a:lnTo>
                  <a:lnTo>
                    <a:pt x="334874" y="1138254"/>
                  </a:lnTo>
                  <a:lnTo>
                    <a:pt x="377613" y="1152060"/>
                  </a:lnTo>
                  <a:lnTo>
                    <a:pt x="421893" y="1162146"/>
                  </a:lnTo>
                  <a:lnTo>
                    <a:pt x="467532" y="1168331"/>
                  </a:lnTo>
                  <a:lnTo>
                    <a:pt x="514350" y="1170433"/>
                  </a:lnTo>
                  <a:lnTo>
                    <a:pt x="12143232" y="1170433"/>
                  </a:lnTo>
                  <a:lnTo>
                    <a:pt x="12143232"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1517525" y="347764"/>
            <a:ext cx="6616700" cy="567463"/>
          </a:xfrm>
          <a:prstGeom prst="rect">
            <a:avLst/>
          </a:prstGeom>
        </p:spPr>
        <p:txBody>
          <a:bodyPr vert="horz" wrap="square" lIns="0" tIns="13335" rIns="0" bIns="0" rtlCol="0">
            <a:spAutoFit/>
          </a:bodyPr>
          <a:lstStyle/>
          <a:p>
            <a:pPr marL="12700">
              <a:lnSpc>
                <a:spcPct val="100000"/>
              </a:lnSpc>
              <a:spcBef>
                <a:spcPts val="105"/>
              </a:spcBef>
            </a:pPr>
            <a:r>
              <a:rPr sz="3600" dirty="0"/>
              <a:t>Today’s</a:t>
            </a:r>
            <a:r>
              <a:rPr sz="3600" spc="114" dirty="0"/>
              <a:t> </a:t>
            </a:r>
            <a:r>
              <a:rPr sz="3600" dirty="0"/>
              <a:t>key</a:t>
            </a:r>
            <a:r>
              <a:rPr sz="3600" spc="15" dirty="0"/>
              <a:t> </a:t>
            </a:r>
            <a:r>
              <a:rPr sz="3600" spc="40" dirty="0"/>
              <a:t>takeaways</a:t>
            </a:r>
            <a:endParaRPr sz="3600" dirty="0"/>
          </a:p>
        </p:txBody>
      </p:sp>
      <p:sp>
        <p:nvSpPr>
          <p:cNvPr id="6" name="object 6"/>
          <p:cNvSpPr txBox="1"/>
          <p:nvPr/>
        </p:nvSpPr>
        <p:spPr>
          <a:xfrm>
            <a:off x="1633220" y="1752955"/>
            <a:ext cx="2766695" cy="319318"/>
          </a:xfrm>
          <a:prstGeom prst="rect">
            <a:avLst/>
          </a:prstGeom>
        </p:spPr>
        <p:txBody>
          <a:bodyPr vert="horz" wrap="square" lIns="0" tIns="24130" rIns="0" bIns="0" rtlCol="0">
            <a:spAutoFit/>
          </a:bodyPr>
          <a:lstStyle/>
          <a:p>
            <a:pPr marL="276860" marR="5080" indent="-264795">
              <a:lnSpc>
                <a:spcPts val="2270"/>
              </a:lnSpc>
              <a:spcBef>
                <a:spcPts val="190"/>
              </a:spcBef>
            </a:pPr>
            <a:r>
              <a:rPr sz="1950" b="1" dirty="0">
                <a:solidFill>
                  <a:srgbClr val="EF3824"/>
                </a:solidFill>
                <a:latin typeface="Lato"/>
                <a:cs typeface="Lato"/>
              </a:rPr>
              <a:t>1</a:t>
            </a:r>
            <a:r>
              <a:rPr lang="en-US" sz="1950" b="1" dirty="0">
                <a:solidFill>
                  <a:srgbClr val="EF3824"/>
                </a:solidFill>
                <a:latin typeface="Lato"/>
                <a:cs typeface="Lato"/>
              </a:rPr>
              <a:t>|</a:t>
            </a:r>
            <a:r>
              <a:rPr sz="1950" b="1" spc="-30" dirty="0">
                <a:solidFill>
                  <a:srgbClr val="EF3824"/>
                </a:solidFill>
                <a:latin typeface="Lato"/>
                <a:cs typeface="Lato"/>
              </a:rPr>
              <a:t> </a:t>
            </a:r>
            <a:r>
              <a:rPr lang="en-US" sz="1650" b="1" dirty="0">
                <a:solidFill>
                  <a:srgbClr val="231F20"/>
                </a:solidFill>
                <a:latin typeface="Lato"/>
                <a:cs typeface="Lato"/>
              </a:rPr>
              <a:t>Bookmark the guide</a:t>
            </a:r>
            <a:endParaRPr sz="1650" b="1" dirty="0">
              <a:latin typeface="Lato"/>
              <a:cs typeface="Lato"/>
            </a:endParaRPr>
          </a:p>
        </p:txBody>
      </p:sp>
      <p:sp>
        <p:nvSpPr>
          <p:cNvPr id="7" name="object 7"/>
          <p:cNvSpPr txBox="1"/>
          <p:nvPr/>
        </p:nvSpPr>
        <p:spPr>
          <a:xfrm>
            <a:off x="5105400" y="1752955"/>
            <a:ext cx="3200400" cy="585610"/>
          </a:xfrm>
          <a:prstGeom prst="rect">
            <a:avLst/>
          </a:prstGeom>
        </p:spPr>
        <p:txBody>
          <a:bodyPr vert="horz" wrap="square" lIns="0" tIns="24130" rIns="0" bIns="0" rtlCol="0">
            <a:spAutoFit/>
          </a:bodyPr>
          <a:lstStyle/>
          <a:p>
            <a:pPr marL="276860" marR="5080" indent="-264795">
              <a:lnSpc>
                <a:spcPts val="2270"/>
              </a:lnSpc>
              <a:spcBef>
                <a:spcPts val="190"/>
              </a:spcBef>
            </a:pPr>
            <a:r>
              <a:rPr sz="1950" b="1" dirty="0">
                <a:solidFill>
                  <a:srgbClr val="EF3824"/>
                </a:solidFill>
                <a:latin typeface="Lato"/>
                <a:cs typeface="Lato"/>
              </a:rPr>
              <a:t>2</a:t>
            </a:r>
            <a:r>
              <a:rPr lang="en-US" sz="1950" b="1" dirty="0">
                <a:solidFill>
                  <a:srgbClr val="EF3824"/>
                </a:solidFill>
                <a:latin typeface="Lato"/>
                <a:cs typeface="Lato"/>
              </a:rPr>
              <a:t>|</a:t>
            </a:r>
            <a:r>
              <a:rPr sz="1950" b="1" spc="-10" dirty="0">
                <a:solidFill>
                  <a:srgbClr val="EF3824"/>
                </a:solidFill>
                <a:latin typeface="Lato"/>
                <a:cs typeface="Lato"/>
              </a:rPr>
              <a:t> </a:t>
            </a:r>
            <a:r>
              <a:rPr lang="en-US" sz="1650" b="1" dirty="0">
                <a:solidFill>
                  <a:srgbClr val="231F20"/>
                </a:solidFill>
                <a:latin typeface="Lato"/>
                <a:cs typeface="Lato"/>
              </a:rPr>
              <a:t>Choose a time to complete this exercise on your own (p.21)</a:t>
            </a:r>
            <a:endParaRPr sz="1650" b="1" dirty="0">
              <a:latin typeface="Lato"/>
              <a:cs typeface="Lato"/>
            </a:endParaRPr>
          </a:p>
        </p:txBody>
      </p:sp>
      <p:sp>
        <p:nvSpPr>
          <p:cNvPr id="8" name="object 8"/>
          <p:cNvSpPr txBox="1"/>
          <p:nvPr/>
        </p:nvSpPr>
        <p:spPr>
          <a:xfrm>
            <a:off x="8915400" y="1752955"/>
            <a:ext cx="2935012" cy="585610"/>
          </a:xfrm>
          <a:prstGeom prst="rect">
            <a:avLst/>
          </a:prstGeom>
        </p:spPr>
        <p:txBody>
          <a:bodyPr vert="horz" wrap="square" lIns="0" tIns="24130" rIns="0" bIns="0" rtlCol="0">
            <a:spAutoFit/>
          </a:bodyPr>
          <a:lstStyle/>
          <a:p>
            <a:pPr marL="276860" marR="5080" indent="-264795">
              <a:lnSpc>
                <a:spcPts val="2270"/>
              </a:lnSpc>
              <a:spcBef>
                <a:spcPts val="190"/>
              </a:spcBef>
            </a:pPr>
            <a:r>
              <a:rPr sz="1950" b="1" dirty="0">
                <a:solidFill>
                  <a:srgbClr val="EF3824"/>
                </a:solidFill>
                <a:latin typeface="Lato"/>
                <a:cs typeface="Lato"/>
              </a:rPr>
              <a:t>3</a:t>
            </a:r>
            <a:r>
              <a:rPr lang="en-US" sz="1950" b="1" dirty="0">
                <a:solidFill>
                  <a:srgbClr val="EF3824"/>
                </a:solidFill>
                <a:latin typeface="Lato"/>
                <a:cs typeface="Lato"/>
              </a:rPr>
              <a:t>| </a:t>
            </a:r>
            <a:r>
              <a:rPr lang="en-US" sz="1650" b="1" dirty="0">
                <a:solidFill>
                  <a:srgbClr val="231F20"/>
                </a:solidFill>
                <a:latin typeface="Lato"/>
                <a:cs typeface="Lato"/>
              </a:rPr>
              <a:t>Use the custom hiring kit for your next hire (p.23)</a:t>
            </a:r>
            <a:endParaRPr sz="1650" b="1" dirty="0">
              <a:latin typeface="Lato"/>
              <a:cs typeface="Lato"/>
            </a:endParaRPr>
          </a:p>
        </p:txBody>
      </p:sp>
      <p:sp>
        <p:nvSpPr>
          <p:cNvPr id="10" name="object 10"/>
          <p:cNvSpPr txBox="1"/>
          <p:nvPr/>
        </p:nvSpPr>
        <p:spPr>
          <a:xfrm>
            <a:off x="1764135" y="3250373"/>
            <a:ext cx="1304290" cy="553720"/>
          </a:xfrm>
          <a:prstGeom prst="rect">
            <a:avLst/>
          </a:prstGeom>
        </p:spPr>
        <p:txBody>
          <a:bodyPr vert="horz" wrap="square" lIns="0" tIns="60325" rIns="0" bIns="0" rtlCol="0">
            <a:spAutoFit/>
          </a:bodyPr>
          <a:lstStyle/>
          <a:p>
            <a:pPr marL="12700" marR="5080">
              <a:lnSpc>
                <a:spcPts val="1889"/>
              </a:lnSpc>
              <a:spcBef>
                <a:spcPts val="475"/>
              </a:spcBef>
            </a:pPr>
            <a:r>
              <a:rPr sz="1850" b="1" spc="-10" dirty="0">
                <a:solidFill>
                  <a:srgbClr val="FFFFFF"/>
                </a:solidFill>
                <a:latin typeface="Source Sans Pro"/>
                <a:cs typeface="Source Sans Pro"/>
              </a:rPr>
              <a:t>AARP</a:t>
            </a:r>
            <a:r>
              <a:rPr sz="1850" b="1" spc="-65" dirty="0">
                <a:solidFill>
                  <a:srgbClr val="FFFFFF"/>
                </a:solidFill>
                <a:latin typeface="Source Sans Pro"/>
                <a:cs typeface="Source Sans Pro"/>
              </a:rPr>
              <a:t> </a:t>
            </a:r>
            <a:r>
              <a:rPr sz="1850" b="1" spc="-30" dirty="0">
                <a:solidFill>
                  <a:srgbClr val="FFFFFF"/>
                </a:solidFill>
                <a:latin typeface="Source Sans Pro"/>
                <a:cs typeface="Source Sans Pro"/>
              </a:rPr>
              <a:t>Family </a:t>
            </a:r>
            <a:r>
              <a:rPr sz="1850" b="1" spc="-10" dirty="0">
                <a:solidFill>
                  <a:srgbClr val="FFFFFF"/>
                </a:solidFill>
                <a:latin typeface="Source Sans Pro"/>
                <a:cs typeface="Source Sans Pro"/>
              </a:rPr>
              <a:t>Caregiver</a:t>
            </a:r>
            <a:endParaRPr sz="1850">
              <a:latin typeface="Source Sans Pro"/>
              <a:cs typeface="Source Sans Pro"/>
            </a:endParaRPr>
          </a:p>
        </p:txBody>
      </p:sp>
      <p:sp>
        <p:nvSpPr>
          <p:cNvPr id="11" name="object 11"/>
          <p:cNvSpPr txBox="1"/>
          <p:nvPr/>
        </p:nvSpPr>
        <p:spPr>
          <a:xfrm>
            <a:off x="1764135" y="3730356"/>
            <a:ext cx="1601470" cy="313690"/>
          </a:xfrm>
          <a:prstGeom prst="rect">
            <a:avLst/>
          </a:prstGeom>
        </p:spPr>
        <p:txBody>
          <a:bodyPr vert="horz" wrap="square" lIns="0" tIns="17780" rIns="0" bIns="0" rtlCol="0">
            <a:spAutoFit/>
          </a:bodyPr>
          <a:lstStyle/>
          <a:p>
            <a:pPr marL="12700">
              <a:lnSpc>
                <a:spcPct val="100000"/>
              </a:lnSpc>
              <a:spcBef>
                <a:spcPts val="140"/>
              </a:spcBef>
            </a:pPr>
            <a:r>
              <a:rPr sz="1850" b="1" spc="-30" dirty="0">
                <a:solidFill>
                  <a:srgbClr val="FFFFFF"/>
                </a:solidFill>
                <a:latin typeface="Source Sans Pro"/>
                <a:cs typeface="Source Sans Pro"/>
              </a:rPr>
              <a:t>Resource</a:t>
            </a:r>
            <a:r>
              <a:rPr sz="1850" b="1" spc="-55" dirty="0">
                <a:solidFill>
                  <a:srgbClr val="FFFFFF"/>
                </a:solidFill>
                <a:latin typeface="Source Sans Pro"/>
                <a:cs typeface="Source Sans Pro"/>
              </a:rPr>
              <a:t> </a:t>
            </a:r>
            <a:r>
              <a:rPr sz="1850" b="1" spc="-10" dirty="0">
                <a:solidFill>
                  <a:srgbClr val="FFFFFF"/>
                </a:solidFill>
                <a:latin typeface="Source Sans Pro"/>
                <a:cs typeface="Source Sans Pro"/>
              </a:rPr>
              <a:t>Guide</a:t>
            </a:r>
            <a:endParaRPr sz="1850">
              <a:latin typeface="Source Sans Pro"/>
              <a:cs typeface="Source Sans Pro"/>
            </a:endParaRPr>
          </a:p>
        </p:txBody>
      </p:sp>
      <p:sp>
        <p:nvSpPr>
          <p:cNvPr id="17" name="object 17"/>
          <p:cNvSpPr txBox="1"/>
          <p:nvPr/>
        </p:nvSpPr>
        <p:spPr>
          <a:xfrm>
            <a:off x="3086118" y="2987102"/>
            <a:ext cx="80645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Source Sans Pro Semibold"/>
                <a:cs typeface="Source Sans Pro Semibold"/>
              </a:rPr>
              <a:t>Family</a:t>
            </a:r>
            <a:r>
              <a:rPr sz="800" b="1" spc="-35" dirty="0">
                <a:solidFill>
                  <a:srgbClr val="FFFFFF"/>
                </a:solidFill>
                <a:latin typeface="Source Sans Pro Semibold"/>
                <a:cs typeface="Source Sans Pro Semibold"/>
              </a:rPr>
              <a:t> </a:t>
            </a:r>
            <a:r>
              <a:rPr sz="800" b="1" spc="-10" dirty="0">
                <a:solidFill>
                  <a:srgbClr val="FFFFFF"/>
                </a:solidFill>
                <a:latin typeface="Source Sans Pro Semibold"/>
                <a:cs typeface="Source Sans Pro Semibold"/>
              </a:rPr>
              <a:t>Caregiving</a:t>
            </a:r>
            <a:endParaRPr sz="800">
              <a:latin typeface="Source Sans Pro Semibold"/>
              <a:cs typeface="Source Sans Pro Semibold"/>
            </a:endParaRPr>
          </a:p>
        </p:txBody>
      </p:sp>
      <p:sp>
        <p:nvSpPr>
          <p:cNvPr id="18" name="object 18"/>
          <p:cNvSpPr txBox="1"/>
          <p:nvPr/>
        </p:nvSpPr>
        <p:spPr>
          <a:xfrm>
            <a:off x="5236315" y="3250373"/>
            <a:ext cx="1304290" cy="553720"/>
          </a:xfrm>
          <a:prstGeom prst="rect">
            <a:avLst/>
          </a:prstGeom>
        </p:spPr>
        <p:txBody>
          <a:bodyPr vert="horz" wrap="square" lIns="0" tIns="60325" rIns="0" bIns="0" rtlCol="0">
            <a:spAutoFit/>
          </a:bodyPr>
          <a:lstStyle/>
          <a:p>
            <a:pPr marL="12700" marR="5080">
              <a:lnSpc>
                <a:spcPts val="1889"/>
              </a:lnSpc>
              <a:spcBef>
                <a:spcPts val="475"/>
              </a:spcBef>
            </a:pPr>
            <a:r>
              <a:rPr sz="1850" b="1" spc="-10" dirty="0">
                <a:solidFill>
                  <a:srgbClr val="FFFFFF"/>
                </a:solidFill>
                <a:latin typeface="Source Sans Pro"/>
                <a:cs typeface="Source Sans Pro"/>
              </a:rPr>
              <a:t>AARP</a:t>
            </a:r>
            <a:r>
              <a:rPr sz="1850" b="1" spc="-65" dirty="0">
                <a:solidFill>
                  <a:srgbClr val="FFFFFF"/>
                </a:solidFill>
                <a:latin typeface="Source Sans Pro"/>
                <a:cs typeface="Source Sans Pro"/>
              </a:rPr>
              <a:t> </a:t>
            </a:r>
            <a:r>
              <a:rPr sz="1850" b="1" spc="-30" dirty="0">
                <a:solidFill>
                  <a:srgbClr val="FFFFFF"/>
                </a:solidFill>
                <a:latin typeface="Source Sans Pro"/>
                <a:cs typeface="Source Sans Pro"/>
              </a:rPr>
              <a:t>Family </a:t>
            </a:r>
            <a:r>
              <a:rPr sz="1850" b="1" spc="-10" dirty="0">
                <a:solidFill>
                  <a:srgbClr val="FFFFFF"/>
                </a:solidFill>
                <a:latin typeface="Source Sans Pro"/>
                <a:cs typeface="Source Sans Pro"/>
              </a:rPr>
              <a:t>Caregiver</a:t>
            </a:r>
            <a:endParaRPr sz="1850">
              <a:latin typeface="Source Sans Pro"/>
              <a:cs typeface="Source Sans Pro"/>
            </a:endParaRPr>
          </a:p>
        </p:txBody>
      </p:sp>
      <p:sp>
        <p:nvSpPr>
          <p:cNvPr id="19" name="object 19"/>
          <p:cNvSpPr txBox="1"/>
          <p:nvPr/>
        </p:nvSpPr>
        <p:spPr>
          <a:xfrm>
            <a:off x="5236315" y="3730356"/>
            <a:ext cx="1601470" cy="313690"/>
          </a:xfrm>
          <a:prstGeom prst="rect">
            <a:avLst/>
          </a:prstGeom>
        </p:spPr>
        <p:txBody>
          <a:bodyPr vert="horz" wrap="square" lIns="0" tIns="17780" rIns="0" bIns="0" rtlCol="0">
            <a:spAutoFit/>
          </a:bodyPr>
          <a:lstStyle/>
          <a:p>
            <a:pPr marL="12700">
              <a:lnSpc>
                <a:spcPct val="100000"/>
              </a:lnSpc>
              <a:spcBef>
                <a:spcPts val="140"/>
              </a:spcBef>
            </a:pPr>
            <a:r>
              <a:rPr sz="1850" b="1" spc="-30" dirty="0">
                <a:solidFill>
                  <a:srgbClr val="FFFFFF"/>
                </a:solidFill>
                <a:latin typeface="Source Sans Pro"/>
                <a:cs typeface="Source Sans Pro"/>
              </a:rPr>
              <a:t>Resource</a:t>
            </a:r>
            <a:r>
              <a:rPr sz="1850" b="1" spc="-55" dirty="0">
                <a:solidFill>
                  <a:srgbClr val="FFFFFF"/>
                </a:solidFill>
                <a:latin typeface="Source Sans Pro"/>
                <a:cs typeface="Source Sans Pro"/>
              </a:rPr>
              <a:t> </a:t>
            </a:r>
            <a:r>
              <a:rPr sz="1850" b="1" spc="-10" dirty="0">
                <a:solidFill>
                  <a:srgbClr val="FFFFFF"/>
                </a:solidFill>
                <a:latin typeface="Source Sans Pro"/>
                <a:cs typeface="Source Sans Pro"/>
              </a:rPr>
              <a:t>Guide</a:t>
            </a:r>
            <a:endParaRPr sz="1850">
              <a:latin typeface="Source Sans Pro"/>
              <a:cs typeface="Source Sans Pro"/>
            </a:endParaRPr>
          </a:p>
        </p:txBody>
      </p:sp>
      <p:sp>
        <p:nvSpPr>
          <p:cNvPr id="25" name="object 25"/>
          <p:cNvSpPr txBox="1"/>
          <p:nvPr/>
        </p:nvSpPr>
        <p:spPr>
          <a:xfrm>
            <a:off x="6558298" y="2987102"/>
            <a:ext cx="80645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Source Sans Pro Semibold"/>
                <a:cs typeface="Source Sans Pro Semibold"/>
              </a:rPr>
              <a:t>Family</a:t>
            </a:r>
            <a:r>
              <a:rPr sz="800" b="1" spc="-35" dirty="0">
                <a:solidFill>
                  <a:srgbClr val="FFFFFF"/>
                </a:solidFill>
                <a:latin typeface="Source Sans Pro Semibold"/>
                <a:cs typeface="Source Sans Pro Semibold"/>
              </a:rPr>
              <a:t> </a:t>
            </a:r>
            <a:r>
              <a:rPr sz="800" b="1" spc="-10" dirty="0">
                <a:solidFill>
                  <a:srgbClr val="FFFFFF"/>
                </a:solidFill>
                <a:latin typeface="Source Sans Pro Semibold"/>
                <a:cs typeface="Source Sans Pro Semibold"/>
              </a:rPr>
              <a:t>Caregiving</a:t>
            </a:r>
            <a:endParaRPr sz="800">
              <a:latin typeface="Source Sans Pro Semibold"/>
              <a:cs typeface="Source Sans Pro Semibold"/>
            </a:endParaRPr>
          </a:p>
        </p:txBody>
      </p:sp>
      <p:sp>
        <p:nvSpPr>
          <p:cNvPr id="26" name="object 26"/>
          <p:cNvSpPr txBox="1"/>
          <p:nvPr/>
        </p:nvSpPr>
        <p:spPr>
          <a:xfrm>
            <a:off x="9046316" y="3250373"/>
            <a:ext cx="1304290" cy="553720"/>
          </a:xfrm>
          <a:prstGeom prst="rect">
            <a:avLst/>
          </a:prstGeom>
        </p:spPr>
        <p:txBody>
          <a:bodyPr vert="horz" wrap="square" lIns="0" tIns="60325" rIns="0" bIns="0" rtlCol="0">
            <a:spAutoFit/>
          </a:bodyPr>
          <a:lstStyle/>
          <a:p>
            <a:pPr marL="12700" marR="5080">
              <a:lnSpc>
                <a:spcPts val="1889"/>
              </a:lnSpc>
              <a:spcBef>
                <a:spcPts val="475"/>
              </a:spcBef>
            </a:pPr>
            <a:r>
              <a:rPr sz="1850" b="1" spc="-10" dirty="0">
                <a:solidFill>
                  <a:srgbClr val="FFFFFF"/>
                </a:solidFill>
                <a:latin typeface="Source Sans Pro"/>
                <a:cs typeface="Source Sans Pro"/>
              </a:rPr>
              <a:t>AARP</a:t>
            </a:r>
            <a:r>
              <a:rPr sz="1850" b="1" spc="-65" dirty="0">
                <a:solidFill>
                  <a:srgbClr val="FFFFFF"/>
                </a:solidFill>
                <a:latin typeface="Source Sans Pro"/>
                <a:cs typeface="Source Sans Pro"/>
              </a:rPr>
              <a:t> </a:t>
            </a:r>
            <a:r>
              <a:rPr sz="1850" b="1" spc="-30" dirty="0">
                <a:solidFill>
                  <a:srgbClr val="FFFFFF"/>
                </a:solidFill>
                <a:latin typeface="Source Sans Pro"/>
                <a:cs typeface="Source Sans Pro"/>
              </a:rPr>
              <a:t>Family </a:t>
            </a:r>
            <a:r>
              <a:rPr sz="1850" b="1" spc="-10" dirty="0">
                <a:solidFill>
                  <a:srgbClr val="FFFFFF"/>
                </a:solidFill>
                <a:latin typeface="Source Sans Pro"/>
                <a:cs typeface="Source Sans Pro"/>
              </a:rPr>
              <a:t>Caregiver</a:t>
            </a:r>
            <a:endParaRPr sz="1850">
              <a:latin typeface="Source Sans Pro"/>
              <a:cs typeface="Source Sans Pro"/>
            </a:endParaRPr>
          </a:p>
        </p:txBody>
      </p:sp>
      <p:sp>
        <p:nvSpPr>
          <p:cNvPr id="27" name="object 27"/>
          <p:cNvSpPr txBox="1"/>
          <p:nvPr/>
        </p:nvSpPr>
        <p:spPr>
          <a:xfrm>
            <a:off x="9046316" y="3730356"/>
            <a:ext cx="1601470" cy="313690"/>
          </a:xfrm>
          <a:prstGeom prst="rect">
            <a:avLst/>
          </a:prstGeom>
        </p:spPr>
        <p:txBody>
          <a:bodyPr vert="horz" wrap="square" lIns="0" tIns="17780" rIns="0" bIns="0" rtlCol="0">
            <a:spAutoFit/>
          </a:bodyPr>
          <a:lstStyle/>
          <a:p>
            <a:pPr marL="12700">
              <a:lnSpc>
                <a:spcPct val="100000"/>
              </a:lnSpc>
              <a:spcBef>
                <a:spcPts val="140"/>
              </a:spcBef>
            </a:pPr>
            <a:r>
              <a:rPr sz="1850" b="1" spc="-30" dirty="0">
                <a:solidFill>
                  <a:srgbClr val="FFFFFF"/>
                </a:solidFill>
                <a:latin typeface="Source Sans Pro"/>
                <a:cs typeface="Source Sans Pro"/>
              </a:rPr>
              <a:t>Resource</a:t>
            </a:r>
            <a:r>
              <a:rPr sz="1850" b="1" spc="-55" dirty="0">
                <a:solidFill>
                  <a:srgbClr val="FFFFFF"/>
                </a:solidFill>
                <a:latin typeface="Source Sans Pro"/>
                <a:cs typeface="Source Sans Pro"/>
              </a:rPr>
              <a:t> </a:t>
            </a:r>
            <a:r>
              <a:rPr sz="1850" b="1" spc="-10" dirty="0">
                <a:solidFill>
                  <a:srgbClr val="FFFFFF"/>
                </a:solidFill>
                <a:latin typeface="Source Sans Pro"/>
                <a:cs typeface="Source Sans Pro"/>
              </a:rPr>
              <a:t>Guide</a:t>
            </a:r>
            <a:endParaRPr sz="1850">
              <a:latin typeface="Source Sans Pro"/>
              <a:cs typeface="Source Sans Pro"/>
            </a:endParaRPr>
          </a:p>
        </p:txBody>
      </p:sp>
      <p:sp>
        <p:nvSpPr>
          <p:cNvPr id="41" name="object 41"/>
          <p:cNvSpPr txBox="1"/>
          <p:nvPr/>
        </p:nvSpPr>
        <p:spPr>
          <a:xfrm>
            <a:off x="10368299" y="2987102"/>
            <a:ext cx="80645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Source Sans Pro Semibold"/>
                <a:cs typeface="Source Sans Pro Semibold"/>
              </a:rPr>
              <a:t>Family</a:t>
            </a:r>
            <a:r>
              <a:rPr sz="800" b="1" spc="-35" dirty="0">
                <a:solidFill>
                  <a:srgbClr val="FFFFFF"/>
                </a:solidFill>
                <a:latin typeface="Source Sans Pro Semibold"/>
                <a:cs typeface="Source Sans Pro Semibold"/>
              </a:rPr>
              <a:t> </a:t>
            </a:r>
            <a:r>
              <a:rPr sz="800" b="1" spc="-10" dirty="0">
                <a:solidFill>
                  <a:srgbClr val="FFFFFF"/>
                </a:solidFill>
                <a:latin typeface="Source Sans Pro Semibold"/>
                <a:cs typeface="Source Sans Pro Semibold"/>
              </a:rPr>
              <a:t>Caregiving</a:t>
            </a:r>
            <a:endParaRPr sz="800">
              <a:latin typeface="Source Sans Pro Semibold"/>
              <a:cs typeface="Source Sans Pro Semibold"/>
            </a:endParaRPr>
          </a:p>
        </p:txBody>
      </p:sp>
      <p:pic>
        <p:nvPicPr>
          <p:cNvPr id="42" name="Picture 41">
            <a:extLst>
              <a:ext uri="{FF2B5EF4-FFF2-40B4-BE49-F238E27FC236}">
                <a16:creationId xmlns:a16="http://schemas.microsoft.com/office/drawing/2014/main" id="{B2067EED-673B-E9FD-6F1A-295130843B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4366" y="2667000"/>
            <a:ext cx="2815894" cy="3639822"/>
          </a:xfrm>
          <a:prstGeom prst="rect">
            <a:avLst/>
          </a:prstGeom>
        </p:spPr>
      </p:pic>
      <p:pic>
        <p:nvPicPr>
          <p:cNvPr id="43" name="Picture 42">
            <a:extLst>
              <a:ext uri="{FF2B5EF4-FFF2-40B4-BE49-F238E27FC236}">
                <a16:creationId xmlns:a16="http://schemas.microsoft.com/office/drawing/2014/main" id="{C5D0A0FE-6557-2A51-49C7-E9A9E3D2C9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13225" y="2667000"/>
            <a:ext cx="2796073" cy="3639822"/>
          </a:xfrm>
          <a:prstGeom prst="rect">
            <a:avLst/>
          </a:prstGeom>
          <a:ln>
            <a:solidFill>
              <a:schemeClr val="bg1">
                <a:lumMod val="65000"/>
              </a:schemeClr>
            </a:solidFill>
          </a:ln>
        </p:spPr>
      </p:pic>
      <p:pic>
        <p:nvPicPr>
          <p:cNvPr id="44" name="Picture 43">
            <a:extLst>
              <a:ext uri="{FF2B5EF4-FFF2-40B4-BE49-F238E27FC236}">
                <a16:creationId xmlns:a16="http://schemas.microsoft.com/office/drawing/2014/main" id="{F7EE3417-E64E-BAEC-7B4B-34A59D9883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005051" y="2667000"/>
            <a:ext cx="2805056" cy="3639822"/>
          </a:xfrm>
          <a:prstGeom prst="rect">
            <a:avLst/>
          </a:prstGeom>
          <a:ln>
            <a:solidFill>
              <a:schemeClr val="bg1">
                <a:lumMod val="75000"/>
              </a:schemeClr>
            </a:solidFill>
          </a:ln>
        </p:spPr>
      </p:pic>
      <p:pic>
        <p:nvPicPr>
          <p:cNvPr id="45" name="Picture 44">
            <a:extLst>
              <a:ext uri="{FF2B5EF4-FFF2-40B4-BE49-F238E27FC236}">
                <a16:creationId xmlns:a16="http://schemas.microsoft.com/office/drawing/2014/main" id="{F86BA1F3-DA70-2BA6-EC8B-896BE08EB1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31946" y="5332346"/>
            <a:ext cx="1638135" cy="1632045"/>
          </a:xfrm>
          <a:prstGeom prst="rect">
            <a:avLst/>
          </a:prstGeom>
        </p:spPr>
      </p:pic>
    </p:spTree>
    <p:extLst>
      <p:ext uri="{BB962C8B-B14F-4D97-AF65-F5344CB8AC3E}">
        <p14:creationId xmlns:p14="http://schemas.microsoft.com/office/powerpoint/2010/main" val="3339181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extLst>
              <a:ext uri="{28A0092B-C50C-407E-A947-70E740481C1C}">
                <a14:useLocalDpi xmlns:a14="http://schemas.microsoft.com/office/drawing/2010/main" val="0"/>
              </a:ext>
            </a:extLst>
          </a:blip>
          <a:srcRect b="18614"/>
          <a:stretch/>
        </p:blipFill>
        <p:spPr>
          <a:xfrm>
            <a:off x="457200" y="364884"/>
            <a:ext cx="11978880" cy="6499161"/>
          </a:xfrm>
          <a:prstGeom prst="rect">
            <a:avLst/>
          </a:prstGeom>
        </p:spPr>
      </p:pic>
      <p:sp>
        <p:nvSpPr>
          <p:cNvPr id="4" name="object 4"/>
          <p:cNvSpPr/>
          <p:nvPr/>
        </p:nvSpPr>
        <p:spPr>
          <a:xfrm>
            <a:off x="812012" y="751915"/>
            <a:ext cx="11715750" cy="6112510"/>
          </a:xfrm>
          <a:custGeom>
            <a:avLst/>
            <a:gdLst/>
            <a:ahLst/>
            <a:cxnLst/>
            <a:rect l="l" t="t" r="r" b="b"/>
            <a:pathLst>
              <a:path w="11715750" h="6112509">
                <a:moveTo>
                  <a:pt x="425310" y="431342"/>
                </a:moveTo>
                <a:lnTo>
                  <a:pt x="422592" y="431342"/>
                </a:lnTo>
                <a:lnTo>
                  <a:pt x="373621" y="439216"/>
                </a:lnTo>
                <a:lnTo>
                  <a:pt x="328904" y="443534"/>
                </a:lnTo>
                <a:lnTo>
                  <a:pt x="295236" y="445262"/>
                </a:lnTo>
                <a:lnTo>
                  <a:pt x="277812" y="445566"/>
                </a:lnTo>
                <a:lnTo>
                  <a:pt x="276555" y="445566"/>
                </a:lnTo>
                <a:lnTo>
                  <a:pt x="240639" y="531723"/>
                </a:lnTo>
                <a:lnTo>
                  <a:pt x="388188" y="531723"/>
                </a:lnTo>
                <a:lnTo>
                  <a:pt x="425310" y="431342"/>
                </a:lnTo>
                <a:close/>
              </a:path>
              <a:path w="11715750" h="6112509">
                <a:moveTo>
                  <a:pt x="2432329" y="187058"/>
                </a:moveTo>
                <a:lnTo>
                  <a:pt x="2427338" y="142684"/>
                </a:lnTo>
                <a:lnTo>
                  <a:pt x="2412441" y="102730"/>
                </a:lnTo>
                <a:lnTo>
                  <a:pt x="2387777" y="68084"/>
                </a:lnTo>
                <a:lnTo>
                  <a:pt x="2353500" y="39611"/>
                </a:lnTo>
                <a:lnTo>
                  <a:pt x="2309723" y="18186"/>
                </a:lnTo>
                <a:lnTo>
                  <a:pt x="2256612" y="4699"/>
                </a:lnTo>
                <a:lnTo>
                  <a:pt x="2233625" y="2971"/>
                </a:lnTo>
                <a:lnTo>
                  <a:pt x="2233625" y="187058"/>
                </a:lnTo>
                <a:lnTo>
                  <a:pt x="2227440" y="228434"/>
                </a:lnTo>
                <a:lnTo>
                  <a:pt x="2227415" y="228612"/>
                </a:lnTo>
                <a:lnTo>
                  <a:pt x="2209711" y="259588"/>
                </a:lnTo>
                <a:lnTo>
                  <a:pt x="2209622" y="259753"/>
                </a:lnTo>
                <a:lnTo>
                  <a:pt x="2181517" y="279298"/>
                </a:lnTo>
                <a:lnTo>
                  <a:pt x="2144357" y="286067"/>
                </a:lnTo>
                <a:lnTo>
                  <a:pt x="2105139" y="286067"/>
                </a:lnTo>
                <a:lnTo>
                  <a:pt x="2105139" y="87642"/>
                </a:lnTo>
                <a:lnTo>
                  <a:pt x="2144357" y="87642"/>
                </a:lnTo>
                <a:lnTo>
                  <a:pt x="2183003" y="95046"/>
                </a:lnTo>
                <a:lnTo>
                  <a:pt x="2210943" y="115658"/>
                </a:lnTo>
                <a:lnTo>
                  <a:pt x="2227796" y="146913"/>
                </a:lnTo>
                <a:lnTo>
                  <a:pt x="2227910" y="147116"/>
                </a:lnTo>
                <a:lnTo>
                  <a:pt x="2233625" y="187058"/>
                </a:lnTo>
                <a:lnTo>
                  <a:pt x="2233625" y="2971"/>
                </a:lnTo>
                <a:lnTo>
                  <a:pt x="2194280" y="0"/>
                </a:lnTo>
                <a:lnTo>
                  <a:pt x="1912010" y="0"/>
                </a:lnTo>
                <a:lnTo>
                  <a:pt x="1912010" y="509905"/>
                </a:lnTo>
                <a:lnTo>
                  <a:pt x="1760499" y="345109"/>
                </a:lnTo>
                <a:lnTo>
                  <a:pt x="1787055" y="330936"/>
                </a:lnTo>
                <a:lnTo>
                  <a:pt x="1803527" y="317601"/>
                </a:lnTo>
                <a:lnTo>
                  <a:pt x="1822627" y="302145"/>
                </a:lnTo>
                <a:lnTo>
                  <a:pt x="1822970" y="301713"/>
                </a:lnTo>
                <a:lnTo>
                  <a:pt x="1833422" y="286067"/>
                </a:lnTo>
                <a:lnTo>
                  <a:pt x="1854073" y="255181"/>
                </a:lnTo>
                <a:lnTo>
                  <a:pt x="1867522" y="187058"/>
                </a:lnTo>
                <a:lnTo>
                  <a:pt x="1863559" y="149250"/>
                </a:lnTo>
                <a:lnTo>
                  <a:pt x="1863483" y="148488"/>
                </a:lnTo>
                <a:lnTo>
                  <a:pt x="1835150" y="87642"/>
                </a:lnTo>
                <a:lnTo>
                  <a:pt x="1802472" y="53644"/>
                </a:lnTo>
                <a:lnTo>
                  <a:pt x="1765706" y="31153"/>
                </a:lnTo>
                <a:lnTo>
                  <a:pt x="1720646" y="14274"/>
                </a:lnTo>
                <a:lnTo>
                  <a:pt x="1668843" y="4000"/>
                </a:lnTo>
                <a:lnTo>
                  <a:pt x="1668843" y="187058"/>
                </a:lnTo>
                <a:lnTo>
                  <a:pt x="1662506" y="228434"/>
                </a:lnTo>
                <a:lnTo>
                  <a:pt x="1643570" y="259588"/>
                </a:lnTo>
                <a:lnTo>
                  <a:pt x="1612112" y="279298"/>
                </a:lnTo>
                <a:lnTo>
                  <a:pt x="1611820" y="279298"/>
                </a:lnTo>
                <a:lnTo>
                  <a:pt x="1568577" y="286067"/>
                </a:lnTo>
                <a:lnTo>
                  <a:pt x="1540167" y="286067"/>
                </a:lnTo>
                <a:lnTo>
                  <a:pt x="1540167" y="87642"/>
                </a:lnTo>
                <a:lnTo>
                  <a:pt x="1568577" y="87642"/>
                </a:lnTo>
                <a:lnTo>
                  <a:pt x="1615325" y="95758"/>
                </a:lnTo>
                <a:lnTo>
                  <a:pt x="1646339" y="117551"/>
                </a:lnTo>
                <a:lnTo>
                  <a:pt x="1663534" y="149250"/>
                </a:lnTo>
                <a:lnTo>
                  <a:pt x="1668843" y="187058"/>
                </a:lnTo>
                <a:lnTo>
                  <a:pt x="1668843" y="4000"/>
                </a:lnTo>
                <a:lnTo>
                  <a:pt x="1667268" y="3683"/>
                </a:lnTo>
                <a:lnTo>
                  <a:pt x="1605521" y="0"/>
                </a:lnTo>
                <a:lnTo>
                  <a:pt x="1346860" y="0"/>
                </a:lnTo>
                <a:lnTo>
                  <a:pt x="1346860" y="490728"/>
                </a:lnTo>
                <a:lnTo>
                  <a:pt x="1314005" y="405536"/>
                </a:lnTo>
                <a:lnTo>
                  <a:pt x="1313789" y="404977"/>
                </a:lnTo>
                <a:lnTo>
                  <a:pt x="1286192" y="333451"/>
                </a:lnTo>
                <a:lnTo>
                  <a:pt x="1275308" y="305231"/>
                </a:lnTo>
                <a:lnTo>
                  <a:pt x="1214323" y="147116"/>
                </a:lnTo>
                <a:lnTo>
                  <a:pt x="1214234" y="146913"/>
                </a:lnTo>
                <a:lnTo>
                  <a:pt x="1157566" y="0"/>
                </a:lnTo>
                <a:lnTo>
                  <a:pt x="1071156" y="0"/>
                </a:lnTo>
                <a:lnTo>
                  <a:pt x="1071156" y="305231"/>
                </a:lnTo>
                <a:lnTo>
                  <a:pt x="1065707" y="304546"/>
                </a:lnTo>
                <a:lnTo>
                  <a:pt x="1066038" y="304546"/>
                </a:lnTo>
                <a:lnTo>
                  <a:pt x="1050975" y="303047"/>
                </a:lnTo>
                <a:lnTo>
                  <a:pt x="1051179" y="303047"/>
                </a:lnTo>
                <a:lnTo>
                  <a:pt x="1032332" y="301713"/>
                </a:lnTo>
                <a:lnTo>
                  <a:pt x="1015923" y="301231"/>
                </a:lnTo>
                <a:lnTo>
                  <a:pt x="1008164" y="301231"/>
                </a:lnTo>
                <a:lnTo>
                  <a:pt x="992327" y="301713"/>
                </a:lnTo>
                <a:lnTo>
                  <a:pt x="973416" y="303047"/>
                </a:lnTo>
                <a:lnTo>
                  <a:pt x="957592" y="304546"/>
                </a:lnTo>
                <a:lnTo>
                  <a:pt x="957757" y="304546"/>
                </a:lnTo>
                <a:lnTo>
                  <a:pt x="951623" y="305231"/>
                </a:lnTo>
                <a:lnTo>
                  <a:pt x="1011859" y="147116"/>
                </a:lnTo>
                <a:lnTo>
                  <a:pt x="1011936" y="146913"/>
                </a:lnTo>
                <a:lnTo>
                  <a:pt x="1071156" y="305231"/>
                </a:lnTo>
                <a:lnTo>
                  <a:pt x="1071156" y="0"/>
                </a:lnTo>
                <a:lnTo>
                  <a:pt x="941209" y="0"/>
                </a:lnTo>
                <a:lnTo>
                  <a:pt x="805053" y="333451"/>
                </a:lnTo>
                <a:lnTo>
                  <a:pt x="799934" y="320179"/>
                </a:lnTo>
                <a:lnTo>
                  <a:pt x="795464" y="308584"/>
                </a:lnTo>
                <a:lnTo>
                  <a:pt x="732307" y="144856"/>
                </a:lnTo>
                <a:lnTo>
                  <a:pt x="676427" y="0"/>
                </a:lnTo>
                <a:lnTo>
                  <a:pt x="590816" y="0"/>
                </a:lnTo>
                <a:lnTo>
                  <a:pt x="590816" y="308584"/>
                </a:lnTo>
                <a:lnTo>
                  <a:pt x="582460" y="307098"/>
                </a:lnTo>
                <a:lnTo>
                  <a:pt x="564197" y="304546"/>
                </a:lnTo>
                <a:lnTo>
                  <a:pt x="537806" y="302145"/>
                </a:lnTo>
                <a:lnTo>
                  <a:pt x="524776" y="301713"/>
                </a:lnTo>
                <a:lnTo>
                  <a:pt x="510082" y="301231"/>
                </a:lnTo>
                <a:lnTo>
                  <a:pt x="488607" y="301231"/>
                </a:lnTo>
                <a:lnTo>
                  <a:pt x="473290" y="301675"/>
                </a:lnTo>
                <a:lnTo>
                  <a:pt x="531456" y="144856"/>
                </a:lnTo>
                <a:lnTo>
                  <a:pt x="590765" y="308432"/>
                </a:lnTo>
                <a:lnTo>
                  <a:pt x="590816" y="308584"/>
                </a:lnTo>
                <a:lnTo>
                  <a:pt x="590816" y="0"/>
                </a:lnTo>
                <a:lnTo>
                  <a:pt x="460362" y="0"/>
                </a:lnTo>
                <a:lnTo>
                  <a:pt x="330339" y="317601"/>
                </a:lnTo>
                <a:lnTo>
                  <a:pt x="329247" y="317601"/>
                </a:lnTo>
                <a:lnTo>
                  <a:pt x="317957" y="318617"/>
                </a:lnTo>
                <a:lnTo>
                  <a:pt x="304901" y="319455"/>
                </a:lnTo>
                <a:lnTo>
                  <a:pt x="291084" y="319989"/>
                </a:lnTo>
                <a:lnTo>
                  <a:pt x="276339" y="320179"/>
                </a:lnTo>
                <a:lnTo>
                  <a:pt x="206933" y="313131"/>
                </a:lnTo>
                <a:lnTo>
                  <a:pt x="145034" y="296075"/>
                </a:lnTo>
                <a:lnTo>
                  <a:pt x="94361" y="275120"/>
                </a:lnTo>
                <a:lnTo>
                  <a:pt x="58648" y="256362"/>
                </a:lnTo>
                <a:lnTo>
                  <a:pt x="41605" y="245935"/>
                </a:lnTo>
                <a:lnTo>
                  <a:pt x="0" y="347611"/>
                </a:lnTo>
                <a:lnTo>
                  <a:pt x="37757" y="370039"/>
                </a:lnTo>
                <a:lnTo>
                  <a:pt x="78473" y="389039"/>
                </a:lnTo>
                <a:lnTo>
                  <a:pt x="131775" y="407720"/>
                </a:lnTo>
                <a:lnTo>
                  <a:pt x="196164" y="421957"/>
                </a:lnTo>
                <a:lnTo>
                  <a:pt x="270141" y="427621"/>
                </a:lnTo>
                <a:lnTo>
                  <a:pt x="324040" y="425272"/>
                </a:lnTo>
                <a:lnTo>
                  <a:pt x="372376" y="419658"/>
                </a:lnTo>
                <a:lnTo>
                  <a:pt x="418592" y="412953"/>
                </a:lnTo>
                <a:lnTo>
                  <a:pt x="466064" y="407339"/>
                </a:lnTo>
                <a:lnTo>
                  <a:pt x="518236" y="404977"/>
                </a:lnTo>
                <a:lnTo>
                  <a:pt x="588073" y="409689"/>
                </a:lnTo>
                <a:lnTo>
                  <a:pt x="586473" y="409689"/>
                </a:lnTo>
                <a:lnTo>
                  <a:pt x="643521" y="421005"/>
                </a:lnTo>
                <a:lnTo>
                  <a:pt x="691007" y="436219"/>
                </a:lnTo>
                <a:lnTo>
                  <a:pt x="727290" y="451967"/>
                </a:lnTo>
                <a:lnTo>
                  <a:pt x="751522" y="465023"/>
                </a:lnTo>
                <a:lnTo>
                  <a:pt x="743305" y="485241"/>
                </a:lnTo>
                <a:lnTo>
                  <a:pt x="726020" y="475589"/>
                </a:lnTo>
                <a:lnTo>
                  <a:pt x="702437" y="464185"/>
                </a:lnTo>
                <a:lnTo>
                  <a:pt x="673239" y="452564"/>
                </a:lnTo>
                <a:lnTo>
                  <a:pt x="639114" y="442302"/>
                </a:lnTo>
                <a:lnTo>
                  <a:pt x="671372" y="531723"/>
                </a:lnTo>
                <a:lnTo>
                  <a:pt x="869353" y="531723"/>
                </a:lnTo>
                <a:lnTo>
                  <a:pt x="886625" y="485241"/>
                </a:lnTo>
                <a:lnTo>
                  <a:pt x="913003" y="414235"/>
                </a:lnTo>
                <a:lnTo>
                  <a:pt x="913104" y="413956"/>
                </a:lnTo>
                <a:lnTo>
                  <a:pt x="922439" y="412457"/>
                </a:lnTo>
                <a:lnTo>
                  <a:pt x="943597" y="409689"/>
                </a:lnTo>
                <a:lnTo>
                  <a:pt x="943254" y="409689"/>
                </a:lnTo>
                <a:lnTo>
                  <a:pt x="975017" y="406819"/>
                </a:lnTo>
                <a:lnTo>
                  <a:pt x="974509" y="406819"/>
                </a:lnTo>
                <a:lnTo>
                  <a:pt x="1011936" y="405536"/>
                </a:lnTo>
                <a:lnTo>
                  <a:pt x="1048359" y="406819"/>
                </a:lnTo>
                <a:lnTo>
                  <a:pt x="1078750" y="409689"/>
                </a:lnTo>
                <a:lnTo>
                  <a:pt x="1100061" y="412648"/>
                </a:lnTo>
                <a:lnTo>
                  <a:pt x="1109218" y="414235"/>
                </a:lnTo>
                <a:lnTo>
                  <a:pt x="1151877" y="531723"/>
                </a:lnTo>
                <a:lnTo>
                  <a:pt x="1540167" y="531723"/>
                </a:lnTo>
                <a:lnTo>
                  <a:pt x="1540167" y="490728"/>
                </a:lnTo>
                <a:lnTo>
                  <a:pt x="1540167" y="317601"/>
                </a:lnTo>
                <a:lnTo>
                  <a:pt x="1702600" y="531723"/>
                </a:lnTo>
                <a:lnTo>
                  <a:pt x="2105139" y="531723"/>
                </a:lnTo>
                <a:lnTo>
                  <a:pt x="2105139" y="509905"/>
                </a:lnTo>
                <a:lnTo>
                  <a:pt x="2105139" y="374053"/>
                </a:lnTo>
                <a:lnTo>
                  <a:pt x="2194280" y="374053"/>
                </a:lnTo>
                <a:lnTo>
                  <a:pt x="2254110" y="369671"/>
                </a:lnTo>
                <a:lnTo>
                  <a:pt x="2306256" y="356882"/>
                </a:lnTo>
                <a:lnTo>
                  <a:pt x="2350160" y="336283"/>
                </a:lnTo>
                <a:lnTo>
                  <a:pt x="2385276" y="308432"/>
                </a:lnTo>
                <a:lnTo>
                  <a:pt x="2411044" y="273888"/>
                </a:lnTo>
                <a:lnTo>
                  <a:pt x="2426919" y="233248"/>
                </a:lnTo>
                <a:lnTo>
                  <a:pt x="2432329" y="187058"/>
                </a:lnTo>
                <a:close/>
              </a:path>
              <a:path w="11715750" h="6112509">
                <a:moveTo>
                  <a:pt x="11715267" y="4183024"/>
                </a:moveTo>
                <a:lnTo>
                  <a:pt x="2797581" y="4183024"/>
                </a:lnTo>
                <a:lnTo>
                  <a:pt x="2750655" y="4184751"/>
                </a:lnTo>
                <a:lnTo>
                  <a:pt x="2704681" y="4189844"/>
                </a:lnTo>
                <a:lnTo>
                  <a:pt x="2659761" y="4198175"/>
                </a:lnTo>
                <a:lnTo>
                  <a:pt x="2616009" y="4209643"/>
                </a:lnTo>
                <a:lnTo>
                  <a:pt x="2573566" y="4224109"/>
                </a:lnTo>
                <a:lnTo>
                  <a:pt x="2532557" y="4241457"/>
                </a:lnTo>
                <a:lnTo>
                  <a:pt x="2493073" y="4261561"/>
                </a:lnTo>
                <a:lnTo>
                  <a:pt x="2455265" y="4284307"/>
                </a:lnTo>
                <a:lnTo>
                  <a:pt x="2419248" y="4309567"/>
                </a:lnTo>
                <a:lnTo>
                  <a:pt x="2385136" y="4337228"/>
                </a:lnTo>
                <a:lnTo>
                  <a:pt x="2353056" y="4367149"/>
                </a:lnTo>
                <a:lnTo>
                  <a:pt x="2323122" y="4399242"/>
                </a:lnTo>
                <a:lnTo>
                  <a:pt x="2295461" y="4433354"/>
                </a:lnTo>
                <a:lnTo>
                  <a:pt x="2270201" y="4469371"/>
                </a:lnTo>
                <a:lnTo>
                  <a:pt x="2247455" y="4507179"/>
                </a:lnTo>
                <a:lnTo>
                  <a:pt x="2227351" y="4546651"/>
                </a:lnTo>
                <a:lnTo>
                  <a:pt x="2210003" y="4587672"/>
                </a:lnTo>
                <a:lnTo>
                  <a:pt x="2195538" y="4630115"/>
                </a:lnTo>
                <a:lnTo>
                  <a:pt x="2184082" y="4673854"/>
                </a:lnTo>
                <a:lnTo>
                  <a:pt x="2175738" y="4718774"/>
                </a:lnTo>
                <a:lnTo>
                  <a:pt x="2170646" y="4764760"/>
                </a:lnTo>
                <a:lnTo>
                  <a:pt x="2168931" y="4811674"/>
                </a:lnTo>
                <a:lnTo>
                  <a:pt x="2168931" y="6112129"/>
                </a:lnTo>
                <a:lnTo>
                  <a:pt x="11715267" y="6112129"/>
                </a:lnTo>
                <a:lnTo>
                  <a:pt x="11715267" y="4183024"/>
                </a:lnTo>
                <a:close/>
              </a:path>
            </a:pathLst>
          </a:custGeom>
          <a:solidFill>
            <a:srgbClr val="FFFFFF"/>
          </a:solidFill>
        </p:spPr>
        <p:txBody>
          <a:bodyPr wrap="square" lIns="0" tIns="0" rIns="0" bIns="0" rtlCol="0"/>
          <a:lstStyle/>
          <a:p>
            <a:endParaRPr dirty="0"/>
          </a:p>
        </p:txBody>
      </p:sp>
      <p:pic>
        <p:nvPicPr>
          <p:cNvPr id="5" name="object 5"/>
          <p:cNvPicPr/>
          <p:nvPr/>
        </p:nvPicPr>
        <p:blipFill>
          <a:blip r:embed="rId4" cstate="print"/>
          <a:stretch>
            <a:fillRect/>
          </a:stretch>
        </p:blipFill>
        <p:spPr>
          <a:xfrm>
            <a:off x="3245511" y="751915"/>
            <a:ext cx="106458" cy="107962"/>
          </a:xfrm>
          <a:prstGeom prst="rect">
            <a:avLst/>
          </a:prstGeom>
        </p:spPr>
      </p:pic>
      <p:sp>
        <p:nvSpPr>
          <p:cNvPr id="8" name="object 8"/>
          <p:cNvSpPr txBox="1">
            <a:spLocks noGrp="1"/>
          </p:cNvSpPr>
          <p:nvPr>
            <p:ph type="subTitle" idx="4"/>
          </p:nvPr>
        </p:nvSpPr>
        <p:spPr>
          <a:xfrm>
            <a:off x="3330570" y="5486400"/>
            <a:ext cx="9394830" cy="987450"/>
          </a:xfrm>
          <a:prstGeom prst="rect">
            <a:avLst/>
          </a:prstGeom>
        </p:spPr>
        <p:txBody>
          <a:bodyPr vert="horz" wrap="square" lIns="0" tIns="12700" rIns="0" bIns="0" rtlCol="0">
            <a:spAutoFit/>
          </a:bodyPr>
          <a:lstStyle/>
          <a:p>
            <a:pPr marL="245745">
              <a:lnSpc>
                <a:spcPts val="7600"/>
              </a:lnSpc>
              <a:spcBef>
                <a:spcPts val="100"/>
              </a:spcBef>
            </a:pPr>
            <a:r>
              <a:rPr lang="en-US" sz="6500" dirty="0"/>
              <a:t>Thanks for joining us!</a:t>
            </a:r>
            <a:endParaRPr sz="6500" dirty="0"/>
          </a:p>
        </p:txBody>
      </p:sp>
    </p:spTree>
    <p:extLst>
      <p:ext uri="{BB962C8B-B14F-4D97-AF65-F5344CB8AC3E}">
        <p14:creationId xmlns:p14="http://schemas.microsoft.com/office/powerpoint/2010/main" val="404749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801600" cy="7315200"/>
            <a:chOff x="0" y="0"/>
            <a:chExt cx="12801600" cy="7315200"/>
          </a:xfrm>
        </p:grpSpPr>
        <p:sp>
          <p:nvSpPr>
            <p:cNvPr id="3" name="object 3"/>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sp>
          <p:nvSpPr>
            <p:cNvPr id="4" name="object 4"/>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grpSp>
      <p:sp>
        <p:nvSpPr>
          <p:cNvPr id="5" name="object 5"/>
          <p:cNvSpPr txBox="1">
            <a:spLocks noGrp="1"/>
          </p:cNvSpPr>
          <p:nvPr>
            <p:ph type="title"/>
          </p:nvPr>
        </p:nvSpPr>
        <p:spPr>
          <a:xfrm>
            <a:off x="444500" y="442094"/>
            <a:ext cx="11912600" cy="568104"/>
          </a:xfrm>
          <a:prstGeom prst="rect">
            <a:avLst/>
          </a:prstGeom>
        </p:spPr>
        <p:txBody>
          <a:bodyPr vert="horz" wrap="square" lIns="0" tIns="13970" rIns="0" bIns="0" rtlCol="0">
            <a:spAutoFit/>
          </a:bodyPr>
          <a:lstStyle/>
          <a:p>
            <a:pPr marL="1085215">
              <a:lnSpc>
                <a:spcPct val="100000"/>
              </a:lnSpc>
              <a:spcBef>
                <a:spcPts val="110"/>
              </a:spcBef>
            </a:pPr>
            <a:r>
              <a:rPr sz="3600" spc="-450" dirty="0"/>
              <a:t>T</a:t>
            </a:r>
            <a:r>
              <a:rPr sz="3600" spc="120" dirty="0"/>
              <a:t>od</a:t>
            </a:r>
            <a:r>
              <a:rPr sz="3600" spc="40" dirty="0"/>
              <a:t>a</a:t>
            </a:r>
            <a:r>
              <a:rPr sz="3600" spc="125" dirty="0"/>
              <a:t>y</a:t>
            </a:r>
            <a:r>
              <a:rPr sz="3600" spc="10" dirty="0"/>
              <a:t>’</a:t>
            </a:r>
            <a:r>
              <a:rPr sz="3600" spc="30" dirty="0"/>
              <a:t>s</a:t>
            </a:r>
            <a:r>
              <a:rPr sz="3600" spc="125" dirty="0"/>
              <a:t> </a:t>
            </a:r>
            <a:r>
              <a:rPr sz="3600" dirty="0"/>
              <a:t>key </a:t>
            </a:r>
            <a:r>
              <a:rPr sz="3600" spc="55" dirty="0"/>
              <a:t>resource</a:t>
            </a:r>
          </a:p>
        </p:txBody>
      </p:sp>
      <p:sp>
        <p:nvSpPr>
          <p:cNvPr id="6" name="object 6"/>
          <p:cNvSpPr txBox="1"/>
          <p:nvPr/>
        </p:nvSpPr>
        <p:spPr>
          <a:xfrm>
            <a:off x="5565140" y="1742401"/>
            <a:ext cx="6550659" cy="3120150"/>
          </a:xfrm>
          <a:prstGeom prst="rect">
            <a:avLst/>
          </a:prstGeom>
        </p:spPr>
        <p:txBody>
          <a:bodyPr vert="horz" wrap="square" lIns="0" tIns="54610" rIns="0" bIns="0" rtlCol="0" anchor="t">
            <a:spAutoFit/>
          </a:bodyPr>
          <a:lstStyle/>
          <a:p>
            <a:pPr marL="12700">
              <a:lnSpc>
                <a:spcPct val="100000"/>
              </a:lnSpc>
              <a:spcBef>
                <a:spcPts val="430"/>
              </a:spcBef>
              <a:spcAft>
                <a:spcPts val="600"/>
              </a:spcAft>
            </a:pPr>
            <a:r>
              <a:rPr lang="en-US" sz="2400" b="1" spc="-10" dirty="0">
                <a:solidFill>
                  <a:srgbClr val="EF3824"/>
                </a:solidFill>
                <a:latin typeface="Lato"/>
                <a:cs typeface="Lato"/>
              </a:rPr>
              <a:t>Say This, Not That: A Manager’s Guide to Hiring</a:t>
            </a:r>
            <a:endParaRPr sz="2400" dirty="0">
              <a:latin typeface="Lato"/>
              <a:cs typeface="Lato"/>
            </a:endParaRPr>
          </a:p>
          <a:p>
            <a:pPr marL="12700" marR="5080">
              <a:lnSpc>
                <a:spcPts val="3000"/>
              </a:lnSpc>
              <a:spcBef>
                <a:spcPts val="20"/>
              </a:spcBef>
            </a:pPr>
            <a:r>
              <a:rPr lang="en-US" sz="2000" spc="-10" dirty="0">
                <a:solidFill>
                  <a:srgbClr val="231F20"/>
                </a:solidFill>
                <a:latin typeface="Lato"/>
                <a:cs typeface="Lato"/>
              </a:rPr>
              <a:t>This guide has what you need to create a more age-inclusive hiring practice </a:t>
            </a:r>
            <a:r>
              <a:rPr lang="en-US" sz="2000" spc="-10">
                <a:solidFill>
                  <a:schemeClr val="tx1"/>
                </a:solidFill>
                <a:latin typeface="Lato"/>
                <a:cs typeface="Lato"/>
              </a:rPr>
              <a:t>—</a:t>
            </a:r>
            <a:r>
              <a:rPr lang="en-US" sz="2000" spc="-10">
                <a:solidFill>
                  <a:srgbClr val="231F20"/>
                </a:solidFill>
                <a:latin typeface="Lato"/>
                <a:cs typeface="Lato"/>
              </a:rPr>
              <a:t> </a:t>
            </a:r>
            <a:r>
              <a:rPr lang="en-US" sz="2000" spc="-10" dirty="0">
                <a:solidFill>
                  <a:srgbClr val="231F20"/>
                </a:solidFill>
                <a:latin typeface="Lato"/>
                <a:cs typeface="Lato"/>
              </a:rPr>
              <a:t>from the data you need to garner support and win resources to the tactical training exercises you can use. We have even synthesized the best practices into a templated hiring kit for you to customize and use throughout your organization. </a:t>
            </a:r>
            <a:endParaRPr lang="en-US" sz="2000" spc="-10">
              <a:solidFill>
                <a:srgbClr val="231F20"/>
              </a:solidFill>
              <a:latin typeface="Lato"/>
              <a:ea typeface="Lato"/>
              <a:cs typeface="Lato"/>
            </a:endParaRPr>
          </a:p>
          <a:p>
            <a:pPr marL="12700" marR="5080">
              <a:lnSpc>
                <a:spcPts val="3000"/>
              </a:lnSpc>
              <a:spcBef>
                <a:spcPts val="20"/>
              </a:spcBef>
            </a:pPr>
            <a:r>
              <a:rPr lang="en-US" sz="800" u="sng" spc="-10" dirty="0">
                <a:solidFill>
                  <a:schemeClr val="tx1"/>
                </a:solidFill>
                <a:latin typeface="Lato"/>
                <a:cs typeface="Lato"/>
                <a:hlinkClick r:id="rId2">
                  <a:extLst>
                    <a:ext uri="{A12FA001-AC4F-418D-AE19-62706E023703}">
                      <ahyp:hlinkClr xmlns:ahyp="http://schemas.microsoft.com/office/drawing/2018/hyperlinkcolor" val="tx"/>
                    </a:ext>
                  </a:extLst>
                </a:hlinkClick>
              </a:rPr>
              <a:t>https://employerportal.aarp.org/age-inclusive-workforce/follow-age-inclusive-recruitment-practices/guide-say-this-not-that</a:t>
            </a:r>
            <a:endParaRPr sz="2000" u="sng" dirty="0">
              <a:solidFill>
                <a:schemeClr val="tx1"/>
              </a:solidFill>
              <a:latin typeface="Lato"/>
              <a:cs typeface="Lato"/>
            </a:endParaRPr>
          </a:p>
        </p:txBody>
      </p:sp>
      <p:sp>
        <p:nvSpPr>
          <p:cNvPr id="11" name="object 11"/>
          <p:cNvSpPr txBox="1"/>
          <p:nvPr/>
        </p:nvSpPr>
        <p:spPr>
          <a:xfrm>
            <a:off x="1713552" y="2423164"/>
            <a:ext cx="1803400" cy="765175"/>
          </a:xfrm>
          <a:prstGeom prst="rect">
            <a:avLst/>
          </a:prstGeom>
        </p:spPr>
        <p:txBody>
          <a:bodyPr vert="horz" wrap="square" lIns="0" tIns="79375" rIns="0" bIns="0" rtlCol="0">
            <a:spAutoFit/>
          </a:bodyPr>
          <a:lstStyle/>
          <a:p>
            <a:pPr marR="5080">
              <a:lnSpc>
                <a:spcPts val="2650"/>
              </a:lnSpc>
              <a:spcBef>
                <a:spcPts val="625"/>
              </a:spcBef>
            </a:pPr>
            <a:r>
              <a:rPr sz="2650" b="1" spc="-60" dirty="0">
                <a:solidFill>
                  <a:srgbClr val="FFFFFF"/>
                </a:solidFill>
                <a:latin typeface="Source Sans Pro"/>
                <a:cs typeface="Source Sans Pro"/>
              </a:rPr>
              <a:t>AARP</a:t>
            </a:r>
            <a:r>
              <a:rPr sz="2650" b="1" spc="-100" dirty="0">
                <a:solidFill>
                  <a:srgbClr val="FFFFFF"/>
                </a:solidFill>
                <a:latin typeface="Source Sans Pro"/>
                <a:cs typeface="Source Sans Pro"/>
              </a:rPr>
              <a:t> </a:t>
            </a:r>
            <a:r>
              <a:rPr sz="2650" b="1" spc="-65" dirty="0">
                <a:solidFill>
                  <a:srgbClr val="FFFFFF"/>
                </a:solidFill>
                <a:latin typeface="Source Sans Pro"/>
                <a:cs typeface="Source Sans Pro"/>
              </a:rPr>
              <a:t>Family </a:t>
            </a:r>
            <a:r>
              <a:rPr sz="2650" b="1" spc="-10" dirty="0">
                <a:solidFill>
                  <a:srgbClr val="FFFFFF"/>
                </a:solidFill>
                <a:latin typeface="Source Sans Pro"/>
                <a:cs typeface="Source Sans Pro"/>
              </a:rPr>
              <a:t>Caregiver</a:t>
            </a:r>
            <a:endParaRPr sz="2650">
              <a:latin typeface="Source Sans Pro"/>
              <a:cs typeface="Source Sans Pro"/>
            </a:endParaRPr>
          </a:p>
        </p:txBody>
      </p:sp>
      <p:sp>
        <p:nvSpPr>
          <p:cNvPr id="18" name="object 18"/>
          <p:cNvSpPr txBox="1"/>
          <p:nvPr/>
        </p:nvSpPr>
        <p:spPr>
          <a:xfrm>
            <a:off x="3564793" y="2054495"/>
            <a:ext cx="1106170" cy="196850"/>
          </a:xfrm>
          <a:prstGeom prst="rect">
            <a:avLst/>
          </a:prstGeom>
        </p:spPr>
        <p:txBody>
          <a:bodyPr vert="horz" wrap="square" lIns="0" tIns="15875" rIns="0" bIns="0" rtlCol="0">
            <a:spAutoFit/>
          </a:bodyPr>
          <a:lstStyle/>
          <a:p>
            <a:pPr>
              <a:lnSpc>
                <a:spcPct val="100000"/>
              </a:lnSpc>
              <a:spcBef>
                <a:spcPts val="125"/>
              </a:spcBef>
            </a:pPr>
            <a:r>
              <a:rPr sz="1100" b="1" dirty="0">
                <a:solidFill>
                  <a:srgbClr val="FFFFFF"/>
                </a:solidFill>
                <a:latin typeface="Source Sans Pro Semibold"/>
                <a:cs typeface="Source Sans Pro Semibold"/>
              </a:rPr>
              <a:t>Family</a:t>
            </a:r>
            <a:r>
              <a:rPr sz="1100" b="1" spc="15" dirty="0">
                <a:solidFill>
                  <a:srgbClr val="FFFFFF"/>
                </a:solidFill>
                <a:latin typeface="Source Sans Pro Semibold"/>
                <a:cs typeface="Source Sans Pro Semibold"/>
              </a:rPr>
              <a:t> </a:t>
            </a:r>
            <a:r>
              <a:rPr sz="1100" b="1" spc="-10" dirty="0">
                <a:solidFill>
                  <a:srgbClr val="FFFFFF"/>
                </a:solidFill>
                <a:latin typeface="Source Sans Pro Semibold"/>
                <a:cs typeface="Source Sans Pro Semibold"/>
              </a:rPr>
              <a:t>Caregiving</a:t>
            </a:r>
            <a:endParaRPr sz="1100">
              <a:latin typeface="Source Sans Pro Semibold"/>
              <a:cs typeface="Source Sans Pro Semibold"/>
            </a:endParaRPr>
          </a:p>
        </p:txBody>
      </p:sp>
      <p:pic>
        <p:nvPicPr>
          <p:cNvPr id="22" name="Picture 21">
            <a:extLst>
              <a:ext uri="{FF2B5EF4-FFF2-40B4-BE49-F238E27FC236}">
                <a16:creationId xmlns:a16="http://schemas.microsoft.com/office/drawing/2014/main" id="{83930FA4-32CC-2A6B-7E2F-C2EBCE4F03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53733" y="1808047"/>
            <a:ext cx="3516892" cy="4554222"/>
          </a:xfrm>
          <a:prstGeom prst="rect">
            <a:avLst/>
          </a:prstGeom>
          <a:ln>
            <a:solidFill>
              <a:schemeClr val="bg1">
                <a:lumMod val="65000"/>
              </a:schemeClr>
            </a:solidFill>
          </a:ln>
        </p:spPr>
      </p:pic>
      <p:pic>
        <p:nvPicPr>
          <p:cNvPr id="24" name="Picture 23">
            <a:extLst>
              <a:ext uri="{FF2B5EF4-FFF2-40B4-BE49-F238E27FC236}">
                <a16:creationId xmlns:a16="http://schemas.microsoft.com/office/drawing/2014/main" id="{FC0E93B6-8A4C-6CD7-AFF6-08EFD7CE58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62600" y="4997458"/>
            <a:ext cx="1387960" cy="1387960"/>
          </a:xfrm>
          <a:prstGeom prst="rect">
            <a:avLst/>
          </a:prstGeom>
        </p:spPr>
      </p:pic>
    </p:spTree>
    <p:extLst>
      <p:ext uri="{BB962C8B-B14F-4D97-AF65-F5344CB8AC3E}">
        <p14:creationId xmlns:p14="http://schemas.microsoft.com/office/powerpoint/2010/main" val="1652869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344891"/>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After your participants have left the session, please complete this short host survey using the QR code or link.</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spcBef>
                <a:spcPts val="570"/>
              </a:spcBef>
            </a:pPr>
            <a:r>
              <a:rPr lang="en-US" sz="1600" b="0" u="sng" spc="-10" dirty="0">
                <a:solidFill>
                  <a:schemeClr val="tx1"/>
                </a:solidFill>
                <a:latin typeface="Lato"/>
                <a:cs typeface="Lato"/>
                <a:hlinkClick r:id="rId4">
                  <a:extLst>
                    <a:ext uri="{A12FA001-AC4F-418D-AE19-62706E023703}">
                      <ahyp:hlinkClr xmlns:ahyp="http://schemas.microsoft.com/office/drawing/2018/hyperlinkcolor" val="tx"/>
                    </a:ext>
                  </a:extLst>
                </a:hlinkClick>
              </a:rPr>
              <a:t>https://aarpresearch.qualtrics.com/jfe/form/SV_4SdIGU3zkKfEgUC</a:t>
            </a:r>
            <a:endParaRPr lang="en-US" sz="1600" b="0" u="sng" dirty="0">
              <a:solidFill>
                <a:schemeClr val="tx1"/>
              </a:solidFill>
              <a:latin typeface="Lato"/>
              <a:cs typeface="Lato"/>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Share your feedback on hosting this session</a:t>
            </a:r>
            <a:endParaRPr sz="3600" spc="50" dirty="0"/>
          </a:p>
        </p:txBody>
      </p:sp>
      <p:pic>
        <p:nvPicPr>
          <p:cNvPr id="12" name="Picture 11">
            <a:extLst>
              <a:ext uri="{FF2B5EF4-FFF2-40B4-BE49-F238E27FC236}">
                <a16:creationId xmlns:a16="http://schemas.microsoft.com/office/drawing/2014/main" id="{F9D79FCA-377F-A0EA-70EA-C24769930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86001" y="2971800"/>
            <a:ext cx="2514600" cy="2514600"/>
          </a:xfrm>
          <a:prstGeom prst="rect">
            <a:avLst/>
          </a:prstGeom>
        </p:spPr>
      </p:pic>
    </p:spTree>
    <p:extLst>
      <p:ext uri="{BB962C8B-B14F-4D97-AF65-F5344CB8AC3E}">
        <p14:creationId xmlns:p14="http://schemas.microsoft.com/office/powerpoint/2010/main" val="3496886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585983"/>
          </a:xfrm>
          <a:prstGeom prst="rect">
            <a:avLst/>
          </a:prstGeom>
        </p:spPr>
        <p:txBody>
          <a:bodyPr vert="horz" wrap="square" lIns="0" tIns="1399651" rIns="0" bIns="0" rtlCol="0">
            <a:spAutoFit/>
          </a:bodyPr>
          <a:lstStyle/>
          <a:p>
            <a:pPr marL="4273550" marR="5080">
              <a:lnSpc>
                <a:spcPts val="4400"/>
              </a:lnSpc>
              <a:spcBef>
                <a:spcPts val="100"/>
              </a:spcBef>
            </a:pPr>
            <a:r>
              <a:rPr lang="en-US" sz="2800" dirty="0"/>
              <a:t>You can use the draft email we have added into the Notes section of this slide. Edit as needed and send it out to all who were invited today.</a:t>
            </a:r>
            <a:endParaRPr lang="en-US" sz="2000" u="sng" spc="-10" dirty="0">
              <a:solidFill>
                <a:srgbClr val="800080"/>
              </a:solidFill>
              <a:latin typeface="Lato"/>
              <a:cs typeface="Lato"/>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Follow up with participants after today’s session</a:t>
            </a:r>
            <a:endParaRPr sz="3600" spc="50" dirty="0"/>
          </a:p>
        </p:txBody>
      </p:sp>
      <p:pic>
        <p:nvPicPr>
          <p:cNvPr id="9" name="Picture 8" descr="A group of people looking up&#10;&#10;Description automatically generated">
            <a:extLst>
              <a:ext uri="{FF2B5EF4-FFF2-40B4-BE49-F238E27FC236}">
                <a16:creationId xmlns:a16="http://schemas.microsoft.com/office/drawing/2014/main" id="{01483AD7-7323-2D0D-4869-64BD2F05B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048000"/>
            <a:ext cx="2057400" cy="2057400"/>
          </a:xfrm>
          <a:prstGeom prst="rect">
            <a:avLst/>
          </a:prstGeom>
        </p:spPr>
      </p:pic>
    </p:spTree>
    <p:extLst>
      <p:ext uri="{BB962C8B-B14F-4D97-AF65-F5344CB8AC3E}">
        <p14:creationId xmlns:p14="http://schemas.microsoft.com/office/powerpoint/2010/main" val="4182760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750804" cy="5150240"/>
          </a:xfrm>
          <a:prstGeom prst="rect">
            <a:avLst/>
          </a:prstGeom>
        </p:spPr>
        <p:txBody>
          <a:bodyPr vert="horz" wrap="square" lIns="0" tIns="1399651" rIns="0" bIns="0" rtlCol="0">
            <a:spAutoFit/>
          </a:bodyPr>
          <a:lstStyle/>
          <a:p>
            <a:pPr marL="4273550" marR="5080">
              <a:lnSpc>
                <a:spcPts val="4400"/>
              </a:lnSpc>
              <a:spcBef>
                <a:spcPts val="100"/>
              </a:spcBef>
            </a:pPr>
            <a:r>
              <a:rPr lang="en-US" sz="2800" dirty="0">
                <a:latin typeface="Lato" panose="020F0502020204030203" pitchFamily="34" charset="0"/>
                <a:ea typeface="Lato" panose="020F0502020204030203" pitchFamily="34" charset="0"/>
                <a:cs typeface="Lato" panose="020F0502020204030203" pitchFamily="34" charset="0"/>
              </a:rPr>
              <a:t>Update the leader(s) who approved today’s session to highlight wins and learnings from the completed workshop. You can use the draft email we added into the Notes section of this slide.</a:t>
            </a:r>
            <a:endParaRPr lang="en-US" sz="2000" u="sng" spc="-10" dirty="0">
              <a:solidFill>
                <a:srgbClr val="800080"/>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endParaRPr>
          </a:p>
          <a:p>
            <a:pPr marL="4273550">
              <a:spcBef>
                <a:spcPts val="570"/>
              </a:spcBef>
            </a:pPr>
            <a:endParaRPr lang="en-US" sz="2000" b="0" u="sng" spc="-10" dirty="0">
              <a:solidFill>
                <a:schemeClr val="tx1"/>
              </a:solidFill>
              <a:latin typeface="Lato"/>
              <a:cs typeface="Lato"/>
              <a:hlinkClick r:id="rId4">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Update leaders after today’s session</a:t>
            </a:r>
            <a:endParaRPr sz="3600" spc="50" dirty="0"/>
          </a:p>
        </p:txBody>
      </p:sp>
      <p:pic>
        <p:nvPicPr>
          <p:cNvPr id="8" name="Picture 7" descr="A group of people looking up&#10;&#10;Description automatically generated">
            <a:extLst>
              <a:ext uri="{FF2B5EF4-FFF2-40B4-BE49-F238E27FC236}">
                <a16:creationId xmlns:a16="http://schemas.microsoft.com/office/drawing/2014/main" id="{59C27AD0-5022-271D-3884-5B5514F941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048000"/>
            <a:ext cx="2590800" cy="2590800"/>
          </a:xfrm>
          <a:prstGeom prst="rect">
            <a:avLst/>
          </a:prstGeom>
        </p:spPr>
      </p:pic>
    </p:spTree>
    <p:extLst>
      <p:ext uri="{BB962C8B-B14F-4D97-AF65-F5344CB8AC3E}">
        <p14:creationId xmlns:p14="http://schemas.microsoft.com/office/powerpoint/2010/main" val="380969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p:cNvGrpSpPr/>
          <p:nvPr/>
        </p:nvGrpSpPr>
        <p:grpSpPr>
          <a:xfrm>
            <a:off x="5787" y="0"/>
            <a:ext cx="12801600" cy="7315200"/>
            <a:chOff x="0" y="0"/>
            <a:chExt cx="12801600" cy="7315200"/>
          </a:xfrm>
          <a:solidFill>
            <a:schemeClr val="accent2">
              <a:lumMod val="20000"/>
              <a:lumOff val="80000"/>
            </a:schemeClr>
          </a:solidFill>
        </p:grpSpPr>
        <p:sp>
          <p:nvSpPr>
            <p:cNvPr id="3" name="object 3"/>
            <p:cNvSpPr/>
            <p:nvPr/>
          </p:nvSpPr>
          <p:spPr>
            <a:xfrm>
              <a:off x="1207008" y="0"/>
              <a:ext cx="11595100" cy="7315200"/>
            </a:xfrm>
            <a:custGeom>
              <a:avLst/>
              <a:gdLst/>
              <a:ahLst/>
              <a:cxnLst/>
              <a:rect l="l" t="t" r="r" b="b"/>
              <a:pathLst>
                <a:path w="11595100" h="7315200">
                  <a:moveTo>
                    <a:pt x="0" y="7315200"/>
                  </a:moveTo>
                  <a:lnTo>
                    <a:pt x="11594592" y="7315200"/>
                  </a:lnTo>
                  <a:lnTo>
                    <a:pt x="11594592" y="0"/>
                  </a:lnTo>
                  <a:lnTo>
                    <a:pt x="0" y="0"/>
                  </a:lnTo>
                  <a:lnTo>
                    <a:pt x="0" y="7315200"/>
                  </a:lnTo>
                  <a:close/>
                </a:path>
              </a:pathLst>
            </a:custGeom>
            <a:grpFill/>
          </p:spPr>
          <p:txBody>
            <a:bodyPr wrap="square" lIns="0" tIns="0" rIns="0" bIns="0" rtlCol="0"/>
            <a:lstStyle/>
            <a:p>
              <a:endParaRPr dirty="0"/>
            </a:p>
          </p:txBody>
        </p:sp>
        <p:sp>
          <p:nvSpPr>
            <p:cNvPr id="4" name="object 4"/>
            <p:cNvSpPr/>
            <p:nvPr/>
          </p:nvSpPr>
          <p:spPr>
            <a:xfrm>
              <a:off x="0" y="0"/>
              <a:ext cx="1207135" cy="7315200"/>
            </a:xfrm>
            <a:custGeom>
              <a:avLst/>
              <a:gdLst/>
              <a:ahLst/>
              <a:cxnLst/>
              <a:rect l="l" t="t" r="r" b="b"/>
              <a:pathLst>
                <a:path w="1207135" h="7315200">
                  <a:moveTo>
                    <a:pt x="1207008" y="0"/>
                  </a:moveTo>
                  <a:lnTo>
                    <a:pt x="0" y="0"/>
                  </a:lnTo>
                  <a:lnTo>
                    <a:pt x="0" y="7315200"/>
                  </a:lnTo>
                  <a:lnTo>
                    <a:pt x="1207008" y="7315200"/>
                  </a:lnTo>
                  <a:lnTo>
                    <a:pt x="1207008" y="0"/>
                  </a:lnTo>
                  <a:close/>
                </a:path>
              </a:pathLst>
            </a:custGeom>
            <a:solidFill>
              <a:srgbClr val="EF3824"/>
            </a:solidFill>
          </p:spPr>
          <p:txBody>
            <a:bodyPr wrap="square" lIns="0" tIns="0" rIns="0" bIns="0" rtlCol="0"/>
            <a:lstStyle/>
            <a:p>
              <a:endParaRPr/>
            </a:p>
          </p:txBody>
        </p:sp>
      </p:grpSp>
      <p:sp>
        <p:nvSpPr>
          <p:cNvPr id="5" name="object 5"/>
          <p:cNvSpPr txBox="1">
            <a:spLocks noGrp="1"/>
          </p:cNvSpPr>
          <p:nvPr>
            <p:ph type="body" idx="1"/>
          </p:nvPr>
        </p:nvSpPr>
        <p:spPr>
          <a:xfrm>
            <a:off x="1212596" y="1484898"/>
            <a:ext cx="10522204" cy="4201262"/>
          </a:xfrm>
          <a:prstGeom prst="rect">
            <a:avLst/>
          </a:prstGeom>
        </p:spPr>
        <p:txBody>
          <a:bodyPr vert="horz" wrap="square" lIns="0" tIns="1399651" rIns="0" bIns="0" rtlCol="0">
            <a:spAutoFit/>
          </a:bodyPr>
          <a:lstStyle/>
          <a:p>
            <a:pPr marL="4273550" marR="5080">
              <a:lnSpc>
                <a:spcPts val="4400"/>
              </a:lnSpc>
              <a:spcBef>
                <a:spcPts val="100"/>
              </a:spcBef>
            </a:pPr>
            <a:r>
              <a:rPr lang="en-US" sz="2800" kern="1200" dirty="0">
                <a:latin typeface="Lato" panose="020F0502020204030203" pitchFamily="34" charset="0"/>
                <a:ea typeface="Lato" panose="020F0502020204030203" pitchFamily="34" charset="0"/>
                <a:cs typeface="Lato" panose="020F0502020204030203" pitchFamily="34" charset="0"/>
              </a:rPr>
              <a:t>AARP’s tool </a:t>
            </a:r>
            <a:r>
              <a:rPr lang="en-US" sz="2800" i="1" kern="1200" dirty="0">
                <a:latin typeface="Lato" panose="020F0502020204030203" pitchFamily="34" charset="0"/>
                <a:ea typeface="Lato" panose="020F0502020204030203" pitchFamily="34" charset="0"/>
                <a:cs typeface="Lato" panose="020F0502020204030203" pitchFamily="34" charset="0"/>
              </a:rPr>
              <a:t>Generations at Work </a:t>
            </a:r>
            <a:br>
              <a:rPr lang="en-US" sz="2800" i="1" kern="1200" dirty="0">
                <a:latin typeface="Lato" panose="020F0502020204030203" pitchFamily="34" charset="0"/>
                <a:ea typeface="Lato" panose="020F0502020204030203" pitchFamily="34" charset="0"/>
                <a:cs typeface="Lato" panose="020F0502020204030203" pitchFamily="34" charset="0"/>
              </a:rPr>
            </a:br>
            <a:r>
              <a:rPr lang="en-US" sz="2800" kern="1200" dirty="0">
                <a:latin typeface="Lato" panose="020F0502020204030203" pitchFamily="34" charset="0"/>
                <a:ea typeface="Lato" panose="020F0502020204030203" pitchFamily="34" charset="0"/>
                <a:cs typeface="Lato" panose="020F0502020204030203" pitchFamily="34" charset="0"/>
              </a:rPr>
              <a:t>is packed with resources to help you take action to build and leverage a multigenerational workforce</a:t>
            </a:r>
            <a:endParaRPr lang="en-US" sz="2000" b="0" u="sng" spc="-10" dirty="0">
              <a:latin typeface="Lato"/>
              <a:cs typeface="Lato"/>
              <a:hlinkClick r:id="rId3">
                <a:extLst>
                  <a:ext uri="{A12FA001-AC4F-418D-AE19-62706E023703}">
                    <ahyp:hlinkClr xmlns:ahyp="http://schemas.microsoft.com/office/drawing/2018/hyperlinkcolor" val="tx"/>
                  </a:ext>
                </a:extLst>
              </a:hlinkClick>
            </a:endParaRPr>
          </a:p>
          <a:p>
            <a:pPr marL="4273550">
              <a:lnSpc>
                <a:spcPct val="100000"/>
              </a:lnSpc>
              <a:spcBef>
                <a:spcPts val="570"/>
              </a:spcBef>
            </a:pPr>
            <a:endParaRPr sz="2950" dirty="0">
              <a:latin typeface="Lato"/>
              <a:cs typeface="Lato"/>
            </a:endParaRPr>
          </a:p>
        </p:txBody>
      </p:sp>
      <p:sp>
        <p:nvSpPr>
          <p:cNvPr id="6" name="object 6"/>
          <p:cNvSpPr/>
          <p:nvPr/>
        </p:nvSpPr>
        <p:spPr>
          <a:xfrm>
            <a:off x="658368" y="0"/>
            <a:ext cx="12143740" cy="1426845"/>
          </a:xfrm>
          <a:custGeom>
            <a:avLst/>
            <a:gdLst/>
            <a:ahLst/>
            <a:cxnLst/>
            <a:rect l="l" t="t" r="r" b="b"/>
            <a:pathLst>
              <a:path w="12143740" h="1426845">
                <a:moveTo>
                  <a:pt x="12143232" y="0"/>
                </a:moveTo>
                <a:lnTo>
                  <a:pt x="0" y="0"/>
                </a:lnTo>
                <a:lnTo>
                  <a:pt x="0" y="912113"/>
                </a:lnTo>
                <a:lnTo>
                  <a:pt x="2101" y="958931"/>
                </a:lnTo>
                <a:lnTo>
                  <a:pt x="8286" y="1004570"/>
                </a:lnTo>
                <a:lnTo>
                  <a:pt x="18372" y="1048850"/>
                </a:lnTo>
                <a:lnTo>
                  <a:pt x="32178" y="1091589"/>
                </a:lnTo>
                <a:lnTo>
                  <a:pt x="49522" y="1132606"/>
                </a:lnTo>
                <a:lnTo>
                  <a:pt x="70222" y="1171718"/>
                </a:lnTo>
                <a:lnTo>
                  <a:pt x="94097" y="1208745"/>
                </a:lnTo>
                <a:lnTo>
                  <a:pt x="120966" y="1243505"/>
                </a:lnTo>
                <a:lnTo>
                  <a:pt x="150647" y="1275816"/>
                </a:lnTo>
                <a:lnTo>
                  <a:pt x="182958" y="1305497"/>
                </a:lnTo>
                <a:lnTo>
                  <a:pt x="217718" y="1332366"/>
                </a:lnTo>
                <a:lnTo>
                  <a:pt x="254745" y="1356241"/>
                </a:lnTo>
                <a:lnTo>
                  <a:pt x="293857" y="1376941"/>
                </a:lnTo>
                <a:lnTo>
                  <a:pt x="334874" y="1394285"/>
                </a:lnTo>
                <a:lnTo>
                  <a:pt x="377613" y="1408091"/>
                </a:lnTo>
                <a:lnTo>
                  <a:pt x="421893" y="1418177"/>
                </a:lnTo>
                <a:lnTo>
                  <a:pt x="467532" y="1424362"/>
                </a:lnTo>
                <a:lnTo>
                  <a:pt x="514350" y="1426464"/>
                </a:lnTo>
                <a:lnTo>
                  <a:pt x="12143232" y="1426464"/>
                </a:lnTo>
                <a:lnTo>
                  <a:pt x="12143232" y="0"/>
                </a:lnTo>
                <a:close/>
              </a:path>
            </a:pathLst>
          </a:custGeom>
          <a:solidFill>
            <a:srgbClr val="E6E7E8"/>
          </a:solidFill>
        </p:spPr>
        <p:txBody>
          <a:bodyPr wrap="square" lIns="0" tIns="0" rIns="0" bIns="0" rtlCol="0"/>
          <a:lstStyle/>
          <a:p>
            <a:endParaRPr/>
          </a:p>
        </p:txBody>
      </p:sp>
      <p:sp>
        <p:nvSpPr>
          <p:cNvPr id="7" name="object 7"/>
          <p:cNvSpPr txBox="1">
            <a:spLocks noGrp="1"/>
          </p:cNvSpPr>
          <p:nvPr>
            <p:ph type="title"/>
          </p:nvPr>
        </p:nvSpPr>
        <p:spPr>
          <a:xfrm>
            <a:off x="1283208" y="392619"/>
            <a:ext cx="10860024" cy="568104"/>
          </a:xfrm>
          <a:prstGeom prst="rect">
            <a:avLst/>
          </a:prstGeom>
        </p:spPr>
        <p:txBody>
          <a:bodyPr vert="horz" wrap="square" lIns="0" tIns="13970" rIns="0" bIns="0" rtlCol="0">
            <a:spAutoFit/>
          </a:bodyPr>
          <a:lstStyle/>
          <a:p>
            <a:pPr marL="12700">
              <a:lnSpc>
                <a:spcPct val="100000"/>
              </a:lnSpc>
              <a:spcBef>
                <a:spcPts val="110"/>
              </a:spcBef>
            </a:pPr>
            <a:r>
              <a:rPr lang="en-US" sz="3600" spc="50" dirty="0"/>
              <a:t>Explore additional actions </a:t>
            </a:r>
            <a:endParaRPr sz="3600" spc="50" dirty="0"/>
          </a:p>
        </p:txBody>
      </p:sp>
      <p:pic>
        <p:nvPicPr>
          <p:cNvPr id="9" name="Picture 8">
            <a:extLst>
              <a:ext uri="{FF2B5EF4-FFF2-40B4-BE49-F238E27FC236}">
                <a16:creationId xmlns:a16="http://schemas.microsoft.com/office/drawing/2014/main" id="{01483AD7-7323-2D0D-4869-64BD2F05B7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86000" y="3048000"/>
            <a:ext cx="2514600" cy="2514600"/>
          </a:xfrm>
          <a:prstGeom prst="rect">
            <a:avLst/>
          </a:prstGeom>
        </p:spPr>
      </p:pic>
      <p:sp>
        <p:nvSpPr>
          <p:cNvPr id="10" name="TextBox 9">
            <a:extLst>
              <a:ext uri="{FF2B5EF4-FFF2-40B4-BE49-F238E27FC236}">
                <a16:creationId xmlns:a16="http://schemas.microsoft.com/office/drawing/2014/main" id="{818E6A19-9582-5A2A-D6B6-A4DF9DF1D3EB}"/>
              </a:ext>
            </a:extLst>
          </p:cNvPr>
          <p:cNvSpPr txBox="1"/>
          <p:nvPr/>
        </p:nvSpPr>
        <p:spPr>
          <a:xfrm>
            <a:off x="4724400" y="5344528"/>
            <a:ext cx="6175188" cy="341632"/>
          </a:xfrm>
          <a:prstGeom prst="rect">
            <a:avLst/>
          </a:prstGeom>
          <a:noFill/>
        </p:spPr>
        <p:txBody>
          <a:bodyPr wrap="square">
            <a:spAutoFit/>
          </a:bodyPr>
          <a:lstStyle/>
          <a:p>
            <a:pPr algn="ctr" rtl="0">
              <a:lnSpc>
                <a:spcPct val="90000"/>
              </a:lnSpc>
              <a:spcBef>
                <a:spcPts val="1000"/>
              </a:spcBef>
            </a:pPr>
            <a:r>
              <a:rPr lang="en-US" sz="1800" b="0" i="0" u="sng" kern="1200" dirty="0">
                <a:solidFill>
                  <a:srgbClr val="595959"/>
                </a:solidFill>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https://employerportal.aarp.org/generations/</a:t>
            </a:r>
            <a:endParaRPr lang="en-US" sz="1800" b="0" kern="1200" dirty="0">
              <a:solidFill>
                <a:srgbClr val="59595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973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55264" y="457200"/>
            <a:ext cx="9546590" cy="6400800"/>
          </a:xfrm>
          <a:custGeom>
            <a:avLst/>
            <a:gdLst/>
            <a:ahLst/>
            <a:cxnLst/>
            <a:rect l="l" t="t" r="r" b="b"/>
            <a:pathLst>
              <a:path w="9546590" h="6400800">
                <a:moveTo>
                  <a:pt x="9546336" y="0"/>
                </a:moveTo>
                <a:lnTo>
                  <a:pt x="342900" y="0"/>
                </a:lnTo>
                <a:lnTo>
                  <a:pt x="296369" y="3130"/>
                </a:lnTo>
                <a:lnTo>
                  <a:pt x="251742" y="12248"/>
                </a:lnTo>
                <a:lnTo>
                  <a:pt x="209426" y="26946"/>
                </a:lnTo>
                <a:lnTo>
                  <a:pt x="169830" y="46815"/>
                </a:lnTo>
                <a:lnTo>
                  <a:pt x="133362" y="71446"/>
                </a:lnTo>
                <a:lnTo>
                  <a:pt x="100431" y="100431"/>
                </a:lnTo>
                <a:lnTo>
                  <a:pt x="71446" y="133362"/>
                </a:lnTo>
                <a:lnTo>
                  <a:pt x="46815" y="169830"/>
                </a:lnTo>
                <a:lnTo>
                  <a:pt x="26946" y="209426"/>
                </a:lnTo>
                <a:lnTo>
                  <a:pt x="12248" y="251742"/>
                </a:lnTo>
                <a:lnTo>
                  <a:pt x="3130" y="296369"/>
                </a:lnTo>
                <a:lnTo>
                  <a:pt x="0" y="342900"/>
                </a:lnTo>
                <a:lnTo>
                  <a:pt x="0" y="6057900"/>
                </a:lnTo>
                <a:lnTo>
                  <a:pt x="3130" y="6104430"/>
                </a:lnTo>
                <a:lnTo>
                  <a:pt x="12248" y="6149057"/>
                </a:lnTo>
                <a:lnTo>
                  <a:pt x="26946" y="6191373"/>
                </a:lnTo>
                <a:lnTo>
                  <a:pt x="46815" y="6230969"/>
                </a:lnTo>
                <a:lnTo>
                  <a:pt x="71446" y="6267437"/>
                </a:lnTo>
                <a:lnTo>
                  <a:pt x="100431" y="6300368"/>
                </a:lnTo>
                <a:lnTo>
                  <a:pt x="133362" y="6329353"/>
                </a:lnTo>
                <a:lnTo>
                  <a:pt x="169830" y="6353984"/>
                </a:lnTo>
                <a:lnTo>
                  <a:pt x="209426" y="6373853"/>
                </a:lnTo>
                <a:lnTo>
                  <a:pt x="251742" y="6388551"/>
                </a:lnTo>
                <a:lnTo>
                  <a:pt x="296369" y="6397669"/>
                </a:lnTo>
                <a:lnTo>
                  <a:pt x="342900" y="6400800"/>
                </a:lnTo>
                <a:lnTo>
                  <a:pt x="9546336" y="6400800"/>
                </a:lnTo>
                <a:lnTo>
                  <a:pt x="9546336" y="0"/>
                </a:lnTo>
                <a:close/>
              </a:path>
            </a:pathLst>
          </a:custGeom>
          <a:solidFill>
            <a:srgbClr val="E6E7E8"/>
          </a:solidFill>
        </p:spPr>
        <p:txBody>
          <a:bodyPr wrap="square" lIns="0" tIns="0" rIns="0" bIns="0" rtlCol="0"/>
          <a:lstStyle/>
          <a:p>
            <a:endParaRPr/>
          </a:p>
        </p:txBody>
      </p:sp>
      <p:sp>
        <p:nvSpPr>
          <p:cNvPr id="3" name="object 3"/>
          <p:cNvSpPr txBox="1"/>
          <p:nvPr/>
        </p:nvSpPr>
        <p:spPr>
          <a:xfrm>
            <a:off x="6388099" y="1289935"/>
            <a:ext cx="5727701" cy="8874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EF3824"/>
                </a:solidFill>
                <a:latin typeface="Lato Black"/>
                <a:cs typeface="Lato Black"/>
              </a:rPr>
              <a:t>[My name]</a:t>
            </a:r>
          </a:p>
          <a:p>
            <a:pPr marL="12700">
              <a:lnSpc>
                <a:spcPct val="100000"/>
              </a:lnSpc>
              <a:spcBef>
                <a:spcPts val="100"/>
              </a:spcBef>
            </a:pPr>
            <a:r>
              <a:rPr lang="en-US" sz="2000" b="1" dirty="0">
                <a:solidFill>
                  <a:srgbClr val="EF3824"/>
                </a:solidFill>
                <a:latin typeface="Lato Black"/>
                <a:cs typeface="Lato Black"/>
              </a:rPr>
              <a:t>[My role]</a:t>
            </a:r>
            <a:endParaRPr sz="2000" dirty="0">
              <a:latin typeface="Lato Black"/>
              <a:cs typeface="Lato Black"/>
            </a:endParaRPr>
          </a:p>
        </p:txBody>
      </p:sp>
      <p:sp>
        <p:nvSpPr>
          <p:cNvPr id="4" name="object 4"/>
          <p:cNvSpPr txBox="1"/>
          <p:nvPr/>
        </p:nvSpPr>
        <p:spPr>
          <a:xfrm>
            <a:off x="6428772" y="2514600"/>
            <a:ext cx="5715000" cy="1243930"/>
          </a:xfrm>
          <a:prstGeom prst="rect">
            <a:avLst/>
          </a:prstGeom>
        </p:spPr>
        <p:txBody>
          <a:bodyPr vert="horz" wrap="square" lIns="0" tIns="12700" rIns="0" bIns="0" rtlCol="0">
            <a:spAutoFit/>
          </a:bodyPr>
          <a:lstStyle/>
          <a:p>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[2-3 sentence facilitator introduction/ bio</a:t>
            </a:r>
            <a:r>
              <a:rPr lang="en-US" sz="2000" dirty="0">
                <a:latin typeface="Lato" panose="020F0502020204030203" pitchFamily="34" charset="0"/>
                <a:ea typeface="Lato" panose="020F0502020204030203" pitchFamily="34" charset="0"/>
                <a:cs typeface="Lato" panose="020F0502020204030203" pitchFamily="34" charset="0"/>
              </a:rPr>
              <a:t>.]</a:t>
            </a:r>
          </a:p>
          <a:p>
            <a:endParaRPr lang="en-US" sz="2000" dirty="0">
              <a:latin typeface="Lato" panose="020F0502020204030203" pitchFamily="34" charset="0"/>
              <a:ea typeface="Lato" panose="020F0502020204030203" pitchFamily="34" charset="0"/>
              <a:cs typeface="Lato" panose="020F0502020204030203" pitchFamily="34" charset="0"/>
            </a:endParaRPr>
          </a:p>
          <a:p>
            <a:r>
              <a:rPr lang="en-US" sz="2000" dirty="0">
                <a:latin typeface="Lato" panose="020F0502020204030203" pitchFamily="34" charset="0"/>
                <a:ea typeface="Lato" panose="020F0502020204030203" pitchFamily="34" charset="0"/>
                <a:cs typeface="Lato" panose="020F0502020204030203" pitchFamily="34" charset="0"/>
              </a:rPr>
              <a:t>You can reach me at [insert your email or other contact info here.]</a:t>
            </a:r>
          </a:p>
        </p:txBody>
      </p:sp>
      <p:pic>
        <p:nvPicPr>
          <p:cNvPr id="6" name="Picture 5" descr="A group of people sitting in chairs&#10;&#10;Description automatically generated">
            <a:extLst>
              <a:ext uri="{FF2B5EF4-FFF2-40B4-BE49-F238E27FC236}">
                <a16:creationId xmlns:a16="http://schemas.microsoft.com/office/drawing/2014/main" id="{A1BA13A5-9C98-B93F-9FED-D9D6225E8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6" y="1231565"/>
            <a:ext cx="5053930" cy="5053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479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4800600" cy="7315200"/>
          </a:xfrm>
          <a:custGeom>
            <a:avLst/>
            <a:gdLst/>
            <a:ahLst/>
            <a:cxnLst/>
            <a:rect l="l" t="t" r="r" b="b"/>
            <a:pathLst>
              <a:path w="4800600" h="7315200">
                <a:moveTo>
                  <a:pt x="4800600" y="0"/>
                </a:moveTo>
                <a:lnTo>
                  <a:pt x="0" y="0"/>
                </a:lnTo>
                <a:lnTo>
                  <a:pt x="0" y="7315200"/>
                </a:lnTo>
                <a:lnTo>
                  <a:pt x="4800600" y="7315200"/>
                </a:lnTo>
                <a:lnTo>
                  <a:pt x="4800600" y="0"/>
                </a:lnTo>
                <a:close/>
              </a:path>
            </a:pathLst>
          </a:custGeom>
          <a:solidFill>
            <a:srgbClr val="40AEAD"/>
          </a:solidFill>
        </p:spPr>
        <p:txBody>
          <a:bodyPr wrap="square" lIns="0" tIns="0" rIns="0" bIns="0" rtlCol="0"/>
          <a:lstStyle/>
          <a:p>
            <a:endParaRPr/>
          </a:p>
        </p:txBody>
      </p:sp>
      <p:sp>
        <p:nvSpPr>
          <p:cNvPr id="3" name="object 3"/>
          <p:cNvSpPr/>
          <p:nvPr/>
        </p:nvSpPr>
        <p:spPr>
          <a:xfrm>
            <a:off x="5143500" y="1504950"/>
            <a:ext cx="7658100" cy="4305300"/>
          </a:xfrm>
          <a:custGeom>
            <a:avLst/>
            <a:gdLst/>
            <a:ahLst/>
            <a:cxnLst/>
            <a:rect l="l" t="t" r="r" b="b"/>
            <a:pathLst>
              <a:path w="7658100" h="2857500">
                <a:moveTo>
                  <a:pt x="7658100" y="0"/>
                </a:moveTo>
                <a:lnTo>
                  <a:pt x="628650" y="0"/>
                </a:lnTo>
                <a:lnTo>
                  <a:pt x="581733" y="1724"/>
                </a:lnTo>
                <a:lnTo>
                  <a:pt x="535752" y="6816"/>
                </a:lnTo>
                <a:lnTo>
                  <a:pt x="490830" y="15154"/>
                </a:lnTo>
                <a:lnTo>
                  <a:pt x="447088" y="26616"/>
                </a:lnTo>
                <a:lnTo>
                  <a:pt x="404646" y="41081"/>
                </a:lnTo>
                <a:lnTo>
                  <a:pt x="363627" y="58428"/>
                </a:lnTo>
                <a:lnTo>
                  <a:pt x="324152" y="78534"/>
                </a:lnTo>
                <a:lnTo>
                  <a:pt x="286344" y="101279"/>
                </a:lnTo>
                <a:lnTo>
                  <a:pt x="250322" y="126541"/>
                </a:lnTo>
                <a:lnTo>
                  <a:pt x="216209" y="154197"/>
                </a:lnTo>
                <a:lnTo>
                  <a:pt x="184127" y="184127"/>
                </a:lnTo>
                <a:lnTo>
                  <a:pt x="154197" y="216209"/>
                </a:lnTo>
                <a:lnTo>
                  <a:pt x="126541" y="250322"/>
                </a:lnTo>
                <a:lnTo>
                  <a:pt x="101279" y="286344"/>
                </a:lnTo>
                <a:lnTo>
                  <a:pt x="78534" y="324152"/>
                </a:lnTo>
                <a:lnTo>
                  <a:pt x="58428" y="363627"/>
                </a:lnTo>
                <a:lnTo>
                  <a:pt x="41081" y="404646"/>
                </a:lnTo>
                <a:lnTo>
                  <a:pt x="26616" y="447088"/>
                </a:lnTo>
                <a:lnTo>
                  <a:pt x="15154" y="490830"/>
                </a:lnTo>
                <a:lnTo>
                  <a:pt x="6816" y="535752"/>
                </a:lnTo>
                <a:lnTo>
                  <a:pt x="1724" y="581733"/>
                </a:lnTo>
                <a:lnTo>
                  <a:pt x="0" y="628650"/>
                </a:lnTo>
                <a:lnTo>
                  <a:pt x="0" y="2857500"/>
                </a:lnTo>
                <a:lnTo>
                  <a:pt x="7658100" y="2857500"/>
                </a:lnTo>
                <a:lnTo>
                  <a:pt x="7658100" y="0"/>
                </a:lnTo>
                <a:close/>
              </a:path>
            </a:pathLst>
          </a:custGeom>
          <a:solidFill>
            <a:srgbClr val="E6E7E8"/>
          </a:solidFill>
        </p:spPr>
        <p:txBody>
          <a:bodyPr wrap="square" lIns="0" tIns="0" rIns="0" bIns="0" rtlCol="0"/>
          <a:lstStyle/>
          <a:p>
            <a:endParaRPr/>
          </a:p>
        </p:txBody>
      </p:sp>
      <p:sp>
        <p:nvSpPr>
          <p:cNvPr id="5" name="object 5"/>
          <p:cNvSpPr txBox="1"/>
          <p:nvPr/>
        </p:nvSpPr>
        <p:spPr>
          <a:xfrm>
            <a:off x="5782309" y="1789046"/>
            <a:ext cx="6485891" cy="4008790"/>
          </a:xfrm>
          <a:prstGeom prst="rect">
            <a:avLst/>
          </a:prstGeom>
        </p:spPr>
        <p:txBody>
          <a:bodyPr vert="horz" wrap="square" lIns="0" tIns="12700" rIns="0" bIns="0" rtlCol="0">
            <a:spAutoFit/>
          </a:bodyPr>
          <a:lstStyle/>
          <a:p>
            <a:pPr marL="12700" marR="5080">
              <a:lnSpc>
                <a:spcPct val="100000"/>
              </a:lnSpc>
              <a:spcBef>
                <a:spcPts val="100"/>
              </a:spcBef>
            </a:pPr>
            <a:r>
              <a:rPr lang="en-US" sz="2800" b="1" dirty="0">
                <a:solidFill>
                  <a:srgbClr val="EF3824"/>
                </a:solidFill>
                <a:latin typeface="Lato Black"/>
                <a:cs typeface="Lato Black"/>
              </a:rPr>
              <a:t>Use any or all of these prompts</a:t>
            </a:r>
            <a:endParaRPr sz="2800" dirty="0">
              <a:latin typeface="Lato Black"/>
              <a:cs typeface="Lato Black"/>
            </a:endParaRPr>
          </a:p>
          <a:p>
            <a:pPr marL="12700" marR="118110">
              <a:lnSpc>
                <a:spcPct val="100000"/>
              </a:lnSpc>
              <a:spcBef>
                <a:spcPts val="2620"/>
              </a:spcBef>
              <a:tabLst>
                <a:tab pos="2858770" algn="l"/>
              </a:tabLst>
            </a:pPr>
            <a:r>
              <a:rPr lang="en-US" sz="2000" dirty="0">
                <a:solidFill>
                  <a:srgbClr val="231F20"/>
                </a:solidFill>
                <a:latin typeface="Lato"/>
                <a:cs typeface="Lato"/>
              </a:rPr>
              <a:t>My name is __________________________________________</a:t>
            </a:r>
          </a:p>
          <a:p>
            <a:pPr marL="12700" marR="118110">
              <a:spcBef>
                <a:spcPts val="2620"/>
              </a:spcBef>
              <a:tabLst>
                <a:tab pos="2858770" algn="l"/>
              </a:tabLst>
            </a:pP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I manage a team of ___ people directly and ___ people who roll up to me</a:t>
            </a:r>
            <a:endParaRPr lang="en-US" sz="2000" dirty="0">
              <a:solidFill>
                <a:srgbClr val="231F20"/>
              </a:solidFill>
              <a:latin typeface="Lato" panose="020F0502020204030203" pitchFamily="34" charset="0"/>
              <a:ea typeface="Lato" panose="020F0502020204030203" pitchFamily="34" charset="0"/>
              <a:cs typeface="Lato" panose="020F0502020204030203" pitchFamily="34" charset="0"/>
            </a:endParaRPr>
          </a:p>
          <a:p>
            <a:pPr marL="12700" marR="118110">
              <a:spcBef>
                <a:spcPts val="2620"/>
              </a:spcBef>
              <a:tabLst>
                <a:tab pos="2858770" algn="l"/>
              </a:tabLst>
            </a:pPr>
            <a:r>
              <a:rPr lang="en-US" sz="2000" dirty="0">
                <a:solidFill>
                  <a:srgbClr val="231F20"/>
                </a:solidFill>
                <a:latin typeface="Lato"/>
                <a:cs typeface="Lato"/>
              </a:rPr>
              <a:t>One word to describe how it feels to keep age in mind during recruiting and hiring is __________________________</a:t>
            </a:r>
          </a:p>
          <a:p>
            <a:pPr marL="12700" marR="118110">
              <a:lnSpc>
                <a:spcPct val="100000"/>
              </a:lnSpc>
              <a:spcBef>
                <a:spcPts val="2620"/>
              </a:spcBef>
              <a:tabLst>
                <a:tab pos="2858770" algn="l"/>
              </a:tabLst>
            </a:pPr>
            <a:r>
              <a:rPr lang="en-US" sz="2000" dirty="0">
                <a:solidFill>
                  <a:srgbClr val="231F20"/>
                </a:solidFill>
                <a:latin typeface="Lato"/>
                <a:cs typeface="Lato"/>
              </a:rPr>
              <a:t>Today I want to talk about ____________________________</a:t>
            </a:r>
          </a:p>
          <a:p>
            <a:pPr>
              <a:lnSpc>
                <a:spcPct val="100000"/>
              </a:lnSpc>
            </a:pPr>
            <a:endParaRPr sz="2500" dirty="0">
              <a:latin typeface="Lato"/>
              <a:cs typeface="Lato"/>
            </a:endParaRPr>
          </a:p>
        </p:txBody>
      </p:sp>
      <p:sp>
        <p:nvSpPr>
          <p:cNvPr id="6" name="object 6"/>
          <p:cNvSpPr txBox="1">
            <a:spLocks noGrp="1"/>
          </p:cNvSpPr>
          <p:nvPr>
            <p:ph type="title"/>
          </p:nvPr>
        </p:nvSpPr>
        <p:spPr>
          <a:xfrm>
            <a:off x="444500" y="447221"/>
            <a:ext cx="3594100" cy="566181"/>
          </a:xfrm>
          <a:prstGeom prst="rect">
            <a:avLst/>
          </a:prstGeom>
        </p:spPr>
        <p:txBody>
          <a:bodyPr vert="horz" wrap="square" lIns="0" tIns="12065" rIns="0" bIns="0" rtlCol="0">
            <a:spAutoFit/>
          </a:bodyPr>
          <a:lstStyle/>
          <a:p>
            <a:pPr marL="12700">
              <a:lnSpc>
                <a:spcPct val="100000"/>
              </a:lnSpc>
              <a:spcBef>
                <a:spcPts val="95"/>
              </a:spcBef>
            </a:pPr>
            <a:r>
              <a:rPr lang="en-US" sz="3600" spc="-30" dirty="0">
                <a:solidFill>
                  <a:srgbClr val="FFFFFF"/>
                </a:solidFill>
                <a:latin typeface="Lato Black" panose="020F0502020204030203" pitchFamily="34" charset="0"/>
                <a:ea typeface="Lato Black" panose="020F0502020204030203" pitchFamily="34" charset="0"/>
                <a:cs typeface="Lato Black" panose="020F0502020204030203" pitchFamily="34" charset="0"/>
              </a:rPr>
              <a:t>Introductions</a:t>
            </a:r>
            <a:endParaRPr sz="36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object 6">
            <a:extLst>
              <a:ext uri="{FF2B5EF4-FFF2-40B4-BE49-F238E27FC236}">
                <a16:creationId xmlns:a16="http://schemas.microsoft.com/office/drawing/2014/main" id="{2436A107-7A06-52E1-BE16-85A329B81416}"/>
              </a:ext>
            </a:extLst>
          </p:cNvPr>
          <p:cNvSpPr txBox="1"/>
          <p:nvPr/>
        </p:nvSpPr>
        <p:spPr>
          <a:xfrm>
            <a:off x="5181118" y="7009567"/>
            <a:ext cx="7163282"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7" name="Google Shape;244;p9" descr="Icon&#10;&#10;Description automatically generated">
            <a:extLst>
              <a:ext uri="{FF2B5EF4-FFF2-40B4-BE49-F238E27FC236}">
                <a16:creationId xmlns:a16="http://schemas.microsoft.com/office/drawing/2014/main" id="{C578952E-FAFE-30CF-435B-42CCF7AAE83E}"/>
              </a:ext>
            </a:extLst>
          </p:cNvPr>
          <p:cNvPicPr preferRelativeResize="0"/>
          <p:nvPr/>
        </p:nvPicPr>
        <p:blipFill rotWithShape="1">
          <a:blip r:embed="rId3">
            <a:alphaModFix/>
          </a:blip>
          <a:srcRect/>
          <a:stretch/>
        </p:blipFill>
        <p:spPr>
          <a:xfrm>
            <a:off x="983531" y="2715440"/>
            <a:ext cx="2721870" cy="2297069"/>
          </a:xfrm>
          <a:prstGeom prst="rect">
            <a:avLst/>
          </a:prstGeom>
          <a:noFill/>
          <a:ln>
            <a:noFill/>
          </a:ln>
        </p:spPr>
      </p:pic>
    </p:spTree>
    <p:extLst>
      <p:ext uri="{BB962C8B-B14F-4D97-AF65-F5344CB8AC3E}">
        <p14:creationId xmlns:p14="http://schemas.microsoft.com/office/powerpoint/2010/main" val="144504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200"/>
            <a:ext cx="5297805" cy="6400800"/>
          </a:xfrm>
          <a:custGeom>
            <a:avLst/>
            <a:gdLst/>
            <a:ahLst/>
            <a:cxnLst/>
            <a:rect l="l" t="t" r="r" b="b"/>
            <a:pathLst>
              <a:path w="5297805" h="6400800">
                <a:moveTo>
                  <a:pt x="4954353" y="0"/>
                </a:moveTo>
                <a:lnTo>
                  <a:pt x="0" y="0"/>
                </a:lnTo>
                <a:lnTo>
                  <a:pt x="0" y="6400800"/>
                </a:lnTo>
                <a:lnTo>
                  <a:pt x="4954353" y="6400800"/>
                </a:lnTo>
                <a:lnTo>
                  <a:pt x="5000884" y="6397669"/>
                </a:lnTo>
                <a:lnTo>
                  <a:pt x="5045511" y="6388551"/>
                </a:lnTo>
                <a:lnTo>
                  <a:pt x="5087827" y="6373853"/>
                </a:lnTo>
                <a:lnTo>
                  <a:pt x="5127423" y="6353984"/>
                </a:lnTo>
                <a:lnTo>
                  <a:pt x="5163891" y="6329353"/>
                </a:lnTo>
                <a:lnTo>
                  <a:pt x="5196822" y="6300368"/>
                </a:lnTo>
                <a:lnTo>
                  <a:pt x="5225807" y="6267437"/>
                </a:lnTo>
                <a:lnTo>
                  <a:pt x="5250438" y="6230969"/>
                </a:lnTo>
                <a:lnTo>
                  <a:pt x="5270307" y="6191373"/>
                </a:lnTo>
                <a:lnTo>
                  <a:pt x="5285005" y="6149057"/>
                </a:lnTo>
                <a:lnTo>
                  <a:pt x="5294123" y="6104430"/>
                </a:lnTo>
                <a:lnTo>
                  <a:pt x="5297253" y="6057900"/>
                </a:lnTo>
                <a:lnTo>
                  <a:pt x="5297253" y="342900"/>
                </a:lnTo>
                <a:lnTo>
                  <a:pt x="5294123" y="296369"/>
                </a:lnTo>
                <a:lnTo>
                  <a:pt x="5285005" y="251742"/>
                </a:lnTo>
                <a:lnTo>
                  <a:pt x="5270307" y="209426"/>
                </a:lnTo>
                <a:lnTo>
                  <a:pt x="5250438" y="169830"/>
                </a:lnTo>
                <a:lnTo>
                  <a:pt x="5225807" y="133362"/>
                </a:lnTo>
                <a:lnTo>
                  <a:pt x="5196822" y="100431"/>
                </a:lnTo>
                <a:lnTo>
                  <a:pt x="5163891" y="71446"/>
                </a:lnTo>
                <a:lnTo>
                  <a:pt x="5127423" y="46815"/>
                </a:lnTo>
                <a:lnTo>
                  <a:pt x="5087827" y="26946"/>
                </a:lnTo>
                <a:lnTo>
                  <a:pt x="5045511" y="12248"/>
                </a:lnTo>
                <a:lnTo>
                  <a:pt x="5000884" y="3130"/>
                </a:lnTo>
                <a:lnTo>
                  <a:pt x="4954353" y="0"/>
                </a:lnTo>
                <a:close/>
              </a:path>
            </a:pathLst>
          </a:custGeom>
          <a:solidFill>
            <a:srgbClr val="E6E7E8"/>
          </a:solidFill>
        </p:spPr>
        <p:txBody>
          <a:bodyPr wrap="square" lIns="0" tIns="0" rIns="0" bIns="0" rtlCol="0"/>
          <a:lstStyle/>
          <a:p>
            <a:endParaRPr/>
          </a:p>
        </p:txBody>
      </p:sp>
      <p:sp>
        <p:nvSpPr>
          <p:cNvPr id="3" name="object 3"/>
          <p:cNvSpPr txBox="1">
            <a:spLocks noGrp="1"/>
          </p:cNvSpPr>
          <p:nvPr>
            <p:ph type="title"/>
          </p:nvPr>
        </p:nvSpPr>
        <p:spPr>
          <a:xfrm>
            <a:off x="6400800" y="442094"/>
            <a:ext cx="5956300" cy="565539"/>
          </a:xfrm>
          <a:prstGeom prst="rect">
            <a:avLst/>
          </a:prstGeom>
        </p:spPr>
        <p:txBody>
          <a:bodyPr vert="horz" wrap="square" lIns="0" tIns="11430" rIns="0" bIns="0" rtlCol="0">
            <a:spAutoFit/>
          </a:bodyPr>
          <a:lstStyle/>
          <a:p>
            <a:pPr marL="12700">
              <a:lnSpc>
                <a:spcPct val="100000"/>
              </a:lnSpc>
              <a:spcBef>
                <a:spcPts val="90"/>
              </a:spcBef>
            </a:pPr>
            <a:r>
              <a:rPr sz="3600" spc="95" dirty="0"/>
              <a:t>Agenda</a:t>
            </a:r>
            <a:endParaRPr sz="3600" dirty="0"/>
          </a:p>
        </p:txBody>
      </p:sp>
      <p:sp>
        <p:nvSpPr>
          <p:cNvPr id="4" name="object 4"/>
          <p:cNvSpPr txBox="1"/>
          <p:nvPr/>
        </p:nvSpPr>
        <p:spPr>
          <a:xfrm>
            <a:off x="6248401" y="1519224"/>
            <a:ext cx="762000" cy="4140749"/>
          </a:xfrm>
          <a:prstGeom prst="rect">
            <a:avLst/>
          </a:prstGeom>
        </p:spPr>
        <p:txBody>
          <a:bodyPr vert="horz" wrap="square" lIns="0" tIns="96520" rIns="0" bIns="0" rtlCol="0" anchor="t">
            <a:spAutoFit/>
          </a:bodyPr>
          <a:lstStyle/>
          <a:p>
            <a:pPr marL="478155" marR="267335" indent="-466090">
              <a:lnSpc>
                <a:spcPct val="87400"/>
              </a:lnSpc>
              <a:spcBef>
                <a:spcPts val="760"/>
              </a:spcBef>
              <a:buFont typeface="Lato Black"/>
              <a:buAutoNum type="arabicPlain"/>
              <a:tabLst>
                <a:tab pos="781685" algn="l"/>
              </a:tabLst>
            </a:pPr>
            <a:r>
              <a:rPr lang="en-US" sz="6450" baseline="3875" dirty="0">
                <a:solidFill>
                  <a:srgbClr val="EF3824"/>
                </a:solidFill>
                <a:latin typeface="Lato Thin"/>
                <a:cs typeface="Lato Thin"/>
              </a:rPr>
              <a:t>|</a:t>
            </a:r>
            <a:r>
              <a:rPr lang="en-US" sz="2800" spc="165" baseline="3875" dirty="0">
                <a:solidFill>
                  <a:srgbClr val="EF3824"/>
                </a:solidFill>
                <a:latin typeface="Lato Thin"/>
                <a:cs typeface="Lato Thin"/>
              </a:rPr>
              <a:t> </a:t>
            </a:r>
            <a:endParaRPr sz="2000" dirty="0">
              <a:latin typeface="Lato"/>
              <a:cs typeface="Lato"/>
            </a:endParaRPr>
          </a:p>
          <a:p>
            <a:pPr marL="478790" indent="-466090">
              <a:lnSpc>
                <a:spcPct val="100000"/>
              </a:lnSpc>
              <a:spcBef>
                <a:spcPts val="1580"/>
              </a:spcBef>
              <a:buFont typeface="Lato Black"/>
              <a:buAutoNum type="arabicPlain"/>
              <a:tabLst>
                <a:tab pos="478790" algn="l"/>
              </a:tabLst>
            </a:pPr>
            <a:r>
              <a:rPr sz="6450" baseline="3875" dirty="0">
                <a:solidFill>
                  <a:srgbClr val="EF3824"/>
                </a:solidFill>
                <a:latin typeface="Lato Thin"/>
                <a:cs typeface="Lato Thin"/>
              </a:rPr>
              <a:t>|</a:t>
            </a:r>
            <a:r>
              <a:rPr sz="6450" spc="270" baseline="3875" dirty="0">
                <a:solidFill>
                  <a:srgbClr val="EF3824"/>
                </a:solidFill>
                <a:latin typeface="Lato Thin"/>
                <a:cs typeface="Lato Thin"/>
              </a:rPr>
              <a:t> </a:t>
            </a:r>
            <a:r>
              <a:rPr lang="en-US" sz="2000" dirty="0">
                <a:solidFill>
                  <a:srgbClr val="231F20"/>
                </a:solidFill>
                <a:latin typeface="Lato"/>
                <a:cs typeface="Lato"/>
              </a:rPr>
              <a:t> </a:t>
            </a:r>
            <a:endParaRPr sz="2000" dirty="0">
              <a:latin typeface="Lato"/>
              <a:cs typeface="Lato"/>
            </a:endParaRPr>
          </a:p>
          <a:p>
            <a:pPr marL="478790" indent="-466090">
              <a:lnSpc>
                <a:spcPct val="100000"/>
              </a:lnSpc>
              <a:spcBef>
                <a:spcPts val="1585"/>
              </a:spcBef>
              <a:buFont typeface="Lato Black"/>
              <a:buAutoNum type="arabicPlain"/>
              <a:tabLst>
                <a:tab pos="478790" algn="l"/>
              </a:tabLst>
            </a:pPr>
            <a:r>
              <a:rPr sz="6450" baseline="3875" dirty="0">
                <a:solidFill>
                  <a:srgbClr val="EF3824"/>
                </a:solidFill>
                <a:latin typeface="Lato Thin"/>
                <a:cs typeface="Lato Thin"/>
              </a:rPr>
              <a:t>|</a:t>
            </a:r>
            <a:endParaRPr lang="en-US" sz="6450" spc="262" baseline="3875" dirty="0">
              <a:solidFill>
                <a:srgbClr val="EF3824"/>
              </a:solidFill>
              <a:latin typeface="Lato Thin"/>
              <a:cs typeface="Lato Thin"/>
            </a:endParaRP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a:p>
            <a:pPr marL="478790" indent="-466090">
              <a:lnSpc>
                <a:spcPct val="100000"/>
              </a:lnSpc>
              <a:spcBef>
                <a:spcPts val="1585"/>
              </a:spcBef>
              <a:buFont typeface="Lato Black"/>
              <a:buAutoNum type="arabicPlain"/>
              <a:tabLst>
                <a:tab pos="478790" algn="l"/>
              </a:tabLst>
            </a:pPr>
            <a:r>
              <a:rPr lang="en-US" sz="6450" spc="262" baseline="3875" dirty="0">
                <a:solidFill>
                  <a:srgbClr val="EF3824"/>
                </a:solidFill>
                <a:latin typeface="Lato Thin"/>
                <a:cs typeface="Lato Thin"/>
              </a:rPr>
              <a:t>|</a:t>
            </a:r>
          </a:p>
        </p:txBody>
      </p:sp>
      <p:sp>
        <p:nvSpPr>
          <p:cNvPr id="9" name="TextBox 8">
            <a:extLst>
              <a:ext uri="{FF2B5EF4-FFF2-40B4-BE49-F238E27FC236}">
                <a16:creationId xmlns:a16="http://schemas.microsoft.com/office/drawing/2014/main" id="{B0B81F7B-0A01-4E1C-2725-20D61DE67881}"/>
              </a:ext>
            </a:extLst>
          </p:cNvPr>
          <p:cNvSpPr txBox="1"/>
          <p:nvPr/>
        </p:nvSpPr>
        <p:spPr>
          <a:xfrm>
            <a:off x="6858000" y="1519224"/>
            <a:ext cx="4953000" cy="678908"/>
          </a:xfrm>
          <a:prstGeom prst="rect">
            <a:avLst/>
          </a:prstGeom>
          <a:noFill/>
        </p:spPr>
        <p:txBody>
          <a:bodyPr wrap="square" anchor="ctr">
            <a:noAutofit/>
          </a:bodyPr>
          <a:lstStyle/>
          <a:p>
            <a:r>
              <a:rPr lang="en-US" sz="2000" spc="-10" dirty="0">
                <a:solidFill>
                  <a:srgbClr val="EF3824"/>
                </a:solidFill>
                <a:latin typeface="Lato"/>
                <a:cs typeface="Lato"/>
              </a:rPr>
              <a:t>What is age inclusion and how can it play out in recruiting and hiring?</a:t>
            </a:r>
            <a:endParaRPr lang="en-US" sz="2000" dirty="0">
              <a:solidFill>
                <a:srgbClr val="EF3824"/>
              </a:solidFill>
            </a:endParaRPr>
          </a:p>
        </p:txBody>
      </p:sp>
      <p:sp>
        <p:nvSpPr>
          <p:cNvPr id="10" name="TextBox 9">
            <a:extLst>
              <a:ext uri="{FF2B5EF4-FFF2-40B4-BE49-F238E27FC236}">
                <a16:creationId xmlns:a16="http://schemas.microsoft.com/office/drawing/2014/main" id="{76CCBB46-BAFE-5384-BA45-42479FAC2A6B}"/>
              </a:ext>
            </a:extLst>
          </p:cNvPr>
          <p:cNvSpPr txBox="1"/>
          <p:nvPr/>
        </p:nvSpPr>
        <p:spPr>
          <a:xfrm>
            <a:off x="6835815" y="2370269"/>
            <a:ext cx="4953000" cy="678908"/>
          </a:xfrm>
          <a:prstGeom prst="rect">
            <a:avLst/>
          </a:prstGeom>
          <a:noFill/>
        </p:spPr>
        <p:txBody>
          <a:bodyPr wrap="square" anchor="ctr">
            <a:noAutofit/>
          </a:bodyPr>
          <a:lstStyle/>
          <a:p>
            <a:r>
              <a:rPr lang="en-US" sz="2000" spc="-10" dirty="0">
                <a:solidFill>
                  <a:srgbClr val="231F20"/>
                </a:solidFill>
                <a:latin typeface="Lato"/>
                <a:cs typeface="Lato"/>
              </a:rPr>
              <a:t>Why should we recruit and hire with age inclusion in mind?</a:t>
            </a:r>
            <a:endParaRPr lang="en-US" sz="2000" dirty="0"/>
          </a:p>
        </p:txBody>
      </p:sp>
      <p:sp>
        <p:nvSpPr>
          <p:cNvPr id="11" name="TextBox 10">
            <a:extLst>
              <a:ext uri="{FF2B5EF4-FFF2-40B4-BE49-F238E27FC236}">
                <a16:creationId xmlns:a16="http://schemas.microsoft.com/office/drawing/2014/main" id="{0FDCB7DB-CA83-6420-59FA-21BD020AC4DD}"/>
              </a:ext>
            </a:extLst>
          </p:cNvPr>
          <p:cNvSpPr txBox="1"/>
          <p:nvPr/>
        </p:nvSpPr>
        <p:spPr>
          <a:xfrm>
            <a:off x="6894171" y="3190777"/>
            <a:ext cx="4953000" cy="678908"/>
          </a:xfrm>
          <a:prstGeom prst="rect">
            <a:avLst/>
          </a:prstGeom>
          <a:noFill/>
        </p:spPr>
        <p:txBody>
          <a:bodyPr wrap="square" anchor="ctr">
            <a:noAutofit/>
          </a:bodyPr>
          <a:lstStyle/>
          <a:p>
            <a:r>
              <a:rPr lang="en-US" sz="2000" spc="-10" dirty="0">
                <a:solidFill>
                  <a:srgbClr val="231F20"/>
                </a:solidFill>
                <a:latin typeface="Lato"/>
                <a:cs typeface="Lato"/>
              </a:rPr>
              <a:t>How can I hire with age inclusion in mind?</a:t>
            </a:r>
            <a:endParaRPr lang="en-US" sz="2000" dirty="0"/>
          </a:p>
        </p:txBody>
      </p:sp>
      <p:sp>
        <p:nvSpPr>
          <p:cNvPr id="12" name="TextBox 11">
            <a:extLst>
              <a:ext uri="{FF2B5EF4-FFF2-40B4-BE49-F238E27FC236}">
                <a16:creationId xmlns:a16="http://schemas.microsoft.com/office/drawing/2014/main" id="{57A485FF-FE04-1F0F-BD62-6C93C7496A9A}"/>
              </a:ext>
            </a:extLst>
          </p:cNvPr>
          <p:cNvSpPr txBox="1"/>
          <p:nvPr/>
        </p:nvSpPr>
        <p:spPr>
          <a:xfrm>
            <a:off x="6835815" y="4085921"/>
            <a:ext cx="4953000" cy="678908"/>
          </a:xfrm>
          <a:prstGeom prst="rect">
            <a:avLst/>
          </a:prstGeom>
          <a:noFill/>
        </p:spPr>
        <p:txBody>
          <a:bodyPr wrap="square" anchor="ctr">
            <a:noAutofit/>
          </a:bodyPr>
          <a:lstStyle/>
          <a:p>
            <a:r>
              <a:rPr lang="en-US" sz="2000" spc="-10" dirty="0">
                <a:solidFill>
                  <a:srgbClr val="231F20"/>
                </a:solidFill>
                <a:latin typeface="Lato"/>
                <a:cs typeface="Lato"/>
              </a:rPr>
              <a:t>How can I use this in my own hiring?</a:t>
            </a:r>
            <a:endParaRPr lang="en-US" sz="2000" dirty="0"/>
          </a:p>
        </p:txBody>
      </p:sp>
      <p:sp>
        <p:nvSpPr>
          <p:cNvPr id="13" name="TextBox 12">
            <a:extLst>
              <a:ext uri="{FF2B5EF4-FFF2-40B4-BE49-F238E27FC236}">
                <a16:creationId xmlns:a16="http://schemas.microsoft.com/office/drawing/2014/main" id="{520BCE27-FF6C-5EA1-5298-85E08BD6AD91}"/>
              </a:ext>
            </a:extLst>
          </p:cNvPr>
          <p:cNvSpPr txBox="1"/>
          <p:nvPr/>
        </p:nvSpPr>
        <p:spPr>
          <a:xfrm>
            <a:off x="6877774" y="4936966"/>
            <a:ext cx="4953000" cy="678908"/>
          </a:xfrm>
          <a:prstGeom prst="rect">
            <a:avLst/>
          </a:prstGeom>
          <a:noFill/>
        </p:spPr>
        <p:txBody>
          <a:bodyPr wrap="square" anchor="ctr">
            <a:noAutofit/>
          </a:bodyPr>
          <a:lstStyle/>
          <a:p>
            <a:r>
              <a:rPr lang="en-US" sz="2000" spc="-10" dirty="0">
                <a:solidFill>
                  <a:srgbClr val="231F20"/>
                </a:solidFill>
                <a:latin typeface="Lato"/>
                <a:cs typeface="Lato"/>
              </a:rPr>
              <a:t>Q&amp;A and resources to use and share</a:t>
            </a:r>
            <a:endParaRPr lang="en-US" sz="2000" dirty="0"/>
          </a:p>
        </p:txBody>
      </p:sp>
      <p:sp>
        <p:nvSpPr>
          <p:cNvPr id="14" name="object 6">
            <a:extLst>
              <a:ext uri="{FF2B5EF4-FFF2-40B4-BE49-F238E27FC236}">
                <a16:creationId xmlns:a16="http://schemas.microsoft.com/office/drawing/2014/main" id="{E4A7982C-154A-F151-8895-F9F4107318BE}"/>
              </a:ext>
            </a:extLst>
          </p:cNvPr>
          <p:cNvSpPr txBox="1"/>
          <p:nvPr/>
        </p:nvSpPr>
        <p:spPr>
          <a:xfrm>
            <a:off x="381000" y="6950572"/>
            <a:ext cx="12039600" cy="105157"/>
          </a:xfrm>
          <a:prstGeom prst="rect">
            <a:avLst/>
          </a:prstGeom>
        </p:spPr>
        <p:txBody>
          <a:bodyPr vert="horz" wrap="square" lIns="0" tIns="12700" rIns="0" bIns="0" rtlCol="0">
            <a:spAutoFit/>
          </a:bodyPr>
          <a:lstStyle/>
          <a:p>
            <a:pPr marL="12700">
              <a:spcBef>
                <a:spcPts val="100"/>
              </a:spcBef>
            </a:pPr>
            <a:r>
              <a:rPr lang="en-US" sz="600" b="1" dirty="0">
                <a:solidFill>
                  <a:srgbClr val="231F20"/>
                </a:solidFill>
                <a:latin typeface="Lato"/>
                <a:cs typeface="Lato"/>
              </a:rPr>
              <a:t>Courtesy Getty Images</a:t>
            </a:r>
          </a:p>
        </p:txBody>
      </p:sp>
      <p:pic>
        <p:nvPicPr>
          <p:cNvPr id="15" name="object 5">
            <a:extLst>
              <a:ext uri="{FF2B5EF4-FFF2-40B4-BE49-F238E27FC236}">
                <a16:creationId xmlns:a16="http://schemas.microsoft.com/office/drawing/2014/main" id="{675DDDBB-7876-E96D-8502-A16B4D01A482}"/>
              </a:ext>
            </a:extLst>
          </p:cNvPr>
          <p:cNvPicPr/>
          <p:nvPr/>
        </p:nvPicPr>
        <p:blipFill>
          <a:blip r:embed="rId2">
            <a:extLst>
              <a:ext uri="{28A0092B-C50C-407E-A947-70E740481C1C}">
                <a14:useLocalDpi xmlns:a14="http://schemas.microsoft.com/office/drawing/2010/main" val="0"/>
              </a:ext>
            </a:extLst>
          </a:blip>
          <a:srcRect l="32053" r="-1"/>
          <a:stretch/>
        </p:blipFill>
        <p:spPr>
          <a:xfrm>
            <a:off x="0" y="1519224"/>
            <a:ext cx="5297805" cy="451408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11723</TotalTime>
  <Words>8376</Words>
  <Application>Microsoft Office PowerPoint</Application>
  <PresentationFormat>Custom</PresentationFormat>
  <Paragraphs>608</Paragraphs>
  <Slides>63</Slides>
  <Notes>49</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Aptos</vt:lpstr>
      <vt:lpstr>Aptos Narrow</vt:lpstr>
      <vt:lpstr>Arial</vt:lpstr>
      <vt:lpstr>Calibri</vt:lpstr>
      <vt:lpstr>Lato</vt:lpstr>
      <vt:lpstr>Lato Black</vt:lpstr>
      <vt:lpstr>Lato Thin</vt:lpstr>
      <vt:lpstr>Segoe UI</vt:lpstr>
      <vt:lpstr>Source Sans Pro</vt:lpstr>
      <vt:lpstr>Source Sans Pro Light</vt:lpstr>
      <vt:lpstr>Source Sans Pro Semibold</vt:lpstr>
      <vt:lpstr>Wingdings</vt:lpstr>
      <vt:lpstr>Office Theme</vt:lpstr>
      <vt:lpstr>PowerPoint Presentation</vt:lpstr>
      <vt:lpstr>PowerPoint Presentation</vt:lpstr>
      <vt:lpstr>PowerPoint Presentation</vt:lpstr>
      <vt:lpstr>PowerPoint Presentation</vt:lpstr>
      <vt:lpstr>PowerPoint Presentation</vt:lpstr>
      <vt:lpstr>Today’s key resource</vt:lpstr>
      <vt:lpstr>PowerPoint Presentation</vt:lpstr>
      <vt:lpstr>Introductions</vt:lpstr>
      <vt:lpstr>Agenda</vt:lpstr>
      <vt:lpstr>What is age inclusion?</vt:lpstr>
      <vt:lpstr>Reflect</vt:lpstr>
      <vt:lpstr>What is age-inclusion?</vt:lpstr>
      <vt:lpstr>Poll</vt:lpstr>
      <vt:lpstr>Poll</vt:lpstr>
      <vt:lpstr>Poll</vt:lpstr>
      <vt:lpstr>Poll</vt:lpstr>
      <vt:lpstr>Poll</vt:lpstr>
      <vt:lpstr>Poll</vt:lpstr>
      <vt:lpstr>Age-inclusive recruiting builds mixed-age teams</vt:lpstr>
      <vt:lpstr>Age-inclusive recruiting draws key candidates</vt:lpstr>
      <vt:lpstr>Reflect</vt:lpstr>
      <vt:lpstr>Reflect</vt:lpstr>
      <vt:lpstr>Agenda</vt:lpstr>
      <vt:lpstr>Poll</vt:lpstr>
      <vt:lpstr>Hiring managers want their teams to create more value</vt:lpstr>
      <vt:lpstr>Hiring managers want to stay on the right side of the law</vt:lpstr>
      <vt:lpstr>Try it now</vt:lpstr>
      <vt:lpstr>Try it now</vt:lpstr>
      <vt:lpstr>Reflect</vt:lpstr>
      <vt:lpstr>Agenda</vt:lpstr>
      <vt:lpstr>Poll</vt:lpstr>
      <vt:lpstr>How can I recognize age bias in recruiting and hiring?</vt:lpstr>
      <vt:lpstr>Try it now</vt:lpstr>
      <vt:lpstr>Try it now</vt:lpstr>
      <vt:lpstr>Try it now</vt:lpstr>
      <vt:lpstr>Reflect</vt:lpstr>
      <vt:lpstr>How can I prevent age bias in recruiting and hiring?</vt:lpstr>
      <vt:lpstr>Try it now</vt:lpstr>
      <vt:lpstr>Try it now</vt:lpstr>
      <vt:lpstr>Reflect</vt:lpstr>
      <vt:lpstr>Reflect</vt:lpstr>
      <vt:lpstr>How can I help my team interrupt age bias in recruiting and hiring?</vt:lpstr>
      <vt:lpstr>Try it now</vt:lpstr>
      <vt:lpstr>Try it now</vt:lpstr>
      <vt:lpstr>Try it now</vt:lpstr>
      <vt:lpstr>Reflect</vt:lpstr>
      <vt:lpstr>Agenda</vt:lpstr>
      <vt:lpstr>Poll</vt:lpstr>
      <vt:lpstr>So many best practices, so little time?</vt:lpstr>
      <vt:lpstr>We made it easy with editable templates</vt:lpstr>
      <vt:lpstr>It can take under an hour to customize your kit</vt:lpstr>
      <vt:lpstr>We made it easy with editable templates</vt:lpstr>
      <vt:lpstr>We made it easy with editable templates</vt:lpstr>
      <vt:lpstr>Reflect</vt:lpstr>
      <vt:lpstr>Your questions help us all. What’s on your mind?</vt:lpstr>
      <vt:lpstr>Is it better to approach my team with this topic now, or when we are about to start the process of hiring someone new?   I’m not sure my own manager sees mixed-age teams as key to team performance. How do I bring it up?   Who do I talk to if my team identifies ways our organization’s standard recruiting and hiring tools and processes could be more age-inclusive? </vt:lpstr>
      <vt:lpstr>We welcome your feedback on today’s session</vt:lpstr>
      <vt:lpstr>Today’s key takeaways</vt:lpstr>
      <vt:lpstr>PowerPoint Presentation</vt:lpstr>
      <vt:lpstr>Share your feedback on hosting this session</vt:lpstr>
      <vt:lpstr>Follow up with participants after today’s session</vt:lpstr>
      <vt:lpstr>Update leaders after today’s session</vt:lpstr>
      <vt:lpstr>Explore additional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Heather Ainsworth</cp:lastModifiedBy>
  <cp:revision>7</cp:revision>
  <dcterms:created xsi:type="dcterms:W3CDTF">2024-09-18T16:47:34Z</dcterms:created>
  <dcterms:modified xsi:type="dcterms:W3CDTF">2024-09-28T16:07:04Z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2024-09-18T00:00:00Z</vt:filetime>
  </property>
  <property fmtid="{D5CDD505-2E9C-101B-9397-08002B2CF9AE}" pid="3" name="Creator">
    <vt:lpwstr>Adobe InDesign 19.3 (Macintosh)</vt:lpwstr>
  </property>
  <property fmtid="{D5CDD505-2E9C-101B-9397-08002B2CF9AE}" pid="4" name="LastSaved">
    <vt:filetime>2024-09-18T00:00:00Z</vt:filetime>
  </property>
  <property fmtid="{D5CDD505-2E9C-101B-9397-08002B2CF9AE}" pid="5" name="Producer">
    <vt:lpwstr>Adobe PDF Library 17.0</vt:lpwstr>
  </property>
</Properties>
</file>