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1183" r:id="rId2"/>
    <p:sldId id="283" r:id="rId3"/>
    <p:sldId id="357" r:id="rId4"/>
    <p:sldId id="281" r:id="rId5"/>
    <p:sldId id="1177" r:id="rId6"/>
    <p:sldId id="1178" r:id="rId7"/>
    <p:sldId id="1179" r:id="rId8"/>
    <p:sldId id="355" r:id="rId9"/>
    <p:sldId id="1136" r:id="rId10"/>
    <p:sldId id="351" r:id="rId11"/>
    <p:sldId id="352" r:id="rId12"/>
    <p:sldId id="350" r:id="rId13"/>
    <p:sldId id="353" r:id="rId14"/>
    <p:sldId id="354" r:id="rId15"/>
    <p:sldId id="356" r:id="rId16"/>
    <p:sldId id="1137" r:id="rId17"/>
    <p:sldId id="359" r:id="rId18"/>
    <p:sldId id="360" r:id="rId19"/>
    <p:sldId id="361" r:id="rId20"/>
    <p:sldId id="362" r:id="rId21"/>
    <p:sldId id="363" r:id="rId22"/>
    <p:sldId id="364" r:id="rId23"/>
    <p:sldId id="365" r:id="rId24"/>
    <p:sldId id="366" r:id="rId25"/>
    <p:sldId id="369" r:id="rId26"/>
    <p:sldId id="371" r:id="rId27"/>
    <p:sldId id="1138" r:id="rId28"/>
    <p:sldId id="370" r:id="rId29"/>
    <p:sldId id="1151" r:id="rId30"/>
    <p:sldId id="303" r:id="rId31"/>
    <p:sldId id="1150" r:id="rId32"/>
    <p:sldId id="1148" r:id="rId33"/>
    <p:sldId id="372" r:id="rId34"/>
    <p:sldId id="1101" r:id="rId35"/>
    <p:sldId id="1102" r:id="rId36"/>
    <p:sldId id="1146" r:id="rId37"/>
    <p:sldId id="1149" r:id="rId38"/>
    <p:sldId id="1147" r:id="rId39"/>
    <p:sldId id="1103" r:id="rId40"/>
    <p:sldId id="368" r:id="rId41"/>
    <p:sldId id="373" r:id="rId42"/>
    <p:sldId id="315" r:id="rId43"/>
    <p:sldId id="308" r:id="rId44"/>
    <p:sldId id="1143" r:id="rId45"/>
  </p:sldIdLst>
  <p:sldSz cx="12801600" cy="7315200"/>
  <p:notesSz cx="128016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3D812-8A51-E868-D7F6-80E4693BE535}" name="Heather Ainsworth" initials="HA" userId="050294d7567eade2" providerId="Windows Live"/>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3824"/>
    <a:srgbClr val="EC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25618-E6F9-4250-B5DF-046B4CFB076D}" v="3" dt="2024-09-28T16:03:32.679"/>
    <p1510:client id="{D5F942B0-4E22-4EB7-B22D-0BA5A3734679}" v="25" dt="2024-09-28T16:02:10.8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3905" autoAdjust="0"/>
  </p:normalViewPr>
  <p:slideViewPr>
    <p:cSldViewPr>
      <p:cViewPr>
        <p:scale>
          <a:sx n="80" d="100"/>
          <a:sy n="80" d="100"/>
        </p:scale>
        <p:origin x="1200" y="108"/>
      </p:cViewPr>
      <p:guideLst>
        <p:guide orient="horz" pos="2880"/>
        <p:guide pos="2160"/>
      </p:guideLst>
    </p:cSldViewPr>
  </p:slideViewPr>
  <p:notesTextViewPr>
    <p:cViewPr>
      <p:scale>
        <a:sx n="3" d="2"/>
        <a:sy n="3" d="2"/>
      </p:scale>
      <p:origin x="0" y="0"/>
    </p:cViewPr>
  </p:notesTextViewPr>
  <p:sorterViewPr>
    <p:cViewPr varScale="1">
      <p:scale>
        <a:sx n="1" d="1"/>
        <a:sy n="1" d="1"/>
      </p:scale>
      <p:origin x="0" y="-11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66713"/>
          </a:xfrm>
          <a:prstGeom prst="rect">
            <a:avLst/>
          </a:prstGeom>
        </p:spPr>
        <p:txBody>
          <a:bodyPr vert="horz" lIns="91440" tIns="45720" rIns="91440" bIns="45720" rtlCol="0"/>
          <a:lstStyle>
            <a:lvl1pPr algn="r">
              <a:defRPr sz="1200"/>
            </a:lvl1pPr>
          </a:lstStyle>
          <a:p>
            <a:fld id="{3AF8FA0F-5E67-A242-BB1E-DD0FC0D8C996}" type="datetimeFigureOut">
              <a:rPr lang="en-US" smtClean="0"/>
              <a:t>9/28/2024</a:t>
            </a:fld>
            <a:endParaRPr lang="en-US"/>
          </a:p>
        </p:txBody>
      </p:sp>
      <p:sp>
        <p:nvSpPr>
          <p:cNvPr id="4" name="Slide Image Placeholder 3"/>
          <p:cNvSpPr>
            <a:spLocks noGrp="1" noRot="1" noChangeAspect="1"/>
          </p:cNvSpPr>
          <p:nvPr>
            <p:ph type="sldImg" idx="2"/>
          </p:nvPr>
        </p:nvSpPr>
        <p:spPr>
          <a:xfrm>
            <a:off x="4240213" y="914400"/>
            <a:ext cx="43211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521075"/>
            <a:ext cx="10242550"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55467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6948488"/>
            <a:ext cx="5546725" cy="366712"/>
          </a:xfrm>
          <a:prstGeom prst="rect">
            <a:avLst/>
          </a:prstGeom>
        </p:spPr>
        <p:txBody>
          <a:bodyPr vert="horz" lIns="91440" tIns="45720" rIns="91440" bIns="45720" rtlCol="0" anchor="b"/>
          <a:lstStyle>
            <a:lvl1pPr algn="r">
              <a:defRPr sz="1200"/>
            </a:lvl1pPr>
          </a:lstStyle>
          <a:p>
            <a:fld id="{5C99A7CF-160A-754F-A4FE-4D8EF3D88376}" type="slidenum">
              <a:rPr lang="en-US" smtClean="0"/>
              <a:t>‹#›</a:t>
            </a:fld>
            <a:endParaRPr lang="en-US"/>
          </a:p>
        </p:txBody>
      </p:sp>
    </p:spTree>
    <p:extLst>
      <p:ext uri="{BB962C8B-B14F-4D97-AF65-F5344CB8AC3E}">
        <p14:creationId xmlns:p14="http://schemas.microsoft.com/office/powerpoint/2010/main" val="273403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aarp.org/thinking-policy/how-population-age-shifts-will-affect-us-labor-mark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mployerportal.aarp.org/age-inclusive-workforce/commit-to-an-age-inclusive-culture/business-case-basic-slid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Aptos Narrow" panose="020B0004020202020204" pitchFamily="34" charset="0"/>
              </a:rPr>
              <a:t>Make your plan for this year </a:t>
            </a:r>
            <a:r>
              <a:rPr lang="en-US" sz="1800" b="0" i="0">
                <a:solidFill>
                  <a:srgbClr val="000000"/>
                </a:solidFill>
                <a:effectLst/>
                <a:latin typeface="Aptos Narrow" panose="020B00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Narrow" panose="020B0004020202020204" pitchFamily="34" charset="0"/>
              </a:rPr>
              <a:t>This 1-hour workshop will help you lead your HR leaders through a simple activity to understand current employees’ experiences in your multigenerational workforce, and then to create a high-level map of strengths and opportunity areas.  You'll leave with a short, targeted action plan for the year that can include actions across your 1) HR functions, 2) manager support initiatives, and 3) employee engagement initiatives. Each element of your plan will include specific AARP resources to help you execute your plan successfully.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Narrow" panose="020B00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Narrow" panose="020B0004020202020204" pitchFamily="34" charset="0"/>
              </a:rPr>
              <a:t>Participants: Human Resources team leaders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Narrow" panose="020B0004020202020204" pitchFamily="34" charset="0"/>
              </a:rPr>
              <a:t>Facilitator: CHRO or senior HR leader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Narrow" panose="020B0004020202020204" pitchFamily="34" charset="0"/>
              </a:rPr>
              <a:t>Cost: Free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Narrow" panose="020B0004020202020204" pitchFamily="34" charset="0"/>
              </a:rPr>
              <a:t>Time Commitment: 1.5 </a:t>
            </a:r>
            <a:r>
              <a:rPr lang="en-US" sz="1800" b="0" i="0" err="1">
                <a:solidFill>
                  <a:srgbClr val="000000"/>
                </a:solidFill>
                <a:effectLst/>
                <a:latin typeface="Aptos Narrow" panose="020B0004020202020204" pitchFamily="34" charset="0"/>
              </a:rPr>
              <a:t>hrs</a:t>
            </a:r>
            <a:r>
              <a:rPr lang="en-US" sz="1800" b="0" i="0">
                <a:solidFill>
                  <a:srgbClr val="000000"/>
                </a:solidFill>
                <a:effectLst/>
                <a:latin typeface="Aptos Narrow" panose="020B0004020202020204" pitchFamily="34" charset="0"/>
              </a:rPr>
              <a:t> to plan, 1 </a:t>
            </a:r>
            <a:r>
              <a:rPr lang="en-US" sz="1800" b="0" i="0" err="1">
                <a:solidFill>
                  <a:srgbClr val="000000"/>
                </a:solidFill>
                <a:effectLst/>
                <a:latin typeface="Aptos Narrow" panose="020B0004020202020204" pitchFamily="34" charset="0"/>
              </a:rPr>
              <a:t>hr</a:t>
            </a:r>
            <a:r>
              <a:rPr lang="en-US" sz="1800" b="0" i="0">
                <a:solidFill>
                  <a:srgbClr val="000000"/>
                </a:solidFill>
                <a:effectLst/>
                <a:latin typeface="Aptos Narrow" panose="020B0004020202020204" pitchFamily="34" charset="0"/>
              </a:rPr>
              <a:t> to facilitate  </a:t>
            </a:r>
            <a:endParaRPr lang="en-US" sz="2800"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5C99A7CF-160A-754F-A4FE-4D8EF3D88376}" type="slidenum">
              <a:rPr lang="en-US" smtClean="0"/>
              <a:t>1</a:t>
            </a:fld>
            <a:endParaRPr lang="en-US"/>
          </a:p>
        </p:txBody>
      </p:sp>
    </p:spTree>
    <p:extLst>
      <p:ext uri="{BB962C8B-B14F-4D97-AF65-F5344CB8AC3E}">
        <p14:creationId xmlns:p14="http://schemas.microsoft.com/office/powerpoint/2010/main" val="110074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If you know you are pressed for time in facilitating this session, you can ask the HR leader for each function to fill out their own section BEFORE the session and you can include the completed version of each chart on the following slides. It’s up to you!</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17</a:t>
            </a:fld>
            <a:endParaRPr lang="en-US"/>
          </a:p>
        </p:txBody>
      </p:sp>
    </p:spTree>
    <p:extLst>
      <p:ext uri="{BB962C8B-B14F-4D97-AF65-F5344CB8AC3E}">
        <p14:creationId xmlns:p14="http://schemas.microsoft.com/office/powerpoint/2010/main" val="180523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18</a:t>
            </a:fld>
            <a:endParaRPr lang="en-US"/>
          </a:p>
        </p:txBody>
      </p:sp>
    </p:spTree>
    <p:extLst>
      <p:ext uri="{BB962C8B-B14F-4D97-AF65-F5344CB8AC3E}">
        <p14:creationId xmlns:p14="http://schemas.microsoft.com/office/powerpoint/2010/main" val="564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19</a:t>
            </a:fld>
            <a:endParaRPr lang="en-US"/>
          </a:p>
        </p:txBody>
      </p:sp>
    </p:spTree>
    <p:extLst>
      <p:ext uri="{BB962C8B-B14F-4D97-AF65-F5344CB8AC3E}">
        <p14:creationId xmlns:p14="http://schemas.microsoft.com/office/powerpoint/2010/main" val="204050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20</a:t>
            </a:fld>
            <a:endParaRPr lang="en-US"/>
          </a:p>
        </p:txBody>
      </p:sp>
    </p:spTree>
    <p:extLst>
      <p:ext uri="{BB962C8B-B14F-4D97-AF65-F5344CB8AC3E}">
        <p14:creationId xmlns:p14="http://schemas.microsoft.com/office/powerpoint/2010/main" val="211107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21</a:t>
            </a:fld>
            <a:endParaRPr lang="en-US"/>
          </a:p>
        </p:txBody>
      </p:sp>
    </p:spTree>
    <p:extLst>
      <p:ext uri="{BB962C8B-B14F-4D97-AF65-F5344CB8AC3E}">
        <p14:creationId xmlns:p14="http://schemas.microsoft.com/office/powerpoint/2010/main" val="1329622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22</a:t>
            </a:fld>
            <a:endParaRPr lang="en-US"/>
          </a:p>
        </p:txBody>
      </p:sp>
    </p:spTree>
    <p:extLst>
      <p:ext uri="{BB962C8B-B14F-4D97-AF65-F5344CB8AC3E}">
        <p14:creationId xmlns:p14="http://schemas.microsoft.com/office/powerpoint/2010/main" val="4221914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23</a:t>
            </a:fld>
            <a:endParaRPr lang="en-US"/>
          </a:p>
        </p:txBody>
      </p:sp>
    </p:spTree>
    <p:extLst>
      <p:ext uri="{BB962C8B-B14F-4D97-AF65-F5344CB8AC3E}">
        <p14:creationId xmlns:p14="http://schemas.microsoft.com/office/powerpoint/2010/main" val="3994063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24</a:t>
            </a:fld>
            <a:endParaRPr lang="en-US"/>
          </a:p>
        </p:txBody>
      </p:sp>
    </p:spTree>
    <p:extLst>
      <p:ext uri="{BB962C8B-B14F-4D97-AF65-F5344CB8AC3E}">
        <p14:creationId xmlns:p14="http://schemas.microsoft.com/office/powerpoint/2010/main" val="839155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You can choose the mix of approaches that works best for your team dynamics and your time available:</a:t>
            </a:r>
          </a:p>
          <a:p>
            <a:endParaRPr lang="en-US" dirty="0"/>
          </a:p>
          <a:p>
            <a:r>
              <a:rPr lang="en-US" u="sng" dirty="0"/>
              <a:t>Decision 1: </a:t>
            </a:r>
            <a:r>
              <a:rPr lang="en-US" dirty="0"/>
              <a:t>Choose how you want team members to consider the questions posed by the worksheet. Will discussion be more effective if you ask people to complete it as individuals, in partners, or in a full group discussion for the full set of questions?  If you have gathered the leaders of each HR function listed on the worksheet, you might ask each person to fill out the section for their own group, then have everyone report out and discuss. </a:t>
            </a:r>
          </a:p>
          <a:p>
            <a:endParaRPr lang="en-US" dirty="0"/>
          </a:p>
          <a:p>
            <a:r>
              <a:rPr lang="en-US" u="sng" dirty="0"/>
              <a:t>Decision 2:</a:t>
            </a:r>
            <a:r>
              <a:rPr lang="en-US" dirty="0"/>
              <a:t> Choose your platform: You can either download, print and use the worksheet from the AARP Generations at Work resource suite OR you can use the same content on the set of slides to follow. If you use the printed version for people to work through on their own or with a partner, you can use the following slides to document their reported-out results during group discussion.</a:t>
            </a:r>
          </a:p>
        </p:txBody>
      </p:sp>
      <p:sp>
        <p:nvSpPr>
          <p:cNvPr id="4" name="Slide Number Placeholder 3"/>
          <p:cNvSpPr>
            <a:spLocks noGrp="1"/>
          </p:cNvSpPr>
          <p:nvPr>
            <p:ph type="sldNum" sz="quarter" idx="5"/>
          </p:nvPr>
        </p:nvSpPr>
        <p:spPr/>
        <p:txBody>
          <a:bodyPr/>
          <a:lstStyle/>
          <a:p>
            <a:fld id="{5C99A7CF-160A-754F-A4FE-4D8EF3D88376}" type="slidenum">
              <a:rPr lang="en-US" smtClean="0"/>
              <a:t>25</a:t>
            </a:fld>
            <a:endParaRPr lang="en-US"/>
          </a:p>
        </p:txBody>
      </p:sp>
    </p:spTree>
    <p:extLst>
      <p:ext uri="{BB962C8B-B14F-4D97-AF65-F5344CB8AC3E}">
        <p14:creationId xmlns:p14="http://schemas.microsoft.com/office/powerpoint/2010/main" val="83826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 Note: In the initial work session, all teams should be able to complete through #3: draft v1 of the Age Inclusion Action Plan.  Based on your team’s available time and work style, you can continue in the same work session through to iterate to a final plan in #6.</a:t>
            </a:r>
          </a:p>
          <a:p>
            <a:r>
              <a:rPr lang="en-US"/>
              <a:t>OR </a:t>
            </a:r>
          </a:p>
          <a:p>
            <a:r>
              <a:rPr lang="en-US"/>
              <a:t>You can choose to have participants complete #4 as homework, then reconvene for a second workshop to complete #5-6 together. </a:t>
            </a:r>
          </a:p>
        </p:txBody>
      </p:sp>
      <p:sp>
        <p:nvSpPr>
          <p:cNvPr id="4" name="Slide Number Placeholder 3"/>
          <p:cNvSpPr>
            <a:spLocks noGrp="1"/>
          </p:cNvSpPr>
          <p:nvPr>
            <p:ph type="sldNum" sz="quarter" idx="5"/>
          </p:nvPr>
        </p:nvSpPr>
        <p:spPr/>
        <p:txBody>
          <a:bodyPr/>
          <a:lstStyle/>
          <a:p>
            <a:fld id="{5C99A7CF-160A-754F-A4FE-4D8EF3D88376}" type="slidenum">
              <a:rPr lang="en-US" smtClean="0"/>
              <a:t>28</a:t>
            </a:fld>
            <a:endParaRPr lang="en-US"/>
          </a:p>
        </p:txBody>
      </p:sp>
    </p:spTree>
    <p:extLst>
      <p:ext uri="{BB962C8B-B14F-4D97-AF65-F5344CB8AC3E}">
        <p14:creationId xmlns:p14="http://schemas.microsoft.com/office/powerpoint/2010/main" val="158829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you plan this session, feel free to use the following draft to invite your human resource leaders to join you. Also note that some slides require pre-work such as gathering organizational data, selecting or changing discussion questions, etc., so make sure to read through the deck to prepare for the session. These resources are meant to be customizable based on your needs.</a:t>
            </a:r>
          </a:p>
          <a:p>
            <a:endParaRPr lang="en-US" dirty="0"/>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As you know, we are working towards building a more inclusive workplace, including along dimensions of age. We also have incredible potential to more fully leverage the power of our multi-generational workforce to create the culture, teamwork and results we all want.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 recently learned about a suite of resources AARP has created for employers that we can use in this effort. I’m excited because this resource suite (which is no cost to us) can help us drive progress with highly efficient use of staff, employee and financial resources.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I’d like you to join a small group of HR leaders for a special one-hour workshop that I’ll facilitate.  Here are the details from AARP’s workshop resources: </a:t>
            </a:r>
          </a:p>
          <a:p>
            <a:pPr algn="l" rtl="0" fontAlgn="base"/>
            <a:endParaRPr lang="en-US"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Aptos" panose="020B0004020202020204" pitchFamily="34" charset="0"/>
              </a:rPr>
              <a:t>This 1-hour workshop will lead your HR leaders through simple activities to understand current employees’ experiences in your multigenerational workforce, and then to create a high-level map of strengths and opportunity areas.  You'll leave with a short, targeted action plan for the year that can include actions across your 1) HR functions, 2) manager support initiatives, and 3) employee engagement initiatives. Each element of your plan will include specific AARP resources to help you execute your plan successfully. </a:t>
            </a:r>
          </a:p>
          <a:p>
            <a:pPr algn="l" rtl="0" fontAlgn="base"/>
            <a:endParaRPr lang="en-US" b="0" i="1"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Please let me know your thoughts and look for a specific meeting invitation that will have details on how and when to join this important session.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Best,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a:t>
            </a:fld>
            <a:endParaRPr lang="en-US"/>
          </a:p>
        </p:txBody>
      </p:sp>
    </p:spTree>
    <p:extLst>
      <p:ext uri="{BB962C8B-B14F-4D97-AF65-F5344CB8AC3E}">
        <p14:creationId xmlns:p14="http://schemas.microsoft.com/office/powerpoint/2010/main" val="52998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29</a:t>
            </a:fld>
            <a:endParaRPr lang="en-US"/>
          </a:p>
        </p:txBody>
      </p:sp>
    </p:spTree>
    <p:extLst>
      <p:ext uri="{BB962C8B-B14F-4D97-AF65-F5344CB8AC3E}">
        <p14:creationId xmlns:p14="http://schemas.microsoft.com/office/powerpoint/2010/main" val="3991958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This slide should be used to describe the actions you have chosen for your organization.  (e.g. which actions are you choosing from the Generations at Work tool for your organization?) Content included here is sample only. </a:t>
            </a:r>
          </a:p>
          <a:p>
            <a:endParaRPr lang="en-US" dirty="0"/>
          </a:p>
          <a:p>
            <a:r>
              <a:rPr lang="en-US" dirty="0"/>
              <a:t>A later slide will provide space</a:t>
            </a:r>
            <a:r>
              <a:rPr lang="en-US"/>
              <a:t> </a:t>
            </a:r>
            <a:r>
              <a:rPr lang="en-US" dirty="0"/>
              <a:t>to draft the next steps for this team to execute this organizational plan (e.g. who leads each action in the organizational plan? Who leads any budgeting activities? Who communicates with the employees about the plan? </a:t>
            </a:r>
          </a:p>
        </p:txBody>
      </p:sp>
      <p:sp>
        <p:nvSpPr>
          <p:cNvPr id="4" name="Slide Number Placeholder 3"/>
          <p:cNvSpPr>
            <a:spLocks noGrp="1"/>
          </p:cNvSpPr>
          <p:nvPr>
            <p:ph type="sldNum" sz="quarter" idx="5"/>
          </p:nvPr>
        </p:nvSpPr>
        <p:spPr/>
        <p:txBody>
          <a:bodyPr/>
          <a:lstStyle/>
          <a:p>
            <a:fld id="{5C99A7CF-160A-754F-A4FE-4D8EF3D88376}" type="slidenum">
              <a:rPr lang="en-US" smtClean="0"/>
              <a:t>30</a:t>
            </a:fld>
            <a:endParaRPr lang="en-US"/>
          </a:p>
        </p:txBody>
      </p:sp>
    </p:spTree>
    <p:extLst>
      <p:ext uri="{BB962C8B-B14F-4D97-AF65-F5344CB8AC3E}">
        <p14:creationId xmlns:p14="http://schemas.microsoft.com/office/powerpoint/2010/main" val="380161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 Note: </a:t>
            </a:r>
            <a:r>
              <a:rPr lang="en-US" i="1" dirty="0"/>
              <a:t>Hide this slide before presenting to a group of employees by right clicking the thumbnail and choosing “Hide Slide” from the list.]</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31</a:t>
            </a:fld>
            <a:endParaRPr lang="en-US"/>
          </a:p>
        </p:txBody>
      </p:sp>
    </p:spTree>
    <p:extLst>
      <p:ext uri="{BB962C8B-B14F-4D97-AF65-F5344CB8AC3E}">
        <p14:creationId xmlns:p14="http://schemas.microsoft.com/office/powerpoint/2010/main" val="319432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This workshop is one of a full suite of resources available for leaders, managers and employees to use to create a more age-inclusive workplace. We invite you to explore additional actions, and/or to complete the self-assessment to help you find your next step in the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32</a:t>
            </a:fld>
            <a:endParaRPr lang="en-US"/>
          </a:p>
        </p:txBody>
      </p:sp>
    </p:spTree>
    <p:extLst>
      <p:ext uri="{BB962C8B-B14F-4D97-AF65-F5344CB8AC3E}">
        <p14:creationId xmlns:p14="http://schemas.microsoft.com/office/powerpoint/2010/main" val="2769295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This slide should be a place where your team can iterate the v.1. plan based on their reflections from the prior set of slide prompts.</a:t>
            </a:r>
          </a:p>
        </p:txBody>
      </p:sp>
      <p:sp>
        <p:nvSpPr>
          <p:cNvPr id="4" name="Slide Number Placeholder 3"/>
          <p:cNvSpPr>
            <a:spLocks noGrp="1"/>
          </p:cNvSpPr>
          <p:nvPr>
            <p:ph type="sldNum" sz="quarter" idx="5"/>
          </p:nvPr>
        </p:nvSpPr>
        <p:spPr/>
        <p:txBody>
          <a:bodyPr/>
          <a:lstStyle/>
          <a:p>
            <a:fld id="{5C99A7CF-160A-754F-A4FE-4D8EF3D88376}" type="slidenum">
              <a:rPr lang="en-US" smtClean="0"/>
              <a:t>39</a:t>
            </a:fld>
            <a:endParaRPr lang="en-US"/>
          </a:p>
        </p:txBody>
      </p:sp>
    </p:spTree>
    <p:extLst>
      <p:ext uri="{BB962C8B-B14F-4D97-AF65-F5344CB8AC3E}">
        <p14:creationId xmlns:p14="http://schemas.microsoft.com/office/powerpoint/2010/main" val="1777430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slide of the presentation to share with participants. </a:t>
            </a:r>
          </a:p>
          <a:p>
            <a:r>
              <a:rPr lang="en-US" dirty="0"/>
              <a:t>Slides that follow contain resources for the host to use after the session ends.</a:t>
            </a:r>
          </a:p>
        </p:txBody>
      </p:sp>
      <p:sp>
        <p:nvSpPr>
          <p:cNvPr id="4" name="Slide Number Placeholder 3"/>
          <p:cNvSpPr>
            <a:spLocks noGrp="1"/>
          </p:cNvSpPr>
          <p:nvPr>
            <p:ph type="sldNum" sz="quarter" idx="5"/>
          </p:nvPr>
        </p:nvSpPr>
        <p:spPr/>
        <p:txBody>
          <a:bodyPr/>
          <a:lstStyle/>
          <a:p>
            <a:fld id="{5C99A7CF-160A-754F-A4FE-4D8EF3D88376}" type="slidenum">
              <a:rPr lang="en-US" smtClean="0"/>
              <a:t>42</a:t>
            </a:fld>
            <a:endParaRPr lang="en-US"/>
          </a:p>
        </p:txBody>
      </p:sp>
    </p:spTree>
    <p:extLst>
      <p:ext uri="{BB962C8B-B14F-4D97-AF65-F5344CB8AC3E}">
        <p14:creationId xmlns:p14="http://schemas.microsoft.com/office/powerpoint/2010/main" val="402658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survey is only for people involved in HOSTING the session, not for all of the participants. If your team had multiple people involved in organizing and hosting this session, they are each welcome to fill out their own survey response. Responses are anonymous. AARP’s Work Jobs Team reads all responses and uses your input to celebrate wins and to address opportunities to improve. Thank you for taking 3 minutes of your time to share your feedback. </a:t>
            </a:r>
          </a:p>
        </p:txBody>
      </p:sp>
      <p:sp>
        <p:nvSpPr>
          <p:cNvPr id="4" name="Slide Number Placeholder 3"/>
          <p:cNvSpPr>
            <a:spLocks noGrp="1"/>
          </p:cNvSpPr>
          <p:nvPr>
            <p:ph type="sldNum" sz="quarter" idx="5"/>
          </p:nvPr>
        </p:nvSpPr>
        <p:spPr/>
        <p:txBody>
          <a:bodyPr/>
          <a:lstStyle/>
          <a:p>
            <a:fld id="{5C99A7CF-160A-754F-A4FE-4D8EF3D88376}" type="slidenum">
              <a:rPr lang="en-US" smtClean="0"/>
              <a:t>43</a:t>
            </a:fld>
            <a:endParaRPr lang="en-US"/>
          </a:p>
        </p:txBody>
      </p:sp>
    </p:spTree>
    <p:extLst>
      <p:ext uri="{BB962C8B-B14F-4D97-AF65-F5344CB8AC3E}">
        <p14:creationId xmlns:p14="http://schemas.microsoft.com/office/powerpoint/2010/main" val="1978127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This workshop is one of a full suite of resources available for leaders, managers and employees to use to create a more age-inclusive workplace. We invite you to explore additional actions, and/or to complete the self-assessment to help you find your next step in the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44</a:t>
            </a:fld>
            <a:endParaRPr lang="en-US"/>
          </a:p>
        </p:txBody>
      </p:sp>
    </p:spTree>
    <p:extLst>
      <p:ext uri="{BB962C8B-B14F-4D97-AF65-F5344CB8AC3E}">
        <p14:creationId xmlns:p14="http://schemas.microsoft.com/office/powerpoint/2010/main" val="196052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Edit these prompts to fit your team. We recommend including a prompt that allows each individual to share some aspect of how they are feeling/ what they are hoping for about this working session. </a:t>
            </a:r>
          </a:p>
        </p:txBody>
      </p:sp>
      <p:sp>
        <p:nvSpPr>
          <p:cNvPr id="4" name="Slide Number Placeholder 3"/>
          <p:cNvSpPr>
            <a:spLocks noGrp="1"/>
          </p:cNvSpPr>
          <p:nvPr>
            <p:ph type="sldNum" sz="quarter" idx="5"/>
          </p:nvPr>
        </p:nvSpPr>
        <p:spPr/>
        <p:txBody>
          <a:bodyPr/>
          <a:lstStyle/>
          <a:p>
            <a:fld id="{5C99A7CF-160A-754F-A4FE-4D8EF3D88376}" type="slidenum">
              <a:rPr lang="en-US" smtClean="0"/>
              <a:t>3</a:t>
            </a:fld>
            <a:endParaRPr lang="en-US"/>
          </a:p>
        </p:txBody>
      </p:sp>
    </p:spTree>
    <p:extLst>
      <p:ext uri="{BB962C8B-B14F-4D97-AF65-F5344CB8AC3E}">
        <p14:creationId xmlns:p14="http://schemas.microsoft.com/office/powerpoint/2010/main" val="426993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"durable human skills" are often called soft skills – critical thinking, communication, negotiation, judgement calls, etc.</a:t>
            </a:r>
          </a:p>
          <a:p>
            <a:endParaRPr lang="en-US" dirty="0"/>
          </a:p>
          <a:p>
            <a:r>
              <a:rPr lang="en-US" dirty="0"/>
              <a:t>1 “According to the AARP Global Employer Survey 2020, 83% of employers state that it would be very or at least somewhat valuable to their </a:t>
            </a:r>
            <a:r>
              <a:rPr lang="en-US" dirty="0" err="1"/>
              <a:t>organisation’s</a:t>
            </a:r>
            <a:r>
              <a:rPr lang="en-US" dirty="0"/>
              <a:t> success and growth to create a more multigenerational workforce. Executives in large global companies recognize that their organization would need to undertake more efforts to </a:t>
            </a:r>
            <a:r>
              <a:rPr lang="en-US" dirty="0" err="1"/>
              <a:t>maximise</a:t>
            </a:r>
            <a:r>
              <a:rPr lang="en-US" dirty="0"/>
              <a:t> the full potential that an age-diverse workforce offers, listing age, besides disability, as the area of diversity management that requires most improvement (Forbes Insights, 2011[33]).”</a:t>
            </a:r>
          </a:p>
        </p:txBody>
      </p:sp>
      <p:sp>
        <p:nvSpPr>
          <p:cNvPr id="4" name="Slide Number Placeholder 3"/>
          <p:cNvSpPr>
            <a:spLocks noGrp="1"/>
          </p:cNvSpPr>
          <p:nvPr>
            <p:ph type="sldNum" sz="quarter" idx="5"/>
          </p:nvPr>
        </p:nvSpPr>
        <p:spPr/>
        <p:txBody>
          <a:bodyPr/>
          <a:lstStyle/>
          <a:p>
            <a:fld id="{5C99A7CF-160A-754F-A4FE-4D8EF3D88376}" type="slidenum">
              <a:rPr lang="en-US" smtClean="0"/>
              <a:t>5</a:t>
            </a:fld>
            <a:endParaRPr lang="en-US"/>
          </a:p>
        </p:txBody>
      </p:sp>
    </p:spTree>
    <p:extLst>
      <p:ext uri="{BB962C8B-B14F-4D97-AF65-F5344CB8AC3E}">
        <p14:creationId xmlns:p14="http://schemas.microsoft.com/office/powerpoint/2010/main" val="276448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https://blog.aarp.org/thinking-policy/how-population-age-shifts-will-affect-us-labor-market</a:t>
            </a:r>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6</a:t>
            </a:fld>
            <a:endParaRPr lang="en-US"/>
          </a:p>
        </p:txBody>
      </p:sp>
    </p:spTree>
    <p:extLst>
      <p:ext uri="{BB962C8B-B14F-4D97-AF65-F5344CB8AC3E}">
        <p14:creationId xmlns:p14="http://schemas.microsoft.com/office/powerpoint/2010/main" val="348659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As you customize this deck to meet your needs, feel free to bring in additional data from AARP’s Business Case for Age-Inclusion slide deck at </a:t>
            </a:r>
            <a:br>
              <a:rPr lang="en-US" sz="1800" b="1" i="0" u="sng" strike="noStrike" dirty="0">
                <a:solidFill>
                  <a:srgbClr val="000000"/>
                </a:solidFill>
                <a:effectLst/>
                <a:latin typeface="Aptos Narrow" panose="020B0004020202020204" pitchFamily="34" charset="0"/>
                <a:hlinkClick r:id="rId3"/>
              </a:rPr>
            </a:br>
            <a:r>
              <a:rPr lang="en-US" sz="1800" b="0" i="0" u="sng" strike="noStrike" dirty="0">
                <a:solidFill>
                  <a:srgbClr val="000000"/>
                </a:solidFill>
                <a:effectLst/>
                <a:latin typeface="Aptos Narrow" panose="020B0004020202020204" pitchFamily="34" charset="0"/>
                <a:hlinkClick r:id="rId3"/>
              </a:rPr>
              <a:t>https://employerportal.aarp.org/age-inclusive-workforce/commit-to-an-age-inclusive-culture/business-case-basic-slides</a:t>
            </a: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7</a:t>
            </a:fld>
            <a:endParaRPr lang="en-US"/>
          </a:p>
        </p:txBody>
      </p:sp>
    </p:spTree>
    <p:extLst>
      <p:ext uri="{BB962C8B-B14F-4D97-AF65-F5344CB8AC3E}">
        <p14:creationId xmlns:p14="http://schemas.microsoft.com/office/powerpoint/2010/main" val="282054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a:t>
            </a:r>
          </a:p>
          <a:p>
            <a:endParaRPr lang="en-US" dirty="0"/>
          </a:p>
          <a:p>
            <a:r>
              <a:rPr lang="en-US" dirty="0"/>
              <a:t>To prepare this section, when you are gathering existing data to try to see it through an age lens, consider this and use what works for you from this information included in 2.1.1 </a:t>
            </a:r>
            <a:r>
              <a:rPr lang="en-US" dirty="0" err="1"/>
              <a:t>Worksheet_Data</a:t>
            </a:r>
            <a:r>
              <a:rPr lang="en-US" dirty="0"/>
              <a:t> through Age Lens:</a:t>
            </a:r>
          </a:p>
          <a:p>
            <a:endParaRPr lang="en-US" dirty="0"/>
          </a:p>
          <a:p>
            <a:r>
              <a:rPr lang="en-US" b="1" dirty="0"/>
              <a:t>Step 1: Gather or access employee engagement or satisfaction data. </a:t>
            </a:r>
          </a:p>
          <a:p>
            <a:r>
              <a:rPr lang="en-US" dirty="0"/>
              <a:t>Ask the team who manages employee surveys what data they have collected that can be used to generate a report that filters by employee age. Look at a sample of the age-filtered report they can run, and work with that team to create a report structure that offers the most insight. If you can define age “cohorts” by using employee birth year, consider the following, which map to generational boundaries: </a:t>
            </a:r>
          </a:p>
          <a:p>
            <a:pPr marL="171450" indent="-171450">
              <a:buFont typeface="Arial" panose="020B0604020202020204" pitchFamily="34" charset="0"/>
              <a:buChar char="•"/>
            </a:pPr>
            <a:r>
              <a:rPr lang="en-US" dirty="0"/>
              <a:t>1995-2012 (Gen Z)</a:t>
            </a:r>
          </a:p>
          <a:p>
            <a:pPr marL="171450" indent="-171450">
              <a:buFont typeface="Arial" panose="020B0604020202020204" pitchFamily="34" charset="0"/>
              <a:buChar char="•"/>
            </a:pPr>
            <a:r>
              <a:rPr lang="en-US" dirty="0"/>
              <a:t>1980-1994 (Millennial)</a:t>
            </a:r>
          </a:p>
          <a:p>
            <a:pPr marL="171450" indent="-171450">
              <a:buFont typeface="Arial" panose="020B0604020202020204" pitchFamily="34" charset="0"/>
              <a:buChar char="•"/>
            </a:pPr>
            <a:r>
              <a:rPr lang="en-US" dirty="0"/>
              <a:t>1965-1979 (Gen X)</a:t>
            </a:r>
          </a:p>
          <a:p>
            <a:pPr marL="171450" indent="-171450">
              <a:buFont typeface="Arial" panose="020B0604020202020204" pitchFamily="34" charset="0"/>
              <a:buChar char="•"/>
            </a:pPr>
            <a:r>
              <a:rPr lang="en-US" dirty="0"/>
              <a:t>1946-1964 (Baby Boomer) </a:t>
            </a:r>
          </a:p>
          <a:p>
            <a:pPr marL="171450" indent="-171450">
              <a:buFont typeface="Arial" panose="020B0604020202020204" pitchFamily="34" charset="0"/>
              <a:buChar char="•"/>
            </a:pPr>
            <a:r>
              <a:rPr lang="en-US" dirty="0"/>
              <a:t>Before 1945 (Traditionalists) </a:t>
            </a:r>
          </a:p>
          <a:p>
            <a:endParaRPr lang="en-US" dirty="0"/>
          </a:p>
          <a:p>
            <a:r>
              <a:rPr lang="en-US" dirty="0"/>
              <a:t>You may also want to run a version of the report that compares the data split by: All employees, Employees under age 40, and Employees age 40+. This data view may help you see opportunities and issues among the 40+ group, who are members of a legally protected class under the federal Age Discrimination in Employment Act (ADEA).</a:t>
            </a:r>
          </a:p>
          <a:p>
            <a:endParaRPr lang="en-US" dirty="0"/>
          </a:p>
          <a:p>
            <a:r>
              <a:rPr lang="en-US" b="1" dirty="0"/>
              <a:t>Step 2: Analyze and discuss your data. </a:t>
            </a:r>
          </a:p>
          <a:p>
            <a:r>
              <a:rPr lang="en-US" dirty="0"/>
              <a:t>1. Within each survey question result, are the employees’ experiences roughly similar? Are they different? Circle areas where employee results for a key age group skew higher or lower or note differences from group to group. Talk about what may influence this result. </a:t>
            </a:r>
          </a:p>
          <a:p>
            <a:endParaRPr lang="en-US" dirty="0"/>
          </a:p>
          <a:p>
            <a:r>
              <a:rPr lang="en-US" dirty="0"/>
              <a:t>2. Distill your learnings into a short list of questions you’d like to ask to employees in each age group/ generation. These may reflect results that are very surprising to you (either in a positive or a negative sense). You might ask people to share their personal experience so you can understand the quantitative data in a qualitative context, or you might ask for ideas the organization can consider that can improve the employee experience. </a:t>
            </a:r>
          </a:p>
          <a:p>
            <a:endParaRPr lang="en-US" dirty="0"/>
          </a:p>
          <a:p>
            <a:r>
              <a:rPr lang="en-US" dirty="0"/>
              <a:t>3. Make a plan for how to gather that additional information from employees so that you can best interpret your data. A few interviews? A short, targeted employee pulse survey to a specific employee demographic? Engaging a specific ERG to talk with their members? </a:t>
            </a:r>
          </a:p>
          <a:p>
            <a:endParaRPr lang="en-US" dirty="0"/>
          </a:p>
          <a:p>
            <a:r>
              <a:rPr lang="en-US" dirty="0"/>
              <a:t>4. Now you are ready to use the data effectively to design an age inclusion action plan that is grounded in a deeper understanding of your employees’ current experiences working in a multi-generational workforce. Action plans that meet employees where they are </a:t>
            </a:r>
            <a:r>
              <a:rPr lang="en-US" dirty="0" err="1"/>
              <a:t>are</a:t>
            </a:r>
            <a:r>
              <a:rPr lang="en-US" dirty="0"/>
              <a:t> usually more successful!</a:t>
            </a:r>
          </a:p>
        </p:txBody>
      </p:sp>
      <p:sp>
        <p:nvSpPr>
          <p:cNvPr id="4" name="Slide Number Placeholder 3"/>
          <p:cNvSpPr>
            <a:spLocks noGrp="1"/>
          </p:cNvSpPr>
          <p:nvPr>
            <p:ph type="sldNum" sz="quarter" idx="5"/>
          </p:nvPr>
        </p:nvSpPr>
        <p:spPr/>
        <p:txBody>
          <a:bodyPr/>
          <a:lstStyle/>
          <a:p>
            <a:fld id="{5C99A7CF-160A-754F-A4FE-4D8EF3D88376}" type="slidenum">
              <a:rPr lang="en-US" smtClean="0"/>
              <a:t>9</a:t>
            </a:fld>
            <a:endParaRPr lang="en-US"/>
          </a:p>
        </p:txBody>
      </p:sp>
    </p:spTree>
    <p:extLst>
      <p:ext uri="{BB962C8B-B14F-4D97-AF65-F5344CB8AC3E}">
        <p14:creationId xmlns:p14="http://schemas.microsoft.com/office/powerpoint/2010/main" val="265751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complete this section of your working presentation, remember that there is value in using the data you have rather than waiting to collect perfect data.  This is a starting point! You may also want to use the worksheet titled 2.1.1 </a:t>
            </a:r>
            <a:r>
              <a:rPr lang="en-US" dirty="0" err="1"/>
              <a:t>Worksheet_Data</a:t>
            </a:r>
            <a:r>
              <a:rPr lang="en-US" dirty="0"/>
              <a:t> Through an Age Lens in the AARP Generations at Work resource suite.</a:t>
            </a:r>
          </a:p>
          <a:p>
            <a:endParaRPr lang="en-US" dirty="0"/>
          </a:p>
          <a:p>
            <a:r>
              <a:rPr lang="en-US" dirty="0"/>
              <a:t>For your convenience, the text of the worksheet is pasted below:</a:t>
            </a:r>
          </a:p>
          <a:p>
            <a:endParaRPr lang="en-US" dirty="0"/>
          </a:p>
          <a:p>
            <a:pPr algn="l" rtl="0" fontAlgn="base"/>
            <a:r>
              <a:rPr lang="en-US" sz="1800" b="1" i="0" dirty="0">
                <a:solidFill>
                  <a:srgbClr val="0F4761"/>
                </a:solidFill>
                <a:effectLst/>
                <a:latin typeface="Aptos Display" panose="020B0004020202020204" pitchFamily="34" charset="0"/>
              </a:rPr>
              <a:t>Worksheet: Look at your current employee data through an age lens  </a:t>
            </a:r>
          </a:p>
          <a:p>
            <a:pPr algn="l" rtl="0" fontAlgn="base"/>
            <a:r>
              <a:rPr lang="en-US" sz="1800" b="1" i="0" dirty="0">
                <a:solidFill>
                  <a:srgbClr val="0F4761"/>
                </a:solidFill>
                <a:effectLst/>
                <a:latin typeface="Aptos Display" panose="020B0004020202020204" pitchFamily="34" charset="0"/>
              </a:rPr>
              <a:t> </a:t>
            </a:r>
            <a:endParaRPr lang="en-US" b="1" i="0" dirty="0">
              <a:solidFill>
                <a:srgbClr val="0F4761"/>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How to use this worksheet: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Before choosing the actions to take this year, take a moment to understand how age might already influence your current employees' experiences. Use this worksheet to help guide discussion about how a multi-generational workforce affects your employees' experiences.   </a:t>
            </a:r>
            <a:endParaRPr lang="en-US" b="0" i="0" dirty="0">
              <a:solidFill>
                <a:srgbClr val="000000"/>
              </a:solidFill>
              <a:effectLst/>
              <a:latin typeface="Aptos" panose="020B0004020202020204"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Who to include in the conversations:</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You can use it as an exercise with your HR leadership team and then integrate the outcome into a broader presentation(s) with organizational leaders and/or Human Resources sub-teams who are taking action to address the key take-aways from this worksheet.   </a:t>
            </a:r>
            <a:endParaRPr lang="en-US"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Before jumping in to create an action plan to leverage a multi-generational workforce, it’s important to be curious about the experiences of current employees.  What does available data from your own organization tell you? What questions does it raise? Which areas emerge as opportunities for taking action? </a:t>
            </a:r>
            <a:endParaRPr lang="en-US" b="1"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r>
              <a:rPr lang="en-US" sz="1800" b="0" i="1" dirty="0">
                <a:solidFill>
                  <a:srgbClr val="000000"/>
                </a:solidFill>
                <a:effectLst/>
                <a:latin typeface="Aptos" panose="020B0004020202020204" pitchFamily="34" charset="0"/>
              </a:rPr>
              <a:t>Step 1: Gather or access employee engagement or satisfaction date.  </a:t>
            </a:r>
            <a:endParaRPr lang="en-US" b="0" i="1"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Ask the team who manages employee surveys what data they have collected that can be used to generate a report that employee respondent’s age. Look at a sample of the age-filtered report they can run, and work with that team to create a report structure that offers the most insight. If you can define age “cohorts” by using employee birth year, consider the following, which map to generational boundaries: </a:t>
            </a:r>
            <a:endParaRPr lang="en-US"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1995-2012 (Gen Z)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1980-1994 (Millennial)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1965-1979 (Gen X)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1946-1964 (Baby Boomer)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Before 1945 (Traditionalists) </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You may also want to run a version of the report that compares the data split by: All employees, Employees under age 40, and Employees age 40+. This data view may help you see opportunities and issues among the 40+ group, who are members of a legally protected class under the federal Age Discrimination in Employment Act (ADEA).  </a:t>
            </a:r>
            <a:endParaRPr lang="en-US" b="0" i="0" dirty="0">
              <a:solidFill>
                <a:srgbClr val="000000"/>
              </a:solidFill>
              <a:effectLst/>
              <a:latin typeface="Aptos" panose="020B0004020202020204" pitchFamily="34" charset="0"/>
            </a:endParaRPr>
          </a:p>
          <a:p>
            <a:pPr algn="l" rtl="0" fontAlgn="base"/>
            <a:endParaRPr lang="en-US" sz="1800"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If you are not able to access existing employee survey data that can be filtered by age/ birthdate, you can use the AARP template survey available in the AARP Generations at Work resource suite. </a:t>
            </a:r>
            <a:endParaRPr lang="en-US"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r>
              <a:rPr lang="en-US" sz="1800" b="0" i="1" dirty="0">
                <a:solidFill>
                  <a:srgbClr val="000000"/>
                </a:solidFill>
                <a:effectLst/>
                <a:latin typeface="Aptos" panose="020B0004020202020204" pitchFamily="34" charset="0"/>
              </a:rPr>
              <a:t>Step 2: Analyze and discuss your data.  </a:t>
            </a:r>
            <a:endParaRPr lang="en-US" b="0" i="1"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Within each survey question result, are the employees’ experiences roughly similar? Are they different? Circle areas where employee results for a key age group skew higher or lower or note differences from group to group.  Talk about what may influence this result.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Distill your learnings into a short list of questions you’d like to ask to employees in each age group/ generation. These may reflect results that are very surprising to you (either in a positive or a negative sense.) You might ask people to share their personal experience so you can understand the quantitative data in a qualitative context, or you might ask for ideas the organization can consider that can improve the employee experience.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Make a plan for how to gather that additional information from employees so that you can best interpret your data. A few interviews? A short, targeted employee pulse survey to a specific employee demographic? Engaging a specific ERG to talk with their members?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Now you are ready to use the data effectively to design an age inclusion action plan that is grounded in a deeper understanding of your employees’ current experiences working in a multi-generational workforce. Action plans that meet employees where they are </a:t>
            </a:r>
            <a:r>
              <a:rPr lang="en-US" sz="1800" b="0" i="0" dirty="0" err="1">
                <a:solidFill>
                  <a:srgbClr val="000000"/>
                </a:solidFill>
                <a:effectLst/>
                <a:latin typeface="Aptos" panose="020B0004020202020204" pitchFamily="34" charset="0"/>
              </a:rPr>
              <a:t>are</a:t>
            </a:r>
            <a:r>
              <a:rPr lang="en-US" sz="1800" b="0" i="0" dirty="0">
                <a:solidFill>
                  <a:srgbClr val="000000"/>
                </a:solidFill>
                <a:effectLst/>
                <a:latin typeface="Aptos" panose="020B0004020202020204" pitchFamily="34" charset="0"/>
              </a:rPr>
              <a:t> usually more successful! </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10</a:t>
            </a:fld>
            <a:endParaRPr lang="en-US"/>
          </a:p>
        </p:txBody>
      </p:sp>
    </p:spTree>
    <p:extLst>
      <p:ext uri="{BB962C8B-B14F-4D97-AF65-F5344CB8AC3E}">
        <p14:creationId xmlns:p14="http://schemas.microsoft.com/office/powerpoint/2010/main" val="91873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11</a:t>
            </a:fld>
            <a:endParaRPr lang="en-US"/>
          </a:p>
        </p:txBody>
      </p:sp>
    </p:spTree>
    <p:extLst>
      <p:ext uri="{BB962C8B-B14F-4D97-AF65-F5344CB8AC3E}">
        <p14:creationId xmlns:p14="http://schemas.microsoft.com/office/powerpoint/2010/main" val="1077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7428" y="5212411"/>
            <a:ext cx="7316597" cy="1651634"/>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subTitle" idx="4"/>
          </p:nvPr>
        </p:nvSpPr>
        <p:spPr>
          <a:xfrm>
            <a:off x="3297428" y="5212411"/>
            <a:ext cx="7316597" cy="1651634"/>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sz="half" idx="2"/>
          </p:nvPr>
        </p:nvSpPr>
        <p:spPr>
          <a:xfrm>
            <a:off x="640080" y="1682496"/>
            <a:ext cx="556869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682496"/>
            <a:ext cx="556869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2094"/>
            <a:ext cx="11912600" cy="938530"/>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a:xfrm>
            <a:off x="1212596" y="1484898"/>
            <a:ext cx="10376407" cy="4601210"/>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a:xfrm>
            <a:off x="4352544" y="6803136"/>
            <a:ext cx="409651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6803136"/>
            <a:ext cx="294436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a:xfrm>
            <a:off x="9217152" y="6803136"/>
            <a:ext cx="294436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aarpresearch.qualtrics.com/jfe/form/SV_4SdIGU3zkKfEgU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employerportal.aarp.org/generations/" TargetMode="Externa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aarpresearch.qualtrics.com/jfe/form/SV_4SdIGU3zkKfEgUC"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aarpresearch.qualtrics.com/jfe/form/SV_4SdIGU3zkKfEgU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employerportal.aarp.org/generations/"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ecd-ilibrary.org/docserver/59752153-en.pdf?expires=1636142224&amp;id=id&amp;accname=guest&amp;che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ideas.repec.org/p/iso/educat/009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repec.business.uzh.ch/RePEc/iso/leadinghouse/0093_lhwpaper.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297428" y="5212411"/>
            <a:ext cx="8513572" cy="1574983"/>
          </a:xfrm>
          <a:prstGeom prst="rect">
            <a:avLst/>
          </a:prstGeom>
        </p:spPr>
        <p:txBody>
          <a:bodyPr vert="horz" wrap="square" lIns="0" tIns="12700" rIns="0" bIns="0" rtlCol="0">
            <a:spAutoFit/>
          </a:bodyPr>
          <a:lstStyle/>
          <a:p>
            <a:pPr marL="245745">
              <a:lnSpc>
                <a:spcPts val="7600"/>
              </a:lnSpc>
              <a:spcBef>
                <a:spcPts val="100"/>
              </a:spcBef>
            </a:pPr>
            <a:r>
              <a:rPr lang="en-US" sz="6500"/>
              <a:t>Design Our Plan</a:t>
            </a:r>
            <a:endParaRPr sz="6500"/>
          </a:p>
          <a:p>
            <a:pPr marL="245745">
              <a:lnSpc>
                <a:spcPts val="5200"/>
              </a:lnSpc>
            </a:pPr>
            <a:r>
              <a:rPr lang="en-US" sz="2800" spc="75">
                <a:solidFill>
                  <a:srgbClr val="231F20"/>
                </a:solidFill>
                <a:latin typeface="Lato"/>
                <a:cs typeface="Lato"/>
              </a:rPr>
              <a:t>To leverage a multigenerational workforce</a:t>
            </a:r>
            <a:endParaRPr sz="2800">
              <a:latin typeface="Lato"/>
              <a:cs typeface="Lato"/>
            </a:endParaRPr>
          </a:p>
        </p:txBody>
      </p:sp>
      <p:pic>
        <p:nvPicPr>
          <p:cNvPr id="2" name="Picture 1">
            <a:extLst>
              <a:ext uri="{FF2B5EF4-FFF2-40B4-BE49-F238E27FC236}">
                <a16:creationId xmlns:a16="http://schemas.microsoft.com/office/drawing/2014/main" id="{6522A7D0-25B6-6E10-16FA-B24BB8548E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0401" y="5210040"/>
            <a:ext cx="1615680" cy="1615680"/>
          </a:xfrm>
          <a:prstGeom prst="rect">
            <a:avLst/>
          </a:prstGeom>
        </p:spPr>
      </p:pic>
    </p:spTree>
    <p:extLst>
      <p:ext uri="{BB962C8B-B14F-4D97-AF65-F5344CB8AC3E}">
        <p14:creationId xmlns:p14="http://schemas.microsoft.com/office/powerpoint/2010/main" val="272890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Experiences of our current employees</a:t>
            </a:r>
            <a:endParaRPr sz="3600" dirty="0"/>
          </a:p>
        </p:txBody>
      </p:sp>
      <p:sp>
        <p:nvSpPr>
          <p:cNvPr id="6" name="object 6"/>
          <p:cNvSpPr txBox="1">
            <a:spLocks noGrp="1"/>
          </p:cNvSpPr>
          <p:nvPr>
            <p:ph type="body" idx="1"/>
          </p:nvPr>
        </p:nvSpPr>
        <p:spPr>
          <a:xfrm>
            <a:off x="1212597" y="1484898"/>
            <a:ext cx="5264403" cy="5225277"/>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Sourcing, recruiting and hiring</a:t>
            </a:r>
            <a:endParaRPr sz="2800" dirty="0">
              <a:latin typeface="Lato"/>
              <a:cs typeface="Lato"/>
            </a:endParaRP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[Spend time to see what data you already have that you can analyze through the lens of age. e.g. employee engagement survey results, DEI data, promotion/ pipeline data, and data around voluntary exits]</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[Add key points here, and include key charts, graphs or employee quotes on the right-hand side of this slide. Duplicate this slide and use those to build this info out.] </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[Ideally, you can include the results for all ages of employees in your charts. Remember that age bias is most common for </a:t>
            </a:r>
            <a:r>
              <a:rPr lang="en-US" sz="2000" b="0" i="1" dirty="0">
                <a:solidFill>
                  <a:srgbClr val="231F20"/>
                </a:solidFill>
                <a:latin typeface="Lato"/>
                <a:cs typeface="Lato"/>
              </a:rPr>
              <a:t>both</a:t>
            </a:r>
            <a:r>
              <a:rPr lang="en-US" sz="2000" b="0" dirty="0">
                <a:solidFill>
                  <a:srgbClr val="231F20"/>
                </a:solidFill>
                <a:latin typeface="Lato"/>
                <a:cs typeface="Lato"/>
              </a:rPr>
              <a:t> younger and older employees.]</a:t>
            </a:r>
            <a:endParaRPr sz="2000" dirty="0">
              <a:latin typeface="Lato"/>
              <a:cs typeface="Lato"/>
            </a:endParaRPr>
          </a:p>
        </p:txBody>
      </p:sp>
      <p:sp>
        <p:nvSpPr>
          <p:cNvPr id="8" name="Rectangle 7">
            <a:extLst>
              <a:ext uri="{FF2B5EF4-FFF2-40B4-BE49-F238E27FC236}">
                <a16:creationId xmlns:a16="http://schemas.microsoft.com/office/drawing/2014/main" id="{C54F6CE1-FBEF-75EA-DA09-8CF2C9245FE5}"/>
              </a:ext>
            </a:extLst>
          </p:cNvPr>
          <p:cNvSpPr/>
          <p:nvPr/>
        </p:nvSpPr>
        <p:spPr>
          <a:xfrm>
            <a:off x="6934200" y="1472977"/>
            <a:ext cx="4953000" cy="485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extLst>
      <p:ext uri="{BB962C8B-B14F-4D97-AF65-F5344CB8AC3E}">
        <p14:creationId xmlns:p14="http://schemas.microsoft.com/office/powerpoint/2010/main" val="308348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Experiences of our current employees</a:t>
            </a:r>
            <a:endParaRPr sz="3600" dirty="0"/>
          </a:p>
        </p:txBody>
      </p:sp>
      <p:sp>
        <p:nvSpPr>
          <p:cNvPr id="6" name="object 6"/>
          <p:cNvSpPr txBox="1">
            <a:spLocks noGrp="1"/>
          </p:cNvSpPr>
          <p:nvPr>
            <p:ph type="body" idx="1"/>
          </p:nvPr>
        </p:nvSpPr>
        <p:spPr>
          <a:xfrm>
            <a:off x="1212597" y="1484898"/>
            <a:ext cx="5264403" cy="5225277"/>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Employee engagement</a:t>
            </a:r>
            <a:endParaRPr sz="2800" dirty="0">
              <a:latin typeface="Lato"/>
              <a:cs typeface="Lato"/>
            </a:endParaRP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[Spend time to see what data you already have that you can analyze through the lens of age. e.g. employee engagement survey results, DEI data, promotion/ pipeline data, and data around voluntary exits]</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[Add key points here, and include key charts, graphs or employee quotes on the right-hand side of this slide. Duplicate this slide and use those to build this info out.] </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[Ideally, you can include the results for all ages of employees in your charts. Remember that age bias is most common for </a:t>
            </a:r>
            <a:r>
              <a:rPr lang="en-US" sz="2000" b="0" i="1" dirty="0">
                <a:solidFill>
                  <a:srgbClr val="231F20"/>
                </a:solidFill>
                <a:latin typeface="Lato"/>
                <a:cs typeface="Lato"/>
              </a:rPr>
              <a:t>both</a:t>
            </a:r>
            <a:r>
              <a:rPr lang="en-US" sz="2000" b="0" dirty="0">
                <a:solidFill>
                  <a:srgbClr val="231F20"/>
                </a:solidFill>
                <a:latin typeface="Lato"/>
                <a:cs typeface="Lato"/>
              </a:rPr>
              <a:t> younger and older employees.]</a:t>
            </a:r>
            <a:endParaRPr lang="en-US" sz="2000" dirty="0">
              <a:latin typeface="Lato"/>
              <a:cs typeface="Lato"/>
            </a:endParaRPr>
          </a:p>
        </p:txBody>
      </p:sp>
      <p:sp>
        <p:nvSpPr>
          <p:cNvPr id="8" name="Rectangle 7">
            <a:extLst>
              <a:ext uri="{FF2B5EF4-FFF2-40B4-BE49-F238E27FC236}">
                <a16:creationId xmlns:a16="http://schemas.microsoft.com/office/drawing/2014/main" id="{C54F6CE1-FBEF-75EA-DA09-8CF2C9245FE5}"/>
              </a:ext>
            </a:extLst>
          </p:cNvPr>
          <p:cNvSpPr/>
          <p:nvPr/>
        </p:nvSpPr>
        <p:spPr>
          <a:xfrm>
            <a:off x="6934200" y="1472977"/>
            <a:ext cx="4953000" cy="485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extLst>
      <p:ext uri="{BB962C8B-B14F-4D97-AF65-F5344CB8AC3E}">
        <p14:creationId xmlns:p14="http://schemas.microsoft.com/office/powerpoint/2010/main" val="350861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Experiences of our current employees</a:t>
            </a:r>
            <a:endParaRPr sz="3600" dirty="0"/>
          </a:p>
        </p:txBody>
      </p:sp>
      <p:sp>
        <p:nvSpPr>
          <p:cNvPr id="6" name="object 6"/>
          <p:cNvSpPr txBox="1">
            <a:spLocks noGrp="1"/>
          </p:cNvSpPr>
          <p:nvPr>
            <p:ph type="body" idx="1"/>
          </p:nvPr>
        </p:nvSpPr>
        <p:spPr>
          <a:xfrm>
            <a:off x="1212597" y="1484898"/>
            <a:ext cx="5264403" cy="5225277"/>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Career Development</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[Spend time to see what data you already have that you can analyze through the lens of age. e.g. employee engagement survey results, DEI data, promotion/ pipeline data, and data around voluntary exits]</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[Add key points here, and include key charts, graphs or employee quotes on the right-hand side of this slide. Duplicate this slide and use those to build this info out.] </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[Ideally, you can include the results for all ages of employees in your charts. Remember that age bias is most common for </a:t>
            </a:r>
            <a:r>
              <a:rPr lang="en-US" sz="2000" b="0" i="1" dirty="0">
                <a:solidFill>
                  <a:srgbClr val="231F20"/>
                </a:solidFill>
                <a:latin typeface="Lato"/>
                <a:cs typeface="Lato"/>
              </a:rPr>
              <a:t>both</a:t>
            </a:r>
            <a:r>
              <a:rPr lang="en-US" sz="2000" b="0" dirty="0">
                <a:solidFill>
                  <a:srgbClr val="231F20"/>
                </a:solidFill>
                <a:latin typeface="Lato"/>
                <a:cs typeface="Lato"/>
              </a:rPr>
              <a:t> younger and older employees.]</a:t>
            </a:r>
            <a:endParaRPr lang="en-US" sz="2000" dirty="0">
              <a:latin typeface="Lato"/>
              <a:cs typeface="Lato"/>
            </a:endParaRPr>
          </a:p>
        </p:txBody>
      </p:sp>
      <p:sp>
        <p:nvSpPr>
          <p:cNvPr id="8" name="Rectangle 7">
            <a:extLst>
              <a:ext uri="{FF2B5EF4-FFF2-40B4-BE49-F238E27FC236}">
                <a16:creationId xmlns:a16="http://schemas.microsoft.com/office/drawing/2014/main" id="{C54F6CE1-FBEF-75EA-DA09-8CF2C9245FE5}"/>
              </a:ext>
            </a:extLst>
          </p:cNvPr>
          <p:cNvSpPr/>
          <p:nvPr/>
        </p:nvSpPr>
        <p:spPr>
          <a:xfrm>
            <a:off x="6934200" y="1472977"/>
            <a:ext cx="4953000" cy="485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extLst>
      <p:ext uri="{BB962C8B-B14F-4D97-AF65-F5344CB8AC3E}">
        <p14:creationId xmlns:p14="http://schemas.microsoft.com/office/powerpoint/2010/main" val="259685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Experiences of our current employees</a:t>
            </a:r>
            <a:endParaRPr sz="3600" dirty="0"/>
          </a:p>
        </p:txBody>
      </p:sp>
      <p:sp>
        <p:nvSpPr>
          <p:cNvPr id="6" name="object 6"/>
          <p:cNvSpPr txBox="1">
            <a:spLocks noGrp="1"/>
          </p:cNvSpPr>
          <p:nvPr>
            <p:ph type="body" idx="1"/>
          </p:nvPr>
        </p:nvSpPr>
        <p:spPr>
          <a:xfrm>
            <a:off x="1212597" y="1484898"/>
            <a:ext cx="5264403" cy="5225277"/>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Promotion and pipeline</a:t>
            </a:r>
            <a:endParaRPr sz="2800" dirty="0">
              <a:latin typeface="Lato"/>
              <a:cs typeface="Lato"/>
            </a:endParaRP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[Spend time to see what data you already have that you can analyze through the lens of age. e.g. employee engagement survey results, DEI data, promotion/ pipeline data, and data around voluntary exits]</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[Add key points here, and include key charts, graphs or employee quotes on the right-hand side of this slide. Duplicate this slide and use those to build this info out.] </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[Ideally, you can include the results for all ages of employees in your charts. Remember that age bias is most common for </a:t>
            </a:r>
            <a:r>
              <a:rPr lang="en-US" sz="2000" b="0" i="1" dirty="0">
                <a:solidFill>
                  <a:srgbClr val="231F20"/>
                </a:solidFill>
                <a:latin typeface="Lato"/>
                <a:cs typeface="Lato"/>
              </a:rPr>
              <a:t>both</a:t>
            </a:r>
            <a:r>
              <a:rPr lang="en-US" sz="2000" b="0" dirty="0">
                <a:solidFill>
                  <a:srgbClr val="231F20"/>
                </a:solidFill>
                <a:latin typeface="Lato"/>
                <a:cs typeface="Lato"/>
              </a:rPr>
              <a:t> younger and older employees.]</a:t>
            </a:r>
            <a:endParaRPr lang="en-US" sz="2000" dirty="0">
              <a:latin typeface="Lato"/>
              <a:cs typeface="Lato"/>
            </a:endParaRPr>
          </a:p>
        </p:txBody>
      </p:sp>
      <p:sp>
        <p:nvSpPr>
          <p:cNvPr id="8" name="Rectangle 7">
            <a:extLst>
              <a:ext uri="{FF2B5EF4-FFF2-40B4-BE49-F238E27FC236}">
                <a16:creationId xmlns:a16="http://schemas.microsoft.com/office/drawing/2014/main" id="{C54F6CE1-FBEF-75EA-DA09-8CF2C9245FE5}"/>
              </a:ext>
            </a:extLst>
          </p:cNvPr>
          <p:cNvSpPr/>
          <p:nvPr/>
        </p:nvSpPr>
        <p:spPr>
          <a:xfrm>
            <a:off x="6934200" y="1472977"/>
            <a:ext cx="4953000" cy="485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extLst>
      <p:ext uri="{BB962C8B-B14F-4D97-AF65-F5344CB8AC3E}">
        <p14:creationId xmlns:p14="http://schemas.microsoft.com/office/powerpoint/2010/main" val="81084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Experiences of our current employees</a:t>
            </a:r>
            <a:endParaRPr sz="3600" dirty="0"/>
          </a:p>
        </p:txBody>
      </p:sp>
      <p:sp>
        <p:nvSpPr>
          <p:cNvPr id="6" name="object 6"/>
          <p:cNvSpPr txBox="1">
            <a:spLocks noGrp="1"/>
          </p:cNvSpPr>
          <p:nvPr>
            <p:ph type="body" idx="1"/>
          </p:nvPr>
        </p:nvSpPr>
        <p:spPr>
          <a:xfrm>
            <a:off x="1212597" y="1484898"/>
            <a:ext cx="5264403" cy="5225277"/>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Voluntary attrition</a:t>
            </a:r>
            <a:endParaRPr sz="2800" dirty="0">
              <a:latin typeface="Lato"/>
              <a:cs typeface="Lato"/>
            </a:endParaRP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[Spend time to see what data you already have that you can analyze through the lens of age. e.g. employee engagement survey results, DEI data, promotion/ pipeline data, and data around voluntary exits]</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[Add key points here, and include key charts, graphs or employee quotes on the right-hand side of this slide. Duplicate this slide and use those to build this info out.] </a:t>
            </a:r>
          </a:p>
          <a:p>
            <a:pPr marL="355600" marR="5080" indent="-342900">
              <a:lnSpc>
                <a:spcPts val="2800"/>
              </a:lnSpc>
              <a:spcBef>
                <a:spcPts val="100"/>
              </a:spcBef>
              <a:buFont typeface="Arial" panose="020B0604020202020204" pitchFamily="34" charset="0"/>
              <a:buChar char="•"/>
            </a:pPr>
            <a:r>
              <a:rPr lang="en-US" sz="2000" b="0" dirty="0">
                <a:solidFill>
                  <a:srgbClr val="231F20"/>
                </a:solidFill>
                <a:latin typeface="Lato"/>
                <a:cs typeface="Lato"/>
              </a:rPr>
              <a:t>[Ideally, you can include the results for all ages of employees in your charts. Remember that age bias is most common for </a:t>
            </a:r>
            <a:r>
              <a:rPr lang="en-US" sz="2000" b="0" i="1" dirty="0">
                <a:solidFill>
                  <a:srgbClr val="231F20"/>
                </a:solidFill>
                <a:latin typeface="Lato"/>
                <a:cs typeface="Lato"/>
              </a:rPr>
              <a:t>both</a:t>
            </a:r>
            <a:r>
              <a:rPr lang="en-US" sz="2000" b="0" dirty="0">
                <a:solidFill>
                  <a:srgbClr val="231F20"/>
                </a:solidFill>
                <a:latin typeface="Lato"/>
                <a:cs typeface="Lato"/>
              </a:rPr>
              <a:t> younger and older employees.]</a:t>
            </a:r>
            <a:endParaRPr lang="en-US" sz="2000" dirty="0">
              <a:latin typeface="Lato"/>
              <a:cs typeface="Lato"/>
            </a:endParaRPr>
          </a:p>
        </p:txBody>
      </p:sp>
      <p:sp>
        <p:nvSpPr>
          <p:cNvPr id="8" name="Rectangle 7">
            <a:extLst>
              <a:ext uri="{FF2B5EF4-FFF2-40B4-BE49-F238E27FC236}">
                <a16:creationId xmlns:a16="http://schemas.microsoft.com/office/drawing/2014/main" id="{C54F6CE1-FBEF-75EA-DA09-8CF2C9245FE5}"/>
              </a:ext>
            </a:extLst>
          </p:cNvPr>
          <p:cNvSpPr/>
          <p:nvPr/>
        </p:nvSpPr>
        <p:spPr>
          <a:xfrm>
            <a:off x="6934200" y="1472977"/>
            <a:ext cx="4953000" cy="485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extLst>
      <p:ext uri="{BB962C8B-B14F-4D97-AF65-F5344CB8AC3E}">
        <p14:creationId xmlns:p14="http://schemas.microsoft.com/office/powerpoint/2010/main" val="144464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33140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aspect of our data surprises you? Which seems to have the most potential for our organization?</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021348D6-8ED7-A4B5-0196-C5D92EB52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198257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629053"/>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rgbClr val="231F20"/>
                </a:solidFill>
                <a:latin typeface="Lato"/>
                <a:cs typeface="Lato"/>
              </a:rPr>
              <a:t>What is the strategic value of a multi-generational workforce?</a:t>
            </a:r>
            <a:endParaRPr lang="en-US" sz="2000" dirty="0"/>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What are current employees’ experiences?</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EF3824"/>
                </a:solidFill>
                <a:latin typeface="Lato"/>
                <a:cs typeface="Lato"/>
              </a:rPr>
              <a:t>Where are our current strengths and gaps?</a:t>
            </a:r>
            <a:endParaRPr lang="en-US" sz="2000" dirty="0">
              <a:solidFill>
                <a:srgbClr val="EF3824"/>
              </a:solidFill>
            </a:endParaRPr>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What should our action plan include?</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Next steps</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348720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7" name="object 7"/>
          <p:cNvSpPr txBox="1"/>
          <p:nvPr/>
        </p:nvSpPr>
        <p:spPr>
          <a:xfrm>
            <a:off x="4801615" y="2381092"/>
            <a:ext cx="7009385" cy="4213974"/>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Self-assessment Worksheet </a:t>
            </a:r>
            <a:endParaRPr sz="2800" dirty="0">
              <a:latin typeface="Lato"/>
              <a:cs typeface="Lato"/>
            </a:endParaRPr>
          </a:p>
          <a:p>
            <a:pPr marL="12700" marR="107314">
              <a:lnSpc>
                <a:spcPct val="100000"/>
              </a:lnSpc>
            </a:pPr>
            <a:r>
              <a:rPr lang="en-US" sz="2000" spc="-10" dirty="0">
                <a:solidFill>
                  <a:srgbClr val="231F20"/>
                </a:solidFill>
                <a:latin typeface="Lato"/>
                <a:cs typeface="Lato"/>
              </a:rPr>
              <a:t>We are going to use the AARP Generations at Work tool’s </a:t>
            </a:r>
            <a:r>
              <a:rPr lang="en-US" sz="2000" i="1" spc="-10" dirty="0">
                <a:solidFill>
                  <a:srgbClr val="231F20"/>
                </a:solidFill>
                <a:latin typeface="Lato"/>
                <a:cs typeface="Lato"/>
              </a:rPr>
              <a:t>Map Strengths and Gaps</a:t>
            </a:r>
            <a:r>
              <a:rPr lang="en-US" sz="2000" spc="-10" dirty="0">
                <a:solidFill>
                  <a:srgbClr val="231F20"/>
                </a:solidFill>
                <a:latin typeface="Lato"/>
                <a:cs typeface="Lato"/>
              </a:rPr>
              <a:t> worksheet to gain a bird’s eye view of where our organization may have pockets both of progress and of opportunity to build a more age-inclusive workplace. </a:t>
            </a:r>
          </a:p>
          <a:p>
            <a:pPr marL="12700" marR="107314">
              <a:lnSpc>
                <a:spcPct val="100000"/>
              </a:lnSpc>
            </a:pPr>
            <a:endParaRPr lang="en-US" sz="2000" spc="-10" dirty="0">
              <a:solidFill>
                <a:srgbClr val="231F20"/>
              </a:solidFill>
              <a:latin typeface="Lato"/>
              <a:cs typeface="Lato"/>
            </a:endParaRPr>
          </a:p>
          <a:p>
            <a:pPr marL="12700" marR="107314">
              <a:lnSpc>
                <a:spcPct val="100000"/>
              </a:lnSpc>
            </a:pPr>
            <a:r>
              <a:rPr lang="en-US" sz="2000" spc="-10" dirty="0">
                <a:solidFill>
                  <a:srgbClr val="231F20"/>
                </a:solidFill>
                <a:latin typeface="Lato"/>
                <a:cs typeface="Lato"/>
              </a:rPr>
              <a:t>We’ll assess these three areas for best practices:</a:t>
            </a:r>
          </a:p>
          <a:p>
            <a:pPr marL="469900" marR="107314" indent="-457200">
              <a:lnSpc>
                <a:spcPct val="100000"/>
              </a:lnSpc>
              <a:buFont typeface="Wingdings" panose="05000000000000000000" pitchFamily="2" charset="2"/>
              <a:buChar char="§"/>
            </a:pPr>
            <a:r>
              <a:rPr lang="en-US" sz="2000" spc="-10" dirty="0">
                <a:solidFill>
                  <a:srgbClr val="231F20"/>
                </a:solidFill>
                <a:latin typeface="Lato"/>
                <a:cs typeface="Lato"/>
              </a:rPr>
              <a:t>Strengthen HR</a:t>
            </a:r>
          </a:p>
          <a:p>
            <a:pPr marL="12700" marR="107314">
              <a:lnSpc>
                <a:spcPct val="100000"/>
              </a:lnSpc>
            </a:pPr>
            <a:r>
              <a:rPr lang="en-US" sz="2000" spc="-10" dirty="0">
                <a:solidFill>
                  <a:srgbClr val="231F20"/>
                </a:solidFill>
                <a:latin typeface="Lato"/>
                <a:cs typeface="Lato"/>
              </a:rPr>
              <a:t>	</a:t>
            </a:r>
            <a:r>
              <a:rPr lang="en-US" sz="2000" i="1" spc="-10" dirty="0">
                <a:solidFill>
                  <a:srgbClr val="231F20"/>
                </a:solidFill>
                <a:latin typeface="Lato"/>
                <a:cs typeface="Lato"/>
              </a:rPr>
              <a:t>Including</a:t>
            </a:r>
            <a:r>
              <a:rPr lang="en-US" sz="2000" spc="-10" dirty="0">
                <a:solidFill>
                  <a:srgbClr val="231F20"/>
                </a:solidFill>
                <a:latin typeface="Lato"/>
                <a:cs typeface="Lato"/>
              </a:rPr>
              <a:t>: Talent Acquisition, DEI, Benefits and HR 	Policies, Learning and Development, Workforce 	Management</a:t>
            </a:r>
          </a:p>
          <a:p>
            <a:pPr marL="469900" marR="107314" indent="-457200">
              <a:lnSpc>
                <a:spcPct val="100000"/>
              </a:lnSpc>
              <a:buFont typeface="Wingdings" panose="05000000000000000000" pitchFamily="2" charset="2"/>
              <a:buChar char="§"/>
            </a:pPr>
            <a:r>
              <a:rPr lang="en-US" sz="2000" spc="-10" dirty="0">
                <a:solidFill>
                  <a:srgbClr val="231F20"/>
                </a:solidFill>
                <a:latin typeface="Lato"/>
                <a:cs typeface="Lato"/>
              </a:rPr>
              <a:t>Support Managers and Teams</a:t>
            </a:r>
          </a:p>
          <a:p>
            <a:pPr marL="469900" marR="107314" indent="-457200">
              <a:lnSpc>
                <a:spcPct val="100000"/>
              </a:lnSpc>
              <a:buFont typeface="Wingdings" panose="05000000000000000000" pitchFamily="2" charset="2"/>
              <a:buChar char="§"/>
            </a:pPr>
            <a:r>
              <a:rPr lang="en-US" sz="2000" spc="-10" dirty="0">
                <a:solidFill>
                  <a:srgbClr val="231F20"/>
                </a:solidFill>
                <a:latin typeface="Lato"/>
                <a:cs typeface="Lato"/>
              </a:rPr>
              <a:t>Empower Employees</a:t>
            </a:r>
            <a:endParaRPr sz="2000" dirty="0">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372113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1685812250"/>
              </p:ext>
            </p:extLst>
          </p:nvPr>
        </p:nvGraphicFramePr>
        <p:xfrm>
          <a:off x="4648201" y="2450754"/>
          <a:ext cx="7284720" cy="3676868"/>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Talent Acquisition</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reviewed our Talent Acquisition practices to see where we can better support a multi-generational workforce.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provided training for our Talent Acquisition on best practices to support a multi-generational workforce.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applied an age lens to analyze our current Talent Acquisition data.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351067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Source: AARP Generations at Work resource suite</a:t>
            </a:r>
            <a:endParaRPr lang="en-US" sz="600" dirty="0">
              <a:latin typeface="Lato"/>
              <a:cs typeface="Lato"/>
            </a:endParaRPr>
          </a:p>
          <a:p>
            <a:pPr marL="12700">
              <a:spcBef>
                <a:spcPts val="100"/>
              </a:spcBef>
            </a:pPr>
            <a:endParaRPr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3614494155"/>
              </p:ext>
            </p:extLst>
          </p:nvPr>
        </p:nvGraphicFramePr>
        <p:xfrm>
          <a:off x="4648201" y="2450754"/>
          <a:ext cx="7284720" cy="3676868"/>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DEI</a:t>
                      </a:r>
                      <a:endParaRPr lang="en-US" sz="1200" b="0" i="0" dirty="0">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included age inclusion in our Diversity, Equity and Inclusion formal policies.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integrated age inclusion into an existing DEI program.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applied an age lens to analyze our current DEI data.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426293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010" y="395612"/>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94048" y="1063292"/>
            <a:ext cx="511215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Design Our Plan</a:t>
            </a:r>
            <a:endParaRPr sz="3600" dirty="0">
              <a:latin typeface="Lato Black"/>
              <a:cs typeface="Lato Black"/>
            </a:endParaRPr>
          </a:p>
        </p:txBody>
      </p:sp>
      <p:sp>
        <p:nvSpPr>
          <p:cNvPr id="4" name="object 4"/>
          <p:cNvSpPr txBox="1"/>
          <p:nvPr/>
        </p:nvSpPr>
        <p:spPr>
          <a:xfrm>
            <a:off x="6400800" y="1804528"/>
            <a:ext cx="5257800" cy="4937249"/>
          </a:xfrm>
          <a:prstGeom prst="rect">
            <a:avLst/>
          </a:prstGeom>
        </p:spPr>
        <p:txBody>
          <a:bodyPr vert="horz" wrap="square" lIns="0" tIns="12700" rIns="0" bIns="0" rtlCol="0">
            <a:spAutoFit/>
          </a:bodyPr>
          <a:lstStyle/>
          <a:p>
            <a:pPr algn="l" rtl="0" fontAlgn="base"/>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We are bringing our human resources leaders together to talk about our current employees’ experiences in a multigenerational workforce, to look at our current strengths and gaps, and then to develop a targeted action plan to improve age-inclusion for the coming year.  </a:t>
            </a:r>
          </a:p>
          <a:p>
            <a:pPr algn="l" rtl="0" fontAlgn="base"/>
            <a:endParaRPr lang="en-US"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l" rtl="0" fontAlgn="base"/>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We’ll leave with a draft of short, targeted action plan for the year that can include actions across our 1) HR functions, 2) manager support initiatives, and 3) employee engagement initiatives. Each element of our plan will include specific AARP resources to help us execute our plan successfully with efficient use of our time. </a:t>
            </a:r>
          </a:p>
          <a:p>
            <a:pPr algn="l" rtl="0" fontAlgn="base"/>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338970"/>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168007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Source: AARP Generations at Work resource suite</a:t>
            </a:r>
            <a:endParaRPr lang="en-US" sz="600" dirty="0">
              <a:latin typeface="Lato"/>
              <a:cs typeface="Lato"/>
            </a:endParaRPr>
          </a:p>
          <a:p>
            <a:pPr marL="12700">
              <a:spcBef>
                <a:spcPts val="100"/>
              </a:spcBef>
            </a:pPr>
            <a:endParaRPr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2287205712"/>
              </p:ext>
            </p:extLst>
          </p:nvPr>
        </p:nvGraphicFramePr>
        <p:xfrm>
          <a:off x="4648201" y="2450754"/>
          <a:ext cx="7284720" cy="3697053"/>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Benefits and HR Policies</a:t>
                      </a:r>
                      <a:endParaRPr lang="en-US" sz="1200" b="0" i="0" dirty="0">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reviewed our Benefits and HR policies practices to see where we can better support a multi-generational workforce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u="none" dirty="0">
                          <a:solidFill>
                            <a:schemeClr val="tx1"/>
                          </a:solidFill>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endParaRPr lang="en-US" sz="1200" b="0" i="0" dirty="0">
                        <a:solidFill>
                          <a:srgbClr val="EF3824"/>
                        </a:solidFill>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integrated age inclusion into an existing benefits practice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applied an age lens to analyze our current benefits utilization and satisfaction data.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209772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Source: AARP Generations at Work resource suite</a:t>
            </a:r>
            <a:endParaRPr lang="en-US" sz="600" dirty="0">
              <a:latin typeface="Lato"/>
              <a:cs typeface="Lato"/>
            </a:endParaRPr>
          </a:p>
          <a:p>
            <a:pPr marL="12700">
              <a:spcBef>
                <a:spcPts val="100"/>
              </a:spcBef>
            </a:pPr>
            <a:endParaRPr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2796665698"/>
              </p:ext>
            </p:extLst>
          </p:nvPr>
        </p:nvGraphicFramePr>
        <p:xfrm>
          <a:off x="4648201" y="2450754"/>
          <a:ext cx="7284720" cy="3676868"/>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Learning and Development</a:t>
                      </a:r>
                      <a:endParaRPr lang="en-US" sz="1200" b="0" i="0" dirty="0">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reviewed our L&amp;D content and practices to see where we can better support a multi-generational workforce.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integrated age inclusion into an existing L&amp;D practice.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applied an age lens to analyze our current L&amp;D data.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48851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lang="en-US" sz="600" dirty="0">
              <a:latin typeface="Lato"/>
              <a:cs typeface="Lato"/>
            </a:endParaRPr>
          </a:p>
          <a:p>
            <a:pPr marL="12700">
              <a:spcBef>
                <a:spcPts val="100"/>
              </a:spcBef>
            </a:pPr>
            <a:endParaRPr lang="en-US"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2644799086"/>
              </p:ext>
            </p:extLst>
          </p:nvPr>
        </p:nvGraphicFramePr>
        <p:xfrm>
          <a:off x="4648201" y="2450754"/>
          <a:ext cx="7284720" cy="3697053"/>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Workforce Management</a:t>
                      </a:r>
                      <a:endParaRPr lang="en-US" sz="1200" b="0" i="0" dirty="0">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reviewed our workforce management practices to see where we can better support a multi-generational workforce.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integrated age inclusion into an existing workforce management practice.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applied an age lens to analyze our current workforce management data.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295337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lang="en-US"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880899078"/>
              </p:ext>
            </p:extLst>
          </p:nvPr>
        </p:nvGraphicFramePr>
        <p:xfrm>
          <a:off x="4648201" y="2450754"/>
          <a:ext cx="7284720" cy="3879933"/>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Support Managers and Teams</a:t>
                      </a:r>
                      <a:endParaRPr lang="en-US" sz="1200" b="0" i="0" dirty="0">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provided training to managers on how to lead a mixed-age team.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have asked people managers to adopt age-inclusive best practices within their teams.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have encouraged managers to reflect on how effectively they have adopted age-inclusive managerial and team practices.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159168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lang="en-US" sz="600" dirty="0">
              <a:latin typeface="Lato"/>
              <a:cs typeface="Lato"/>
            </a:endParaRPr>
          </a:p>
        </p:txBody>
      </p:sp>
      <p:graphicFrame>
        <p:nvGraphicFramePr>
          <p:cNvPr id="9" name="Table 8">
            <a:extLst>
              <a:ext uri="{FF2B5EF4-FFF2-40B4-BE49-F238E27FC236}">
                <a16:creationId xmlns:a16="http://schemas.microsoft.com/office/drawing/2014/main" id="{91F21B94-B096-A56A-FE8A-FB7ACE68E0A6}"/>
              </a:ext>
            </a:extLst>
          </p:cNvPr>
          <p:cNvGraphicFramePr>
            <a:graphicFrameLocks noGrp="1"/>
          </p:cNvGraphicFramePr>
          <p:nvPr>
            <p:extLst>
              <p:ext uri="{D42A27DB-BD31-4B8C-83A1-F6EECF244321}">
                <p14:modId xmlns:p14="http://schemas.microsoft.com/office/powerpoint/2010/main" val="3645595007"/>
              </p:ext>
            </p:extLst>
          </p:nvPr>
        </p:nvGraphicFramePr>
        <p:xfrm>
          <a:off x="4648201" y="2450754"/>
          <a:ext cx="7284720" cy="3697053"/>
        </p:xfrm>
        <a:graphic>
          <a:graphicData uri="http://schemas.openxmlformats.org/drawingml/2006/table">
            <a:tbl>
              <a:tblPr/>
              <a:tblGrid>
                <a:gridCol w="2571077">
                  <a:extLst>
                    <a:ext uri="{9D8B030D-6E8A-4147-A177-3AD203B41FA5}">
                      <a16:colId xmlns:a16="http://schemas.microsoft.com/office/drawing/2014/main" val="2454679555"/>
                    </a:ext>
                  </a:extLst>
                </a:gridCol>
                <a:gridCol w="1285540">
                  <a:extLst>
                    <a:ext uri="{9D8B030D-6E8A-4147-A177-3AD203B41FA5}">
                      <a16:colId xmlns:a16="http://schemas.microsoft.com/office/drawing/2014/main" val="1881271081"/>
                    </a:ext>
                  </a:extLst>
                </a:gridCol>
                <a:gridCol w="1910938">
                  <a:extLst>
                    <a:ext uri="{9D8B030D-6E8A-4147-A177-3AD203B41FA5}">
                      <a16:colId xmlns:a16="http://schemas.microsoft.com/office/drawing/2014/main" val="3228023643"/>
                    </a:ext>
                  </a:extLst>
                </a:gridCol>
                <a:gridCol w="1517165">
                  <a:extLst>
                    <a:ext uri="{9D8B030D-6E8A-4147-A177-3AD203B41FA5}">
                      <a16:colId xmlns:a16="http://schemas.microsoft.com/office/drawing/2014/main" val="1240766752"/>
                    </a:ext>
                  </a:extLst>
                </a:gridCol>
              </a:tblGrid>
              <a:tr h="749646">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Best practices for an organization working to optimize a multi-generational workforce</a:t>
                      </a:r>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1:</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Has your organization taken this action?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2:</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Jot a note about any current organizational priorities or initiatives that could align and support this action (or “none”)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Step 3:</a:t>
                      </a:r>
                      <a:r>
                        <a:rPr lang="en-US" sz="12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r>
                        <a:rPr lang="en-US" sz="1000" b="0" i="0" dirty="0">
                          <a:effectLst/>
                          <a:latin typeface="Lato" panose="020F0502020204030203" pitchFamily="34" charset="0"/>
                          <a:ea typeface="Lato" panose="020F0502020204030203" pitchFamily="34" charset="0"/>
                          <a:cs typeface="Lato" panose="020F0502020204030203" pitchFamily="34" charset="0"/>
                        </a:rPr>
                        <a:t>Place an “X” in the box if you answered “No” or “Somewhat” in Step 1 AND identified an opportunity in Step 2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5612484"/>
                  </a:ext>
                </a:extLst>
              </a:tr>
              <a:tr h="128432">
                <a:tc gridSpan="4">
                  <a:txBody>
                    <a:bodyPr/>
                    <a:lstStyle/>
                    <a:p>
                      <a:pPr algn="l" rtl="0" fontAlgn="base"/>
                      <a:r>
                        <a:rPr lang="en-US" sz="1200" b="1" i="0" dirty="0">
                          <a:effectLst/>
                          <a:latin typeface="Lato" panose="020F0502020204030203" pitchFamily="34" charset="0"/>
                          <a:ea typeface="Lato" panose="020F0502020204030203" pitchFamily="34" charset="0"/>
                          <a:cs typeface="Lato" panose="020F0502020204030203" pitchFamily="34" charset="0"/>
                        </a:rPr>
                        <a:t>Strengthen HR: Empower Employees</a:t>
                      </a:r>
                      <a:endParaRPr lang="en-US" sz="1200" b="0" i="0" dirty="0">
                        <a:effectLst/>
                        <a:latin typeface="Lato" panose="020F0502020204030203" pitchFamily="34" charset="0"/>
                        <a:ea typeface="Lato" panose="020F0502020204030203" pitchFamily="34" charset="0"/>
                        <a:cs typeface="Lato" panose="020F0502020204030203" pitchFamily="34" charset="0"/>
                      </a:endParaRP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53515"/>
                  </a:ext>
                </a:extLst>
              </a:tr>
              <a:tr h="948514">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provide resources and support to employees to make their own teams more age inclusive.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940425"/>
                  </a:ext>
                </a:extLst>
              </a:tr>
              <a:tr h="866359">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We provide resources to equip employees to create a career plan for longevity </a:t>
                      </a:r>
                      <a:endParaRPr lang="en-US" sz="2000" b="0" i="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73405"/>
                  </a:ext>
                </a:extLst>
              </a:tr>
              <a:tr h="619895">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We provide programming or resources to prepare employees to integrate caregiving and work </a:t>
                      </a:r>
                      <a:endParaRPr lang="en-US" sz="2000" b="0" i="0" dirty="0">
                        <a:effectLst/>
                        <a:latin typeface="Lato" panose="020F0502020204030203" pitchFamily="34" charset="0"/>
                        <a:ea typeface="Lato" panose="020F0502020204030203" pitchFamily="34" charset="0"/>
                        <a:cs typeface="Lato" panose="020F0502020204030203" pitchFamily="34" charset="0"/>
                      </a:endParaRPr>
                    </a:p>
                  </a:txBody>
                  <a:tcP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Yes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No </a:t>
                      </a:r>
                    </a:p>
                    <a:p>
                      <a:pPr marL="171450" indent="-171450" algn="l" rtl="0" fontAlgn="base">
                        <a:buFont typeface="Wingdings" panose="05000000000000000000" pitchFamily="2" charset="2"/>
                        <a:buChar char="q"/>
                      </a:pPr>
                      <a:r>
                        <a:rPr lang="en-US" sz="1200" b="0" i="0" dirty="0">
                          <a:effectLst/>
                          <a:latin typeface="Lato" panose="020F0502020204030203" pitchFamily="34" charset="0"/>
                          <a:ea typeface="Lato" panose="020F0502020204030203" pitchFamily="34" charset="0"/>
                          <a:cs typeface="Lato" panose="020F0502020204030203" pitchFamily="34" charset="0"/>
                        </a:rPr>
                        <a:t>Somewhat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l" rtl="0" fontAlgn="base"/>
                      <a:r>
                        <a:rPr lang="en-US" sz="1200" b="0" i="0" dirty="0">
                          <a:effectLst/>
                          <a:latin typeface="Lato" panose="020F0502020204030203" pitchFamily="34" charset="0"/>
                          <a:ea typeface="Lato" panose="020F0502020204030203" pitchFamily="34" charset="0"/>
                          <a:cs typeface="Lato" panose="020F0502020204030203" pitchFamily="34" charset="0"/>
                        </a:rPr>
                        <a:t> </a:t>
                      </a:r>
                    </a:p>
                  </a:txBody>
                  <a:tcPr marL="57170" marR="57170" marT="28585" marB="28585">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54456"/>
                  </a:ext>
                </a:extLst>
              </a:tr>
            </a:tbl>
          </a:graphicData>
        </a:graphic>
      </p:graphicFrame>
    </p:spTree>
    <p:extLst>
      <p:ext uri="{BB962C8B-B14F-4D97-AF65-F5344CB8AC3E}">
        <p14:creationId xmlns:p14="http://schemas.microsoft.com/office/powerpoint/2010/main" val="225330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are our current strengths and gaps?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lang="en-US" sz="600" dirty="0">
              <a:latin typeface="Lato"/>
              <a:cs typeface="Lato"/>
            </a:endParaRPr>
          </a:p>
        </p:txBody>
      </p:sp>
      <p:sp>
        <p:nvSpPr>
          <p:cNvPr id="7" name="object 7">
            <a:extLst>
              <a:ext uri="{FF2B5EF4-FFF2-40B4-BE49-F238E27FC236}">
                <a16:creationId xmlns:a16="http://schemas.microsoft.com/office/drawing/2014/main" id="{2D14D378-A9F6-D88D-294D-3773133B01D5}"/>
              </a:ext>
            </a:extLst>
          </p:cNvPr>
          <p:cNvSpPr txBox="1"/>
          <p:nvPr/>
        </p:nvSpPr>
        <p:spPr>
          <a:xfrm>
            <a:off x="4801615" y="2381092"/>
            <a:ext cx="7131305" cy="3906198"/>
          </a:xfrm>
          <a:prstGeom prst="rect">
            <a:avLst/>
          </a:prstGeom>
        </p:spPr>
        <p:txBody>
          <a:bodyPr vert="horz" wrap="square" lIns="0" tIns="12700" rIns="0" bIns="0" rtlCol="0" anchor="t">
            <a:spAutoFit/>
          </a:bodyPr>
          <a:lstStyle/>
          <a:p>
            <a:pPr marL="12700">
              <a:lnSpc>
                <a:spcPct val="100000"/>
              </a:lnSpc>
              <a:spcBef>
                <a:spcPts val="100"/>
              </a:spcBef>
              <a:spcAft>
                <a:spcPts val="600"/>
              </a:spcAft>
            </a:pPr>
            <a:r>
              <a:rPr lang="en-US" sz="2800" b="1" dirty="0">
                <a:solidFill>
                  <a:srgbClr val="EF3824"/>
                </a:solidFill>
                <a:latin typeface="Lato"/>
                <a:cs typeface="Lato"/>
              </a:rPr>
              <a:t>Now we can see them!</a:t>
            </a:r>
            <a:endParaRPr sz="2800" dirty="0">
              <a:latin typeface="Lato"/>
              <a:cs typeface="Lato"/>
            </a:endParaRPr>
          </a:p>
          <a:p>
            <a:pPr marL="469900" marR="106680" indent="-457200">
              <a:lnSpc>
                <a:spcPct val="100000"/>
              </a:lnSpc>
              <a:buFont typeface="+mj-lt"/>
              <a:buAutoNum type="arabicPeriod"/>
            </a:pP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6680" indent="-457200">
              <a:buFont typeface="+mj-lt"/>
              <a:buAutoNum type="arabicPeriod"/>
            </a:pPr>
            <a:r>
              <a:rPr lang="en-US" sz="2000" b="1" i="0">
                <a:solidFill>
                  <a:srgbClr val="000000"/>
                </a:solidFill>
                <a:effectLst/>
                <a:latin typeface="Lato"/>
                <a:ea typeface="Lato"/>
                <a:cs typeface="Lato"/>
              </a:rPr>
              <a:t>Where are our strengths?                                                                   </a:t>
            </a:r>
            <a:r>
              <a:rPr lang="en-US" sz="2000" i="0">
                <a:solidFill>
                  <a:srgbClr val="000000"/>
                </a:solidFill>
                <a:effectLst/>
                <a:latin typeface="Lato"/>
                <a:ea typeface="Lato"/>
                <a:cs typeface="Lato"/>
              </a:rPr>
              <a:t>List or highlight in green all the best practices where we checked “yes” in Step 1. Then take a moment to celebrate and to reflect on what helped the organization adopt these best practices– and what we can learn from areas that were challenging.</a:t>
            </a:r>
            <a:endParaRPr lang="en-US" sz="2000">
              <a:latin typeface="Lato"/>
              <a:ea typeface="Lato"/>
              <a:cs typeface="Lato"/>
            </a:endParaRPr>
          </a:p>
          <a:p>
            <a:pPr marL="469900" marR="106680" indent="-457200">
              <a:lnSpc>
                <a:spcPct val="100000"/>
              </a:lnSpc>
              <a:buFont typeface="+mj-lt"/>
              <a:buAutoNum type="arabicPeriod"/>
            </a:pPr>
            <a:endParaRPr lang="en-US" sz="2000" b="1" i="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6680" indent="-457200">
              <a:lnSpc>
                <a:spcPct val="100000"/>
              </a:lnSpc>
              <a:buFont typeface="+mj-lt"/>
              <a:buAutoNum type="arabicPeriod"/>
            </a:pPr>
            <a:r>
              <a:rPr lang="en-US"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Where are the gaps that create our opportunity areas?      </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List or highlight in yellow all actions with an “X” in Step 3.       Then we will use these to create our action plan.</a:t>
            </a: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85445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33140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aspect of this data surprises you? Which seems to have the most potential for our organization?</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CE34C0B0-1275-AF20-901F-472759EAB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3655176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629053"/>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rgbClr val="231F20"/>
                </a:solidFill>
                <a:latin typeface="Lato"/>
                <a:cs typeface="Lato"/>
              </a:rPr>
              <a:t>What is the strategic value of a multi-generational workforce?</a:t>
            </a:r>
            <a:endParaRPr lang="en-US" sz="2000" dirty="0"/>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What are current employees’ experiences?</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chemeClr val="tx1"/>
                </a:solidFill>
                <a:latin typeface="Lato"/>
                <a:cs typeface="Lato"/>
              </a:rPr>
              <a:t>Where are our current strengths and gaps?</a:t>
            </a:r>
            <a:endParaRPr lang="en-US" sz="2000" dirty="0">
              <a:solidFill>
                <a:schemeClr val="tx1"/>
              </a:solidFill>
            </a:endParaRPr>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EF3824"/>
                </a:solidFill>
                <a:latin typeface="Lato"/>
                <a:cs typeface="Lato"/>
              </a:rPr>
              <a:t>What should our action plan include?</a:t>
            </a:r>
            <a:endParaRPr lang="en-US" sz="2000" dirty="0">
              <a:solidFill>
                <a:srgbClr val="EF3824"/>
              </a:solidFill>
            </a:endParaRPr>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Next steps</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395292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444500" y="518410"/>
            <a:ext cx="3257550" cy="1839221"/>
          </a:xfrm>
          <a:prstGeom prst="rect">
            <a:avLst/>
          </a:prstGeom>
        </p:spPr>
        <p:txBody>
          <a:bodyPr vert="horz" wrap="square" lIns="0" tIns="12700" rIns="0" bIns="0" rtlCol="0">
            <a:spAutoFit/>
          </a:bodyPr>
          <a:lstStyle/>
          <a:p>
            <a:pPr marL="12700">
              <a:lnSpc>
                <a:spcPts val="4890"/>
              </a:lnSpc>
              <a:spcBef>
                <a:spcPts val="100"/>
              </a:spcBef>
            </a:pPr>
            <a:r>
              <a:rPr lang="en-US" sz="3600"/>
              <a:t>How do we use this to design our plan?</a:t>
            </a:r>
            <a:endParaRPr sz="360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a:solidFill>
                  <a:srgbClr val="231F20"/>
                </a:solidFill>
                <a:latin typeface="Lato"/>
                <a:cs typeface="Lato"/>
              </a:rPr>
              <a:t>Courtesy Getty Images</a:t>
            </a:r>
          </a:p>
          <a:p>
            <a:pPr marL="12700">
              <a:spcBef>
                <a:spcPts val="100"/>
              </a:spcBef>
            </a:pPr>
            <a:r>
              <a:rPr lang="en-US" sz="600" b="1">
                <a:solidFill>
                  <a:srgbClr val="231F20"/>
                </a:solidFill>
                <a:latin typeface="Lato"/>
                <a:cs typeface="Lato"/>
              </a:rPr>
              <a:t>Source: xxx</a:t>
            </a:r>
            <a:endParaRPr sz="600">
              <a:latin typeface="Lato"/>
              <a:cs typeface="Lato"/>
            </a:endParaRPr>
          </a:p>
        </p:txBody>
      </p:sp>
      <p:pic>
        <p:nvPicPr>
          <p:cNvPr id="8" name="object 5">
            <a:extLst>
              <a:ext uri="{FF2B5EF4-FFF2-40B4-BE49-F238E27FC236}">
                <a16:creationId xmlns:a16="http://schemas.microsoft.com/office/drawing/2014/main" id="{8426DB14-0E90-2EEB-0E24-690AD5ED2333}"/>
              </a:ext>
            </a:extLst>
          </p:cNvPr>
          <p:cNvPicPr/>
          <p:nvPr/>
        </p:nvPicPr>
        <p:blipFill>
          <a:blip r:embed="rId3">
            <a:extLst>
              <a:ext uri="{28A0092B-C50C-407E-A947-70E740481C1C}">
                <a14:useLocalDpi xmlns:a14="http://schemas.microsoft.com/office/drawing/2010/main" val="0"/>
              </a:ext>
            </a:extLst>
          </a:blip>
          <a:srcRect/>
          <a:stretch/>
        </p:blipFill>
        <p:spPr>
          <a:xfrm>
            <a:off x="-22185" y="2962442"/>
            <a:ext cx="3987165" cy="3987165"/>
          </a:xfrm>
          <a:prstGeom prst="rect">
            <a:avLst/>
          </a:prstGeom>
          <a:effectLst/>
        </p:spPr>
      </p:pic>
      <p:sp>
        <p:nvSpPr>
          <p:cNvPr id="10" name="object 7">
            <a:extLst>
              <a:ext uri="{FF2B5EF4-FFF2-40B4-BE49-F238E27FC236}">
                <a16:creationId xmlns:a16="http://schemas.microsoft.com/office/drawing/2014/main" id="{1AA1DA82-B6EB-C73E-5B8D-9C8B5226ED34}"/>
              </a:ext>
            </a:extLst>
          </p:cNvPr>
          <p:cNvSpPr txBox="1"/>
          <p:nvPr/>
        </p:nvSpPr>
        <p:spPr>
          <a:xfrm>
            <a:off x="4469657" y="701566"/>
            <a:ext cx="7265143" cy="5445080"/>
          </a:xfrm>
          <a:prstGeom prst="rect">
            <a:avLst/>
          </a:prstGeom>
        </p:spPr>
        <p:txBody>
          <a:bodyPr vert="horz" wrap="square" lIns="0" tIns="12700" rIns="0" bIns="0" rtlCol="0" anchor="t">
            <a:spAutoFit/>
          </a:bodyPr>
          <a:lstStyle/>
          <a:p>
            <a:pPr marL="12700">
              <a:lnSpc>
                <a:spcPct val="100000"/>
              </a:lnSpc>
              <a:spcBef>
                <a:spcPts val="100"/>
              </a:spcBef>
              <a:spcAft>
                <a:spcPts val="600"/>
              </a:spcAft>
            </a:pPr>
            <a:r>
              <a:rPr lang="en-US" sz="2800" b="1">
                <a:solidFill>
                  <a:srgbClr val="EF3824"/>
                </a:solidFill>
                <a:latin typeface="Lato"/>
                <a:cs typeface="Lato"/>
              </a:rPr>
              <a:t>Focus on the best practices that fill gaps.</a:t>
            </a:r>
            <a:endParaRPr sz="2800">
              <a:latin typeface="Lato"/>
              <a:cs typeface="Lato"/>
            </a:endParaRPr>
          </a:p>
          <a:p>
            <a:pPr marL="469900" marR="106680" indent="-457200">
              <a:lnSpc>
                <a:spcPct val="100000"/>
              </a:lnSpc>
              <a:buFont typeface="+mj-lt"/>
              <a:buAutoNum type="arabicPeriod"/>
            </a:pP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6680" indent="-457200">
              <a:lnSpc>
                <a:spcPct val="100000"/>
              </a:lnSpc>
              <a:buFont typeface="+mj-lt"/>
              <a:buAutoNum type="arabicPeriod"/>
            </a:pPr>
            <a:r>
              <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rPr>
              <a:t>Consider the list of all actions with an “X” in Step 3.  </a:t>
            </a:r>
            <a:r>
              <a:rPr lang="en-US" sz="2000">
                <a:solidFill>
                  <a:srgbClr val="000000"/>
                </a:solidFill>
                <a:latin typeface="Lato" panose="020F0502020204030203" pitchFamily="34" charset="0"/>
                <a:ea typeface="Lato" panose="020F0502020204030203" pitchFamily="34" charset="0"/>
                <a:cs typeface="Lato" panose="020F0502020204030203" pitchFamily="34" charset="0"/>
              </a:rPr>
              <a:t>For each of these, the </a:t>
            </a:r>
            <a:r>
              <a:rPr lang="en-US" sz="2000" i="1">
                <a:solidFill>
                  <a:srgbClr val="000000"/>
                </a:solidFill>
                <a:latin typeface="Lato" panose="020F0502020204030203" pitchFamily="34" charset="0"/>
                <a:ea typeface="Lato" panose="020F0502020204030203" pitchFamily="34" charset="0"/>
                <a:cs typeface="Lato" panose="020F0502020204030203" pitchFamily="34" charset="0"/>
              </a:rPr>
              <a:t>Generations at Work </a:t>
            </a:r>
            <a:r>
              <a:rPr lang="en-US" sz="2000">
                <a:solidFill>
                  <a:srgbClr val="000000"/>
                </a:solidFill>
                <a:latin typeface="Lato" panose="020F0502020204030203" pitchFamily="34" charset="0"/>
                <a:ea typeface="Lato" panose="020F0502020204030203" pitchFamily="34" charset="0"/>
                <a:cs typeface="Lato" panose="020F0502020204030203" pitchFamily="34" charset="0"/>
              </a:rPr>
              <a:t>tool offers resources we can use to take that action.</a:t>
            </a: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6680"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Discuss which actions you believe are the best to include in our action plan.</a:t>
            </a:r>
          </a:p>
          <a:p>
            <a:pPr marL="469900" marR="106680"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Draft the Age Inclusion Action Plan (version 1) on the next slide.</a:t>
            </a:r>
          </a:p>
          <a:p>
            <a:pPr marL="469900" marR="106680" indent="-457200">
              <a:lnSpc>
                <a:spcPct val="100000"/>
              </a:lnSpc>
              <a:buFont typeface="+mj-lt"/>
              <a:buAutoNum type="arabicPeriod"/>
            </a:pPr>
            <a:endParaRPr lang="en-US" sz="2000">
              <a:solidFill>
                <a:srgbClr val="000000"/>
              </a:solidFill>
              <a:latin typeface="Lato" panose="020F0502020204030203" pitchFamily="34" charset="0"/>
              <a:ea typeface="Lato" panose="020F0502020204030203" pitchFamily="34" charset="0"/>
              <a:cs typeface="Lato" panose="020F0502020204030203" pitchFamily="34" charset="0"/>
            </a:endParaRPr>
          </a:p>
          <a:p>
            <a:pPr marL="469900" marR="106680"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Visit the AARP </a:t>
            </a:r>
            <a:r>
              <a:rPr lang="en-US" sz="2000" i="1">
                <a:solidFill>
                  <a:srgbClr val="000000"/>
                </a:solidFill>
                <a:latin typeface="Lato" panose="020F0502020204030203" pitchFamily="34" charset="0"/>
                <a:ea typeface="Lato" panose="020F0502020204030203" pitchFamily="34" charset="0"/>
                <a:cs typeface="Lato" panose="020F0502020204030203" pitchFamily="34" charset="0"/>
              </a:rPr>
              <a:t>Generations at Work </a:t>
            </a:r>
            <a:r>
              <a:rPr lang="en-US" sz="2000">
                <a:solidFill>
                  <a:srgbClr val="000000"/>
                </a:solidFill>
                <a:latin typeface="Lato" panose="020F0502020204030203" pitchFamily="34" charset="0"/>
                <a:ea typeface="Lato" panose="020F0502020204030203" pitchFamily="34" charset="0"/>
                <a:cs typeface="Lato" panose="020F0502020204030203" pitchFamily="34" charset="0"/>
              </a:rPr>
              <a:t>resource suite online to see</a:t>
            </a:r>
            <a:r>
              <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rPr>
              <a:t> the resources provided </a:t>
            </a:r>
            <a:r>
              <a:rPr lang="en-US" sz="2000">
                <a:solidFill>
                  <a:srgbClr val="000000"/>
                </a:solidFill>
                <a:latin typeface="Lato" panose="020F0502020204030203" pitchFamily="34" charset="0"/>
                <a:ea typeface="Lato" panose="020F0502020204030203" pitchFamily="34" charset="0"/>
                <a:cs typeface="Lato" panose="020F0502020204030203" pitchFamily="34" charset="0"/>
              </a:rPr>
              <a:t>to help us</a:t>
            </a:r>
            <a:r>
              <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rPr>
              <a:t> execute each one.  </a:t>
            </a:r>
          </a:p>
          <a:p>
            <a:pPr marL="469900" marR="106680"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Discuss key reflection questions to pressure test our v.1 action plan.</a:t>
            </a:r>
          </a:p>
          <a:p>
            <a:pPr marL="469900" marR="106680"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Update the Age Inclusion Action Plan (Final) to reflect any changes.</a:t>
            </a:r>
          </a:p>
          <a:p>
            <a:pPr marL="469900" marR="106680" indent="-457200">
              <a:lnSpc>
                <a:spcPct val="100000"/>
              </a:lnSpc>
              <a:buFont typeface="+mj-lt"/>
              <a:buAutoNum type="arabicPeriod"/>
            </a:pP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109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444500" y="518410"/>
            <a:ext cx="3257550" cy="1839221"/>
          </a:xfrm>
          <a:prstGeom prst="rect">
            <a:avLst/>
          </a:prstGeom>
        </p:spPr>
        <p:txBody>
          <a:bodyPr vert="horz" wrap="square" lIns="0" tIns="12700" rIns="0" bIns="0" rtlCol="0">
            <a:spAutoFit/>
          </a:bodyPr>
          <a:lstStyle/>
          <a:p>
            <a:pPr marL="12700">
              <a:lnSpc>
                <a:spcPts val="4890"/>
              </a:lnSpc>
              <a:spcBef>
                <a:spcPts val="100"/>
              </a:spcBef>
            </a:pPr>
            <a:r>
              <a:rPr lang="en-US" sz="3600" dirty="0"/>
              <a:t>How do we use this to design our plan?</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8" name="object 5">
            <a:extLst>
              <a:ext uri="{FF2B5EF4-FFF2-40B4-BE49-F238E27FC236}">
                <a16:creationId xmlns:a16="http://schemas.microsoft.com/office/drawing/2014/main" id="{8426DB14-0E90-2EEB-0E24-690AD5ED2333}"/>
              </a:ext>
            </a:extLst>
          </p:cNvPr>
          <p:cNvPicPr/>
          <p:nvPr/>
        </p:nvPicPr>
        <p:blipFill>
          <a:blip r:embed="rId3">
            <a:extLst>
              <a:ext uri="{28A0092B-C50C-407E-A947-70E740481C1C}">
                <a14:useLocalDpi xmlns:a14="http://schemas.microsoft.com/office/drawing/2010/main" val="0"/>
              </a:ext>
            </a:extLst>
          </a:blip>
          <a:srcRect/>
          <a:stretch/>
        </p:blipFill>
        <p:spPr>
          <a:xfrm>
            <a:off x="-22185" y="2962442"/>
            <a:ext cx="3987165" cy="3987165"/>
          </a:xfrm>
          <a:prstGeom prst="rect">
            <a:avLst/>
          </a:prstGeom>
          <a:effectLst/>
        </p:spPr>
      </p:pic>
      <p:sp>
        <p:nvSpPr>
          <p:cNvPr id="10" name="object 7">
            <a:extLst>
              <a:ext uri="{FF2B5EF4-FFF2-40B4-BE49-F238E27FC236}">
                <a16:creationId xmlns:a16="http://schemas.microsoft.com/office/drawing/2014/main" id="{1AA1DA82-B6EB-C73E-5B8D-9C8B5226ED34}"/>
              </a:ext>
            </a:extLst>
          </p:cNvPr>
          <p:cNvSpPr txBox="1"/>
          <p:nvPr/>
        </p:nvSpPr>
        <p:spPr>
          <a:xfrm>
            <a:off x="4469657" y="701566"/>
            <a:ext cx="7798543" cy="1259319"/>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For every action we add to our plan, we have a free </a:t>
            </a:r>
            <a:r>
              <a:rPr lang="en-US" sz="2800" b="1" i="1" dirty="0">
                <a:solidFill>
                  <a:srgbClr val="EF3824"/>
                </a:solidFill>
                <a:latin typeface="Lato"/>
                <a:cs typeface="Lato"/>
              </a:rPr>
              <a:t>Generations at Work </a:t>
            </a:r>
            <a:r>
              <a:rPr lang="en-US" sz="2800" b="1" dirty="0">
                <a:solidFill>
                  <a:srgbClr val="EF3824"/>
                </a:solidFill>
                <a:latin typeface="Lato"/>
                <a:cs typeface="Lato"/>
              </a:rPr>
              <a:t>resource to support it</a:t>
            </a:r>
            <a:endParaRPr lang="en-US" sz="2800">
              <a:latin typeface="Lato"/>
              <a:cs typeface="Lato"/>
            </a:endParaRPr>
          </a:p>
          <a:p>
            <a:pPr marL="12700" marR="107314">
              <a:lnSpc>
                <a:spcPct val="100000"/>
              </a:lnSpc>
            </a:pPr>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354D18C6-C1F9-1CCF-D463-D002AB656BBA}"/>
              </a:ext>
            </a:extLst>
          </p:cNvPr>
          <p:cNvPicPr>
            <a:picLocks noChangeAspect="1"/>
          </p:cNvPicPr>
          <p:nvPr/>
        </p:nvPicPr>
        <p:blipFill>
          <a:blip r:embed="rId4"/>
          <a:stretch>
            <a:fillRect/>
          </a:stretch>
        </p:blipFill>
        <p:spPr>
          <a:xfrm>
            <a:off x="5571747" y="1707726"/>
            <a:ext cx="6581535" cy="2055062"/>
          </a:xfrm>
          <a:prstGeom prst="rect">
            <a:avLst/>
          </a:prstGeom>
        </p:spPr>
      </p:pic>
      <p:pic>
        <p:nvPicPr>
          <p:cNvPr id="6" name="Picture 5">
            <a:extLst>
              <a:ext uri="{FF2B5EF4-FFF2-40B4-BE49-F238E27FC236}">
                <a16:creationId xmlns:a16="http://schemas.microsoft.com/office/drawing/2014/main" id="{258B52BA-B96E-3206-7F6D-5298EB20B09F}"/>
              </a:ext>
            </a:extLst>
          </p:cNvPr>
          <p:cNvPicPr>
            <a:picLocks noChangeAspect="1"/>
          </p:cNvPicPr>
          <p:nvPr/>
        </p:nvPicPr>
        <p:blipFill>
          <a:blip r:embed="rId5"/>
          <a:stretch>
            <a:fillRect/>
          </a:stretch>
        </p:blipFill>
        <p:spPr>
          <a:xfrm>
            <a:off x="5638800" y="4007729"/>
            <a:ext cx="3635202" cy="3048000"/>
          </a:xfrm>
          <a:prstGeom prst="rect">
            <a:avLst/>
          </a:prstGeom>
          <a:ln>
            <a:solidFill>
              <a:schemeClr val="bg1">
                <a:lumMod val="75000"/>
              </a:schemeClr>
            </a:solidFill>
          </a:ln>
        </p:spPr>
      </p:pic>
      <p:pic>
        <p:nvPicPr>
          <p:cNvPr id="14" name="Picture 13">
            <a:extLst>
              <a:ext uri="{FF2B5EF4-FFF2-40B4-BE49-F238E27FC236}">
                <a16:creationId xmlns:a16="http://schemas.microsoft.com/office/drawing/2014/main" id="{96D05B67-8F26-CC10-9ED6-C8356B366A90}"/>
              </a:ext>
            </a:extLst>
          </p:cNvPr>
          <p:cNvPicPr>
            <a:picLocks noChangeAspect="1"/>
          </p:cNvPicPr>
          <p:nvPr/>
        </p:nvPicPr>
        <p:blipFill>
          <a:blip r:embed="rId6"/>
          <a:stretch>
            <a:fillRect/>
          </a:stretch>
        </p:blipFill>
        <p:spPr>
          <a:xfrm>
            <a:off x="9349025" y="4149662"/>
            <a:ext cx="2840352" cy="2906067"/>
          </a:xfrm>
          <a:prstGeom prst="rect">
            <a:avLst/>
          </a:prstGeom>
        </p:spPr>
      </p:pic>
      <p:sp>
        <p:nvSpPr>
          <p:cNvPr id="16" name="TextBox 15">
            <a:extLst>
              <a:ext uri="{FF2B5EF4-FFF2-40B4-BE49-F238E27FC236}">
                <a16:creationId xmlns:a16="http://schemas.microsoft.com/office/drawing/2014/main" id="{4FB70E63-1450-1944-0609-9B8BEA027215}"/>
              </a:ext>
            </a:extLst>
          </p:cNvPr>
          <p:cNvSpPr txBox="1"/>
          <p:nvPr/>
        </p:nvSpPr>
        <p:spPr>
          <a:xfrm>
            <a:off x="4400319" y="1723767"/>
            <a:ext cx="1047364" cy="646331"/>
          </a:xfrm>
          <a:prstGeom prst="rect">
            <a:avLst/>
          </a:prstGeom>
          <a:noFill/>
        </p:spPr>
        <p:txBody>
          <a:bodyPr wrap="square">
            <a:spAutoFit/>
          </a:bodyPr>
          <a:lstStyle/>
          <a:p>
            <a:r>
              <a:rPr lang="en-US" sz="1800" b="1" dirty="0">
                <a:solidFill>
                  <a:srgbClr val="000000"/>
                </a:solidFill>
                <a:latin typeface="Lato" panose="020F0502020204030203" pitchFamily="34" charset="0"/>
                <a:ea typeface="Lato" panose="020F0502020204030203" pitchFamily="34" charset="0"/>
                <a:cs typeface="Lato" panose="020F0502020204030203" pitchFamily="34" charset="0"/>
              </a:rPr>
              <a:t>If we choose:</a:t>
            </a:r>
            <a:endParaRPr lang="en-US" b="1" dirty="0"/>
          </a:p>
        </p:txBody>
      </p:sp>
      <p:sp>
        <p:nvSpPr>
          <p:cNvPr id="18" name="TextBox 17">
            <a:extLst>
              <a:ext uri="{FF2B5EF4-FFF2-40B4-BE49-F238E27FC236}">
                <a16:creationId xmlns:a16="http://schemas.microsoft.com/office/drawing/2014/main" id="{B058FF8F-104E-5D72-C974-97D306D86A43}"/>
              </a:ext>
            </a:extLst>
          </p:cNvPr>
          <p:cNvSpPr txBox="1"/>
          <p:nvPr/>
        </p:nvSpPr>
        <p:spPr>
          <a:xfrm>
            <a:off x="4405019" y="3954064"/>
            <a:ext cx="1047364" cy="646331"/>
          </a:xfrm>
          <a:prstGeom prst="rect">
            <a:avLst/>
          </a:prstGeom>
          <a:noFill/>
        </p:spPr>
        <p:txBody>
          <a:bodyPr wrap="square">
            <a:spAutoFit/>
          </a:bodyPr>
          <a:lstStyle/>
          <a:p>
            <a:r>
              <a:rPr lang="en-US" sz="1800" b="1" dirty="0">
                <a:solidFill>
                  <a:srgbClr val="000000"/>
                </a:solidFill>
                <a:latin typeface="Lato" panose="020F0502020204030203" pitchFamily="34" charset="0"/>
                <a:ea typeface="Lato" panose="020F0502020204030203" pitchFamily="34" charset="0"/>
                <a:cs typeface="Lato" panose="020F0502020204030203" pitchFamily="34" charset="0"/>
              </a:rPr>
              <a:t>Then we use:</a:t>
            </a:r>
            <a:endParaRPr lang="en-US" b="1" dirty="0"/>
          </a:p>
        </p:txBody>
      </p:sp>
    </p:spTree>
    <p:extLst>
      <p:ext uri="{BB962C8B-B14F-4D97-AF65-F5344CB8AC3E}">
        <p14:creationId xmlns:p14="http://schemas.microsoft.com/office/powerpoint/2010/main" val="247982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504950"/>
            <a:ext cx="7658100" cy="43053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1789046"/>
            <a:ext cx="6485891" cy="339323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Use any or all of these prompts</a:t>
            </a:r>
            <a:endParaRPr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My name is __________________________________________</a:t>
            </a:r>
          </a:p>
          <a:p>
            <a:pPr marL="12700" marR="118110">
              <a:lnSpc>
                <a:spcPct val="100000"/>
              </a:lnSpc>
              <a:spcBef>
                <a:spcPts val="2620"/>
              </a:spcBef>
              <a:tabLst>
                <a:tab pos="2858770" algn="l"/>
              </a:tabLst>
            </a:pPr>
            <a:r>
              <a:rPr lang="en-US" sz="2000" dirty="0">
                <a:solidFill>
                  <a:srgbClr val="231F20"/>
                </a:solidFill>
                <a:latin typeface="Lato"/>
                <a:cs typeface="Lato"/>
              </a:rPr>
              <a:t>My role is to _________________________________________</a:t>
            </a:r>
          </a:p>
          <a:p>
            <a:pPr marL="12700" marR="118110">
              <a:lnSpc>
                <a:spcPct val="100000"/>
              </a:lnSpc>
              <a:spcBef>
                <a:spcPts val="2620"/>
              </a:spcBef>
              <a:tabLst>
                <a:tab pos="2858770" algn="l"/>
              </a:tabLst>
            </a:pPr>
            <a:r>
              <a:rPr lang="en-US" sz="2000" dirty="0">
                <a:solidFill>
                  <a:srgbClr val="231F20"/>
                </a:solidFill>
                <a:latin typeface="Lato"/>
                <a:cs typeface="Lato"/>
              </a:rPr>
              <a:t>Today I want to talk about ____________________________</a:t>
            </a:r>
          </a:p>
          <a:p>
            <a:pPr marL="12700" marR="118110">
              <a:lnSpc>
                <a:spcPct val="100000"/>
              </a:lnSpc>
              <a:spcBef>
                <a:spcPts val="2620"/>
              </a:spcBef>
              <a:tabLst>
                <a:tab pos="2858770" algn="l"/>
              </a:tabLst>
            </a:pPr>
            <a:r>
              <a:rPr lang="en-US" sz="2000" dirty="0">
                <a:solidFill>
                  <a:srgbClr val="231F20"/>
                </a:solidFill>
                <a:latin typeface="Lato"/>
                <a:cs typeface="Lato"/>
              </a:rPr>
              <a:t>One word to describe how I’m feeling right now ________</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359410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Introductions</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Google Shape;244;p9" descr="Icon&#10;&#10;Description automatically generated">
            <a:extLst>
              <a:ext uri="{FF2B5EF4-FFF2-40B4-BE49-F238E27FC236}">
                <a16:creationId xmlns:a16="http://schemas.microsoft.com/office/drawing/2014/main" id="{C578952E-FAFE-30CF-435B-42CCF7AAE83E}"/>
              </a:ext>
            </a:extLst>
          </p:cNvPr>
          <p:cNvPicPr preferRelativeResize="0"/>
          <p:nvPr/>
        </p:nvPicPr>
        <p:blipFill rotWithShape="1">
          <a:blip r:embed="rId3">
            <a:alphaModFix/>
          </a:blip>
          <a:srcRect/>
          <a:stretch/>
        </p:blipFill>
        <p:spPr>
          <a:xfrm>
            <a:off x="983531" y="2715440"/>
            <a:ext cx="2721870" cy="2297069"/>
          </a:xfrm>
          <a:prstGeom prst="rect">
            <a:avLst/>
          </a:prstGeom>
          <a:noFill/>
          <a:ln>
            <a:noFill/>
          </a:ln>
        </p:spPr>
      </p:pic>
    </p:spTree>
    <p:extLst>
      <p:ext uri="{BB962C8B-B14F-4D97-AF65-F5344CB8AC3E}">
        <p14:creationId xmlns:p14="http://schemas.microsoft.com/office/powerpoint/2010/main" val="2045179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0"/>
            <a:ext cx="12802108" cy="7315200"/>
            <a:chOff x="0" y="0"/>
            <a:chExt cx="12802108" cy="7315200"/>
          </a:xfrm>
        </p:grpSpPr>
        <p:sp>
          <p:nvSpPr>
            <p:cNvPr id="5" name="object 5"/>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7" name="object 7"/>
          <p:cNvSpPr txBox="1">
            <a:spLocks noGrp="1"/>
          </p:cNvSpPr>
          <p:nvPr>
            <p:ph type="title"/>
          </p:nvPr>
        </p:nvSpPr>
        <p:spPr>
          <a:xfrm>
            <a:off x="1656078" y="392070"/>
            <a:ext cx="10487154" cy="568104"/>
          </a:xfrm>
          <a:prstGeom prst="rect">
            <a:avLst/>
          </a:prstGeom>
        </p:spPr>
        <p:txBody>
          <a:bodyPr vert="horz" wrap="square" lIns="0" tIns="13970" rIns="0" bIns="0" rtlCol="0">
            <a:spAutoFit/>
          </a:bodyPr>
          <a:lstStyle/>
          <a:p>
            <a:pPr marL="12700">
              <a:lnSpc>
                <a:spcPct val="100000"/>
              </a:lnSpc>
              <a:spcBef>
                <a:spcPts val="110"/>
              </a:spcBef>
            </a:pPr>
            <a:r>
              <a:rPr lang="en-US" sz="3600" spc="40" dirty="0"/>
              <a:t>Our organization’s age-inclusion action plan (v.1)</a:t>
            </a:r>
            <a:endParaRPr sz="3600" spc="40" dirty="0"/>
          </a:p>
        </p:txBody>
      </p:sp>
      <p:graphicFrame>
        <p:nvGraphicFramePr>
          <p:cNvPr id="2" name="Table 1">
            <a:extLst>
              <a:ext uri="{FF2B5EF4-FFF2-40B4-BE49-F238E27FC236}">
                <a16:creationId xmlns:a16="http://schemas.microsoft.com/office/drawing/2014/main" id="{013E8F88-A420-B929-E885-0E20F2EA9CA2}"/>
              </a:ext>
            </a:extLst>
          </p:cNvPr>
          <p:cNvGraphicFramePr>
            <a:graphicFrameLocks noGrp="1"/>
          </p:cNvGraphicFramePr>
          <p:nvPr>
            <p:extLst>
              <p:ext uri="{D42A27DB-BD31-4B8C-83A1-F6EECF244321}">
                <p14:modId xmlns:p14="http://schemas.microsoft.com/office/powerpoint/2010/main" val="2142386628"/>
              </p:ext>
            </p:extLst>
          </p:nvPr>
        </p:nvGraphicFramePr>
        <p:xfrm>
          <a:off x="1718055" y="2374640"/>
          <a:ext cx="10363200" cy="4376058"/>
        </p:xfrm>
        <a:graphic>
          <a:graphicData uri="http://schemas.openxmlformats.org/drawingml/2006/table">
            <a:tbl>
              <a:tblPr firstRow="1" bandRow="1">
                <a:tableStyleId>{21E4AEA4-8DFA-4A89-87EB-49C32662AFE0}</a:tableStyleId>
              </a:tblPr>
              <a:tblGrid>
                <a:gridCol w="3234945">
                  <a:extLst>
                    <a:ext uri="{9D8B030D-6E8A-4147-A177-3AD203B41FA5}">
                      <a16:colId xmlns:a16="http://schemas.microsoft.com/office/drawing/2014/main" val="4121758187"/>
                    </a:ext>
                  </a:extLst>
                </a:gridCol>
                <a:gridCol w="1219200">
                  <a:extLst>
                    <a:ext uri="{9D8B030D-6E8A-4147-A177-3AD203B41FA5}">
                      <a16:colId xmlns:a16="http://schemas.microsoft.com/office/drawing/2014/main" val="603145115"/>
                    </a:ext>
                  </a:extLst>
                </a:gridCol>
                <a:gridCol w="1524000">
                  <a:extLst>
                    <a:ext uri="{9D8B030D-6E8A-4147-A177-3AD203B41FA5}">
                      <a16:colId xmlns:a16="http://schemas.microsoft.com/office/drawing/2014/main" val="1316573724"/>
                    </a:ext>
                  </a:extLst>
                </a:gridCol>
                <a:gridCol w="1352909">
                  <a:extLst>
                    <a:ext uri="{9D8B030D-6E8A-4147-A177-3AD203B41FA5}">
                      <a16:colId xmlns:a16="http://schemas.microsoft.com/office/drawing/2014/main" val="1164441081"/>
                    </a:ext>
                  </a:extLst>
                </a:gridCol>
                <a:gridCol w="1390291">
                  <a:extLst>
                    <a:ext uri="{9D8B030D-6E8A-4147-A177-3AD203B41FA5}">
                      <a16:colId xmlns:a16="http://schemas.microsoft.com/office/drawing/2014/main" val="1024779293"/>
                    </a:ext>
                  </a:extLst>
                </a:gridCol>
                <a:gridCol w="1641855">
                  <a:extLst>
                    <a:ext uri="{9D8B030D-6E8A-4147-A177-3AD203B41FA5}">
                      <a16:colId xmlns:a16="http://schemas.microsoft.com/office/drawing/2014/main" val="2762985388"/>
                    </a:ext>
                  </a:extLst>
                </a:gridCol>
              </a:tblGrid>
              <a:tr h="511629">
                <a:tc>
                  <a:txBody>
                    <a:bodyPr/>
                    <a:lstStyle/>
                    <a:p>
                      <a:r>
                        <a:rPr lang="en-US" dirty="0"/>
                        <a:t>Action</a:t>
                      </a:r>
                    </a:p>
                  </a:txBody>
                  <a:tcPr>
                    <a:solidFill>
                      <a:srgbClr val="EF3824"/>
                    </a:solidFill>
                  </a:tcPr>
                </a:tc>
                <a:tc>
                  <a:txBody>
                    <a:bodyPr/>
                    <a:lstStyle/>
                    <a:p>
                      <a:r>
                        <a:rPr lang="en-US" dirty="0"/>
                        <a:t>Owner</a:t>
                      </a:r>
                    </a:p>
                  </a:txBody>
                  <a:tcPr>
                    <a:solidFill>
                      <a:srgbClr val="EF3824"/>
                    </a:solidFill>
                  </a:tcPr>
                </a:tc>
                <a:tc>
                  <a:txBody>
                    <a:bodyPr/>
                    <a:lstStyle/>
                    <a:p>
                      <a:r>
                        <a:rPr lang="en-US" dirty="0"/>
                        <a:t>Contributors to organizing</a:t>
                      </a:r>
                    </a:p>
                  </a:txBody>
                  <a:tcPr>
                    <a:solidFill>
                      <a:srgbClr val="EF3824"/>
                    </a:solidFill>
                  </a:tcPr>
                </a:tc>
                <a:tc>
                  <a:txBody>
                    <a:bodyPr/>
                    <a:lstStyle/>
                    <a:p>
                      <a:r>
                        <a:rPr lang="en-US" dirty="0"/>
                        <a:t>Employee participants</a:t>
                      </a:r>
                    </a:p>
                  </a:txBody>
                  <a:tcPr>
                    <a:solidFill>
                      <a:srgbClr val="EF3824"/>
                    </a:solidFill>
                  </a:tcPr>
                </a:tc>
                <a:tc>
                  <a:txBody>
                    <a:bodyPr/>
                    <a:lstStyle/>
                    <a:p>
                      <a:r>
                        <a:rPr lang="en-US" dirty="0"/>
                        <a:t>Completion Date</a:t>
                      </a:r>
                    </a:p>
                  </a:txBody>
                  <a:tcPr>
                    <a:solidFill>
                      <a:srgbClr val="EF3824"/>
                    </a:solidFill>
                  </a:tcPr>
                </a:tc>
                <a:tc>
                  <a:txBody>
                    <a:bodyPr/>
                    <a:lstStyle/>
                    <a:p>
                      <a:r>
                        <a:rPr lang="en-US" dirty="0"/>
                        <a:t>Link to </a:t>
                      </a:r>
                    </a:p>
                    <a:p>
                      <a:r>
                        <a:rPr lang="en-US" sz="1000" dirty="0"/>
                        <a:t>AARP Generations at Work </a:t>
                      </a:r>
                      <a:r>
                        <a:rPr lang="en-US" dirty="0"/>
                        <a:t>resources </a:t>
                      </a:r>
                    </a:p>
                  </a:txBody>
                  <a:tcPr>
                    <a:solidFill>
                      <a:srgbClr val="EF3824"/>
                    </a:solidFill>
                  </a:tcPr>
                </a:tc>
                <a:extLst>
                  <a:ext uri="{0D108BD9-81ED-4DB2-BD59-A6C34878D82A}">
                    <a16:rowId xmlns:a16="http://schemas.microsoft.com/office/drawing/2014/main" val="1387948673"/>
                  </a:ext>
                </a:extLst>
              </a:tr>
              <a:tr h="511629">
                <a:tc>
                  <a:txBody>
                    <a:bodyPr/>
                    <a:lstStyle/>
                    <a:p>
                      <a:r>
                        <a:rPr lang="en-US" sz="1600" dirty="0"/>
                        <a:t>[Review our benefits and HR policies]</a:t>
                      </a:r>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235390417"/>
                  </a:ext>
                </a:extLst>
              </a:tr>
              <a:tr h="511629">
                <a:tc>
                  <a:txBody>
                    <a:bodyPr/>
                    <a:lstStyle/>
                    <a:p>
                      <a:r>
                        <a:rPr lang="en-US" sz="1600" dirty="0"/>
                        <a:t>[</a:t>
                      </a:r>
                      <a:r>
                        <a:rPr lang="en-US" sz="1600" dirty="0">
                          <a:effectLst/>
                        </a:rPr>
                        <a:t>Integrate age inclusion more fully into an existing L&amp;D practice </a:t>
                      </a:r>
                      <a:r>
                        <a:rPr lang="en-US" sz="1600" dirty="0"/>
                        <a:t>]</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796653735"/>
                  </a:ext>
                </a:extLst>
              </a:tr>
              <a:tr h="511629">
                <a:tc>
                  <a:txBody>
                    <a:bodyPr/>
                    <a:lstStyle/>
                    <a:p>
                      <a:r>
                        <a:rPr lang="en-US" sz="1600" dirty="0"/>
                        <a:t>[</a:t>
                      </a:r>
                      <a:r>
                        <a:rPr lang="en-US" sz="1600" dirty="0">
                          <a:effectLst/>
                        </a:rPr>
                        <a:t>Invite all people managers to join a workshop on Leading Mixed Age Teams</a:t>
                      </a:r>
                      <a:r>
                        <a:rPr lang="en-US" sz="1600" dirty="0"/>
                        <a:t>]</a:t>
                      </a:r>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577509205"/>
                  </a:ext>
                </a:extLst>
              </a:tr>
              <a:tr h="511629">
                <a:tc>
                  <a:txBody>
                    <a:bodyPr/>
                    <a:lstStyle/>
                    <a:p>
                      <a:r>
                        <a:rPr lang="en-US" sz="1600" dirty="0"/>
                        <a:t>[</a:t>
                      </a:r>
                      <a:r>
                        <a:rPr lang="en-US" sz="1600" dirty="0">
                          <a:effectLst/>
                        </a:rPr>
                        <a:t>Support employees to make their own teams more age-inclusive</a:t>
                      </a:r>
                      <a:r>
                        <a:rPr lang="en-US" sz="1600" dirty="0"/>
                        <a:t>]</a:t>
                      </a:r>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923722500"/>
                  </a:ext>
                </a:extLst>
              </a:tr>
              <a:tr h="511629">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456446783"/>
                  </a:ext>
                </a:extLst>
              </a:tr>
              <a:tr h="511629">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521464942"/>
                  </a:ext>
                </a:extLst>
              </a:tr>
            </a:tbl>
          </a:graphicData>
        </a:graphic>
      </p:graphicFrame>
      <p:sp>
        <p:nvSpPr>
          <p:cNvPr id="8" name="TextBox 7">
            <a:extLst>
              <a:ext uri="{FF2B5EF4-FFF2-40B4-BE49-F238E27FC236}">
                <a16:creationId xmlns:a16="http://schemas.microsoft.com/office/drawing/2014/main" id="{E0C30E47-3620-2BC0-2B17-9171A0078840}"/>
              </a:ext>
            </a:extLst>
          </p:cNvPr>
          <p:cNvSpPr txBox="1"/>
          <p:nvPr/>
        </p:nvSpPr>
        <p:spPr>
          <a:xfrm>
            <a:off x="1656078" y="1851710"/>
            <a:ext cx="6400800" cy="369332"/>
          </a:xfrm>
          <a:prstGeom prst="rect">
            <a:avLst/>
          </a:prstGeom>
          <a:noFill/>
        </p:spPr>
        <p:txBody>
          <a:bodyPr wrap="square">
            <a:spAutoFit/>
          </a:bodyPr>
          <a:lstStyle/>
          <a:p>
            <a:pPr marL="12700">
              <a:lnSpc>
                <a:spcPct val="100000"/>
              </a:lnSpc>
              <a:spcBef>
                <a:spcPts val="100"/>
              </a:spcBef>
              <a:spcAft>
                <a:spcPts val="600"/>
              </a:spcAft>
            </a:pPr>
            <a:r>
              <a:rPr lang="en-US" sz="1800" b="1" dirty="0">
                <a:solidFill>
                  <a:srgbClr val="EF3824"/>
                </a:solidFill>
                <a:latin typeface="Lato"/>
                <a:cs typeface="Lato"/>
              </a:rPr>
              <a:t>Timeline for this action plan: 3/6/ 12 months?</a:t>
            </a:r>
            <a:endParaRPr lang="en-US" sz="1800" dirty="0">
              <a:latin typeface="Lato"/>
              <a:cs typeface="Lato"/>
            </a:endParaRPr>
          </a:p>
        </p:txBody>
      </p:sp>
    </p:spTree>
    <p:extLst>
      <p:ext uri="{BB962C8B-B14F-4D97-AF65-F5344CB8AC3E}">
        <p14:creationId xmlns:p14="http://schemas.microsoft.com/office/powerpoint/2010/main" val="3624617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chemeClr val="accent2">
              <a:lumMod val="20000"/>
              <a:lumOff val="80000"/>
            </a:schemeClr>
          </a:solidFill>
        </p:spPr>
        <p:txBody>
          <a:bodyPr wrap="square" lIns="0" tIns="0" rIns="0" bIns="0" rtlCol="0"/>
          <a:lstStyle/>
          <a:p>
            <a:endParaRPr/>
          </a:p>
        </p:txBody>
      </p:sp>
      <p:sp>
        <p:nvSpPr>
          <p:cNvPr id="3" name="object 3"/>
          <p:cNvSpPr txBox="1"/>
          <p:nvPr/>
        </p:nvSpPr>
        <p:spPr>
          <a:xfrm>
            <a:off x="6388100" y="1289935"/>
            <a:ext cx="572770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Pause here and consider</a:t>
            </a:r>
            <a:endParaRPr sz="3600" dirty="0">
              <a:latin typeface="Lato Black"/>
              <a:cs typeface="Lato Black"/>
            </a:endParaRPr>
          </a:p>
        </p:txBody>
      </p:sp>
      <p:sp>
        <p:nvSpPr>
          <p:cNvPr id="4" name="object 4"/>
          <p:cNvSpPr txBox="1"/>
          <p:nvPr/>
        </p:nvSpPr>
        <p:spPr>
          <a:xfrm>
            <a:off x="6400800" y="2057400"/>
            <a:ext cx="5434642" cy="4090863"/>
          </a:xfrm>
          <a:prstGeom prst="rect">
            <a:avLst/>
          </a:prstGeom>
        </p:spPr>
        <p:txBody>
          <a:bodyPr vert="horz" wrap="square" lIns="0" tIns="12700" rIns="0" bIns="0" rtlCol="0">
            <a:spAutoFit/>
          </a:bodyPr>
          <a:lstStyle/>
          <a:p>
            <a:pPr marL="12700" marR="5080" algn="l">
              <a:lnSpc>
                <a:spcPct val="100000"/>
              </a:lnSpc>
              <a:spcBef>
                <a:spcPts val="100"/>
              </a:spcBef>
            </a:pPr>
            <a:r>
              <a:rPr lang="en-US" sz="2000" dirty="0">
                <a:solidFill>
                  <a:srgbClr val="231F20"/>
                </a:solidFill>
                <a:latin typeface="Lato"/>
                <a:cs typeface="Lato"/>
              </a:rPr>
              <a:t>This is a good spot to pause, celebrate that the team has created a first draft action plan for the organization, and choose how to proceed.</a:t>
            </a:r>
          </a:p>
          <a:p>
            <a:pPr marL="12700" marR="5080" algn="l">
              <a:lnSpc>
                <a:spcPct val="100000"/>
              </a:lnSpc>
              <a:spcBef>
                <a:spcPts val="100"/>
              </a:spcBef>
            </a:pPr>
            <a:endParaRPr lang="en-US" sz="2000" dirty="0">
              <a:solidFill>
                <a:srgbClr val="231F20"/>
              </a:solidFill>
              <a:latin typeface="Lato"/>
              <a:cs typeface="Lato"/>
            </a:endParaRPr>
          </a:p>
          <a:p>
            <a:pPr marL="12700" marR="5080" algn="l">
              <a:lnSpc>
                <a:spcPct val="100000"/>
              </a:lnSpc>
              <a:spcBef>
                <a:spcPts val="100"/>
              </a:spcBef>
            </a:pPr>
            <a:r>
              <a:rPr lang="en-US" sz="2000" dirty="0">
                <a:solidFill>
                  <a:srgbClr val="231F20"/>
                </a:solidFill>
                <a:latin typeface="Lato"/>
                <a:cs typeface="Lato"/>
              </a:rPr>
              <a:t>Options include:</a:t>
            </a:r>
          </a:p>
          <a:p>
            <a:pPr marL="355600" marR="5080" indent="-342900" algn="l">
              <a:lnSpc>
                <a:spcPct val="100000"/>
              </a:lnSpc>
              <a:spcBef>
                <a:spcPts val="100"/>
              </a:spcBef>
              <a:buFont typeface="Wingdings" panose="05000000000000000000" pitchFamily="2" charset="2"/>
              <a:buChar char="§"/>
            </a:pPr>
            <a:endParaRPr lang="en-US" sz="2000" dirty="0">
              <a:solidFill>
                <a:srgbClr val="231F20"/>
              </a:solidFill>
              <a:latin typeface="Lato"/>
              <a:cs typeface="Lato"/>
            </a:endParaRPr>
          </a:p>
          <a:p>
            <a:pPr marL="469900" marR="5080" indent="-457200" algn="l">
              <a:lnSpc>
                <a:spcPct val="100000"/>
              </a:lnSpc>
              <a:spcBef>
                <a:spcPts val="100"/>
              </a:spcBef>
              <a:buFont typeface="Arial" panose="020B0604020202020204" pitchFamily="34" charset="0"/>
              <a:buChar char="•"/>
            </a:pPr>
            <a:r>
              <a:rPr lang="en-US" sz="2000" b="1" dirty="0">
                <a:solidFill>
                  <a:srgbClr val="231F20"/>
                </a:solidFill>
                <a:latin typeface="Lato"/>
                <a:cs typeface="Lato"/>
              </a:rPr>
              <a:t>Keep going right now!  </a:t>
            </a:r>
            <a:r>
              <a:rPr lang="en-US" sz="2000" dirty="0">
                <a:solidFill>
                  <a:srgbClr val="231F20"/>
                </a:solidFill>
                <a:latin typeface="Lato"/>
                <a:cs typeface="Lato"/>
              </a:rPr>
              <a:t>We want to pressure test, iterate and finalize our plan today.</a:t>
            </a:r>
          </a:p>
          <a:p>
            <a:pPr marL="12700" marR="5080" algn="l">
              <a:lnSpc>
                <a:spcPct val="100000"/>
              </a:lnSpc>
              <a:spcBef>
                <a:spcPts val="100"/>
              </a:spcBef>
            </a:pPr>
            <a:r>
              <a:rPr lang="en-US" sz="2000" dirty="0">
                <a:solidFill>
                  <a:srgbClr val="231F20"/>
                </a:solidFill>
                <a:latin typeface="Lato"/>
                <a:cs typeface="Lato"/>
              </a:rPr>
              <a:t>                                     OR</a:t>
            </a:r>
          </a:p>
          <a:p>
            <a:pPr marL="469900" marR="5080" indent="-457200" algn="l">
              <a:lnSpc>
                <a:spcPct val="100000"/>
              </a:lnSpc>
              <a:spcBef>
                <a:spcPts val="100"/>
              </a:spcBef>
              <a:buFont typeface="Arial" panose="020B0604020202020204" pitchFamily="34" charset="0"/>
              <a:buChar char="•"/>
            </a:pPr>
            <a:r>
              <a:rPr lang="en-US" sz="2000" b="1" dirty="0">
                <a:solidFill>
                  <a:srgbClr val="231F20"/>
                </a:solidFill>
                <a:latin typeface="Lato"/>
                <a:cs typeface="Lato"/>
              </a:rPr>
              <a:t>Wrap up here for today</a:t>
            </a:r>
            <a:r>
              <a:rPr lang="en-US" sz="2000" dirty="0">
                <a:solidFill>
                  <a:srgbClr val="231F20"/>
                </a:solidFill>
                <a:latin typeface="Lato"/>
                <a:cs typeface="Lato"/>
              </a:rPr>
              <a:t>. As homework, ask everyone to review the </a:t>
            </a:r>
            <a:r>
              <a:rPr lang="en-US" sz="2000" i="1" dirty="0">
                <a:solidFill>
                  <a:srgbClr val="231F20"/>
                </a:solidFill>
                <a:latin typeface="Lato"/>
                <a:cs typeface="Lato"/>
              </a:rPr>
              <a:t>Generations at Work </a:t>
            </a:r>
            <a:r>
              <a:rPr lang="en-US" sz="2000" dirty="0">
                <a:solidFill>
                  <a:srgbClr val="231F20"/>
                </a:solidFill>
                <a:latin typeface="Lato"/>
                <a:cs typeface="Lato"/>
              </a:rPr>
              <a:t>resources for the actions we included in our v1 plan. Pick up next time on the next slide.</a:t>
            </a:r>
            <a:endParaRPr sz="2000" dirty="0">
              <a:latin typeface="Lato"/>
              <a:cs typeface="Lato"/>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581914"/>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424878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765519"/>
          </a:xfrm>
          <a:prstGeom prst="rect">
            <a:avLst/>
          </a:prstGeom>
        </p:spPr>
        <p:txBody>
          <a:bodyPr vert="horz" wrap="square" lIns="0" tIns="1399651" rIns="0" bIns="0" rtlCol="0">
            <a:spAutoFit/>
          </a:bodyPr>
          <a:lstStyle/>
          <a:p>
            <a:pPr marL="4273550" marR="5080">
              <a:lnSpc>
                <a:spcPts val="4400"/>
              </a:lnSpc>
              <a:spcBef>
                <a:spcPts val="100"/>
              </a:spcBef>
            </a:pPr>
            <a:r>
              <a:rPr lang="en-US" sz="2800" kern="1200" dirty="0">
                <a:latin typeface="Lato" panose="020F0502020204030203" pitchFamily="34" charset="0"/>
                <a:ea typeface="Lato" panose="020F0502020204030203" pitchFamily="34" charset="0"/>
                <a:cs typeface="Lato" panose="020F0502020204030203" pitchFamily="34" charset="0"/>
              </a:rPr>
              <a:t>AARP’s tool </a:t>
            </a:r>
            <a:r>
              <a:rPr lang="en-US" sz="2800" i="1" kern="1200" dirty="0">
                <a:latin typeface="Lato" panose="020F0502020204030203" pitchFamily="34" charset="0"/>
                <a:ea typeface="Lato" panose="020F0502020204030203" pitchFamily="34" charset="0"/>
                <a:cs typeface="Lato" panose="020F0502020204030203" pitchFamily="34" charset="0"/>
              </a:rPr>
              <a:t>Generations at Work </a:t>
            </a:r>
            <a:br>
              <a:rPr lang="en-US" sz="2800" i="1" kern="1200" dirty="0">
                <a:latin typeface="Lato" panose="020F0502020204030203" pitchFamily="34" charset="0"/>
                <a:ea typeface="Lato" panose="020F0502020204030203" pitchFamily="34" charset="0"/>
                <a:cs typeface="Lato" panose="020F0502020204030203" pitchFamily="34" charset="0"/>
              </a:rPr>
            </a:br>
            <a:r>
              <a:rPr lang="en-US" sz="2800" kern="1200" dirty="0">
                <a:latin typeface="Lato" panose="020F0502020204030203" pitchFamily="34" charset="0"/>
                <a:ea typeface="Lato" panose="020F0502020204030203" pitchFamily="34" charset="0"/>
                <a:cs typeface="Lato" panose="020F0502020204030203" pitchFamily="34" charset="0"/>
              </a:rPr>
              <a:t>has resources to support us in every action we chose from the tool. They are designed to be practical and use our time efficiently.</a:t>
            </a:r>
            <a:endParaRPr lang="en-US" sz="2000" b="0" u="sng" spc="-10" dirty="0">
              <a:latin typeface="Lato"/>
              <a:cs typeface="Lato"/>
              <a:hlinkClick r:id="rId3">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7" y="392619"/>
            <a:ext cx="11512605"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Explore the resources that support our plan</a:t>
            </a:r>
            <a:endParaRPr sz="3600" spc="50" dirty="0"/>
          </a:p>
        </p:txBody>
      </p:sp>
      <p:pic>
        <p:nvPicPr>
          <p:cNvPr id="9" name="Picture 8">
            <a:extLst>
              <a:ext uri="{FF2B5EF4-FFF2-40B4-BE49-F238E27FC236}">
                <a16:creationId xmlns:a16="http://schemas.microsoft.com/office/drawing/2014/main" id="{01483AD7-7323-2D0D-4869-64BD2F05B7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00" y="3048000"/>
            <a:ext cx="2514600" cy="2514600"/>
          </a:xfrm>
          <a:prstGeom prst="rect">
            <a:avLst/>
          </a:prstGeom>
        </p:spPr>
      </p:pic>
      <p:sp>
        <p:nvSpPr>
          <p:cNvPr id="10" name="TextBox 9">
            <a:extLst>
              <a:ext uri="{FF2B5EF4-FFF2-40B4-BE49-F238E27FC236}">
                <a16:creationId xmlns:a16="http://schemas.microsoft.com/office/drawing/2014/main" id="{818E6A19-9582-5A2A-D6B6-A4DF9DF1D3EB}"/>
              </a:ext>
            </a:extLst>
          </p:cNvPr>
          <p:cNvSpPr txBox="1"/>
          <p:nvPr/>
        </p:nvSpPr>
        <p:spPr>
          <a:xfrm>
            <a:off x="4648200" y="5934185"/>
            <a:ext cx="6175188" cy="341632"/>
          </a:xfrm>
          <a:prstGeom prst="rect">
            <a:avLst/>
          </a:prstGeom>
          <a:noFill/>
        </p:spPr>
        <p:txBody>
          <a:bodyPr wrap="square">
            <a:spAutoFit/>
          </a:bodyPr>
          <a:lstStyle/>
          <a:p>
            <a:pPr algn="ctr" rtl="0">
              <a:lnSpc>
                <a:spcPct val="90000"/>
              </a:lnSpc>
              <a:spcBef>
                <a:spcPts val="1000"/>
              </a:spcBef>
            </a:pPr>
            <a:r>
              <a:rPr lang="en-US" sz="1800" b="0" i="0" u="sng" kern="1200" dirty="0">
                <a:solidFill>
                  <a:srgbClr val="595959"/>
                </a:solidFill>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https://employerportal.aarp.org/generations/</a:t>
            </a:r>
            <a:endParaRPr lang="en-US" sz="1800" b="0" kern="12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13705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09691" cy="276229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Which aspects of our v1 action plan do you think will catch momentum easily? Need more support to garner buy-in and full participation?</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105F441-CBDF-2481-6A23-1B25DADB2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423271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10" y="2379596"/>
            <a:ext cx="6265444" cy="276229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Which aspects of our v1 action plan easily align with current areas of focus or other initiatives during the same time frame?</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105F441-CBDF-2481-6A23-1B25DADB2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570769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09691" cy="276229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Are there any actions included that we have concerns about our own bandwidth to organize and execute? Or for employees to participate?</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105F441-CBDF-2481-6A23-1B25DADB2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311768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3477278"/>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10" y="2379596"/>
            <a:ext cx="6265444" cy="319318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Are there any actions included that we have concerns about our ability to find budget to support them? Or is there any unused budget we can use to grow our plan?</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105F441-CBDF-2481-6A23-1B25DADB2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857435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31623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09691" cy="276229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With this discussion in mind, are there actions we want to add or delete from our v.1 Age Inclusion Action Plan before we finalize it?</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105F441-CBDF-2481-6A23-1B25DADB2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730182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3600388"/>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09691" cy="3316292"/>
          </a:xfrm>
          <a:prstGeom prst="rect">
            <a:avLst/>
          </a:prstGeom>
        </p:spPr>
        <p:txBody>
          <a:bodyPr vert="horz" wrap="square" lIns="0" tIns="12700" rIns="0" bIns="0" rtlCol="0">
            <a:spAutoFit/>
          </a:bodyPr>
          <a:lstStyle/>
          <a:p>
            <a:pPr marL="12700" marR="5080">
              <a:lnSpc>
                <a:spcPct val="100000"/>
              </a:lnSpc>
              <a:spcBef>
                <a:spcPts val="100"/>
              </a:spcBef>
            </a:pPr>
            <a:r>
              <a:rPr lang="en-US" sz="2800" b="1" i="0" dirty="0">
                <a:solidFill>
                  <a:srgbClr val="EF3824"/>
                </a:solidFill>
                <a:effectLst/>
                <a:latin typeface="Lato" panose="020F0502020204030203" pitchFamily="34" charset="0"/>
                <a:ea typeface="Lato" panose="020F0502020204030203" pitchFamily="34" charset="0"/>
                <a:cs typeface="Lato" panose="020F0502020204030203" pitchFamily="34" charset="0"/>
              </a:rPr>
              <a:t>With the final list of actions chosen, what order should we plan for these actions? Can some overlap? Does any one action need to happen before another can be successful? </a:t>
            </a:r>
          </a:p>
          <a:p>
            <a:pPr marL="12700" marR="5080">
              <a:lnSpc>
                <a:spcPct val="100000"/>
              </a:lnSpc>
              <a:spcBef>
                <a:spcPts val="100"/>
              </a:spcBef>
            </a:pPr>
            <a:endParaRPr lang="en-US" sz="28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12700" marR="5080">
              <a:lnSpc>
                <a:spcPct val="100000"/>
              </a:lnSpc>
              <a:spcBef>
                <a:spcPts val="100"/>
              </a:spcBef>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105F441-CBDF-2481-6A23-1B25DADB2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814357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0"/>
            <a:ext cx="12802108" cy="7315200"/>
            <a:chOff x="0" y="0"/>
            <a:chExt cx="12802108" cy="7315200"/>
          </a:xfrm>
        </p:grpSpPr>
        <p:sp>
          <p:nvSpPr>
            <p:cNvPr id="5" name="object 5"/>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7" name="object 7"/>
          <p:cNvSpPr txBox="1">
            <a:spLocks noGrp="1"/>
          </p:cNvSpPr>
          <p:nvPr>
            <p:ph type="title"/>
          </p:nvPr>
        </p:nvSpPr>
        <p:spPr>
          <a:xfrm>
            <a:off x="1656078" y="392070"/>
            <a:ext cx="10688322" cy="568104"/>
          </a:xfrm>
          <a:prstGeom prst="rect">
            <a:avLst/>
          </a:prstGeom>
        </p:spPr>
        <p:txBody>
          <a:bodyPr vert="horz" wrap="square" lIns="0" tIns="13970" rIns="0" bIns="0" rtlCol="0">
            <a:spAutoFit/>
          </a:bodyPr>
          <a:lstStyle/>
          <a:p>
            <a:pPr marL="12700">
              <a:lnSpc>
                <a:spcPct val="100000"/>
              </a:lnSpc>
              <a:spcBef>
                <a:spcPts val="110"/>
              </a:spcBef>
            </a:pPr>
            <a:r>
              <a:rPr lang="en-US" sz="3600" spc="40" dirty="0"/>
              <a:t>Our organization’s age-inclusion action plan (Final)</a:t>
            </a:r>
            <a:endParaRPr sz="3600" spc="40" dirty="0"/>
          </a:p>
        </p:txBody>
      </p:sp>
      <p:graphicFrame>
        <p:nvGraphicFramePr>
          <p:cNvPr id="2" name="Table 1">
            <a:extLst>
              <a:ext uri="{FF2B5EF4-FFF2-40B4-BE49-F238E27FC236}">
                <a16:creationId xmlns:a16="http://schemas.microsoft.com/office/drawing/2014/main" id="{013E8F88-A420-B929-E885-0E20F2EA9CA2}"/>
              </a:ext>
            </a:extLst>
          </p:cNvPr>
          <p:cNvGraphicFramePr>
            <a:graphicFrameLocks noGrp="1"/>
          </p:cNvGraphicFramePr>
          <p:nvPr>
            <p:extLst>
              <p:ext uri="{D42A27DB-BD31-4B8C-83A1-F6EECF244321}">
                <p14:modId xmlns:p14="http://schemas.microsoft.com/office/powerpoint/2010/main" val="409226712"/>
              </p:ext>
            </p:extLst>
          </p:nvPr>
        </p:nvGraphicFramePr>
        <p:xfrm>
          <a:off x="1718055" y="2374640"/>
          <a:ext cx="10363200" cy="4376058"/>
        </p:xfrm>
        <a:graphic>
          <a:graphicData uri="http://schemas.openxmlformats.org/drawingml/2006/table">
            <a:tbl>
              <a:tblPr firstRow="1" bandRow="1">
                <a:tableStyleId>{21E4AEA4-8DFA-4A89-87EB-49C32662AFE0}</a:tableStyleId>
              </a:tblPr>
              <a:tblGrid>
                <a:gridCol w="3234945">
                  <a:extLst>
                    <a:ext uri="{9D8B030D-6E8A-4147-A177-3AD203B41FA5}">
                      <a16:colId xmlns:a16="http://schemas.microsoft.com/office/drawing/2014/main" val="4121758187"/>
                    </a:ext>
                  </a:extLst>
                </a:gridCol>
                <a:gridCol w="1219200">
                  <a:extLst>
                    <a:ext uri="{9D8B030D-6E8A-4147-A177-3AD203B41FA5}">
                      <a16:colId xmlns:a16="http://schemas.microsoft.com/office/drawing/2014/main" val="603145115"/>
                    </a:ext>
                  </a:extLst>
                </a:gridCol>
                <a:gridCol w="1524000">
                  <a:extLst>
                    <a:ext uri="{9D8B030D-6E8A-4147-A177-3AD203B41FA5}">
                      <a16:colId xmlns:a16="http://schemas.microsoft.com/office/drawing/2014/main" val="1316573724"/>
                    </a:ext>
                  </a:extLst>
                </a:gridCol>
                <a:gridCol w="1352909">
                  <a:extLst>
                    <a:ext uri="{9D8B030D-6E8A-4147-A177-3AD203B41FA5}">
                      <a16:colId xmlns:a16="http://schemas.microsoft.com/office/drawing/2014/main" val="1164441081"/>
                    </a:ext>
                  </a:extLst>
                </a:gridCol>
                <a:gridCol w="1390291">
                  <a:extLst>
                    <a:ext uri="{9D8B030D-6E8A-4147-A177-3AD203B41FA5}">
                      <a16:colId xmlns:a16="http://schemas.microsoft.com/office/drawing/2014/main" val="1024779293"/>
                    </a:ext>
                  </a:extLst>
                </a:gridCol>
                <a:gridCol w="1641855">
                  <a:extLst>
                    <a:ext uri="{9D8B030D-6E8A-4147-A177-3AD203B41FA5}">
                      <a16:colId xmlns:a16="http://schemas.microsoft.com/office/drawing/2014/main" val="2762985388"/>
                    </a:ext>
                  </a:extLst>
                </a:gridCol>
              </a:tblGrid>
              <a:tr h="511629">
                <a:tc>
                  <a:txBody>
                    <a:bodyPr/>
                    <a:lstStyle/>
                    <a:p>
                      <a:r>
                        <a:rPr lang="en-US" dirty="0"/>
                        <a:t>Action from the </a:t>
                      </a:r>
                      <a:r>
                        <a:rPr lang="en-US" i="1" dirty="0"/>
                        <a:t>Generations at Work</a:t>
                      </a:r>
                      <a:r>
                        <a:rPr lang="en-US" dirty="0"/>
                        <a:t> tool</a:t>
                      </a:r>
                    </a:p>
                  </a:txBody>
                  <a:tcPr>
                    <a:solidFill>
                      <a:srgbClr val="EF3824"/>
                    </a:solidFill>
                  </a:tcPr>
                </a:tc>
                <a:tc>
                  <a:txBody>
                    <a:bodyPr/>
                    <a:lstStyle/>
                    <a:p>
                      <a:r>
                        <a:rPr lang="en-US" dirty="0"/>
                        <a:t>Owner</a:t>
                      </a:r>
                    </a:p>
                  </a:txBody>
                  <a:tcPr>
                    <a:solidFill>
                      <a:srgbClr val="EF3824"/>
                    </a:solidFill>
                  </a:tcPr>
                </a:tc>
                <a:tc>
                  <a:txBody>
                    <a:bodyPr/>
                    <a:lstStyle/>
                    <a:p>
                      <a:r>
                        <a:rPr lang="en-US" dirty="0"/>
                        <a:t>Contributors to organizing</a:t>
                      </a:r>
                    </a:p>
                  </a:txBody>
                  <a:tcPr>
                    <a:solidFill>
                      <a:srgbClr val="EF3824"/>
                    </a:solidFill>
                  </a:tcPr>
                </a:tc>
                <a:tc>
                  <a:txBody>
                    <a:bodyPr/>
                    <a:lstStyle/>
                    <a:p>
                      <a:r>
                        <a:rPr lang="en-US" dirty="0"/>
                        <a:t>Employee participants</a:t>
                      </a:r>
                    </a:p>
                  </a:txBody>
                  <a:tcPr>
                    <a:solidFill>
                      <a:srgbClr val="EF3824"/>
                    </a:solidFill>
                  </a:tcPr>
                </a:tc>
                <a:tc>
                  <a:txBody>
                    <a:bodyPr/>
                    <a:lstStyle/>
                    <a:p>
                      <a:r>
                        <a:rPr lang="en-US" dirty="0"/>
                        <a:t>Completion Date</a:t>
                      </a:r>
                    </a:p>
                  </a:txBody>
                  <a:tcPr>
                    <a:solidFill>
                      <a:srgbClr val="EF3824"/>
                    </a:solidFill>
                  </a:tcPr>
                </a:tc>
                <a:tc>
                  <a:txBody>
                    <a:bodyPr/>
                    <a:lstStyle/>
                    <a:p>
                      <a:r>
                        <a:rPr lang="en-US" dirty="0"/>
                        <a:t>Link to </a:t>
                      </a:r>
                    </a:p>
                    <a:p>
                      <a:r>
                        <a:rPr lang="en-US" sz="1000" dirty="0"/>
                        <a:t>AARP Generations at Work </a:t>
                      </a:r>
                      <a:r>
                        <a:rPr lang="en-US" dirty="0"/>
                        <a:t>resources </a:t>
                      </a:r>
                    </a:p>
                  </a:txBody>
                  <a:tcPr>
                    <a:solidFill>
                      <a:srgbClr val="EF3824"/>
                    </a:solidFill>
                  </a:tcPr>
                </a:tc>
                <a:extLst>
                  <a:ext uri="{0D108BD9-81ED-4DB2-BD59-A6C34878D82A}">
                    <a16:rowId xmlns:a16="http://schemas.microsoft.com/office/drawing/2014/main" val="1387948673"/>
                  </a:ext>
                </a:extLst>
              </a:tr>
              <a:tr h="511629">
                <a:tc>
                  <a:txBody>
                    <a:bodyPr/>
                    <a:lstStyle/>
                    <a:p>
                      <a:r>
                        <a:rPr lang="en-US" sz="1600" dirty="0"/>
                        <a:t>[Review our benefits and HR policies]</a:t>
                      </a:r>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235390417"/>
                  </a:ext>
                </a:extLst>
              </a:tr>
              <a:tr h="511629">
                <a:tc>
                  <a:txBody>
                    <a:bodyPr/>
                    <a:lstStyle/>
                    <a:p>
                      <a:r>
                        <a:rPr lang="en-US" sz="1600" dirty="0"/>
                        <a:t>[</a:t>
                      </a:r>
                      <a:r>
                        <a:rPr lang="en-US" sz="1600" dirty="0">
                          <a:effectLst/>
                        </a:rPr>
                        <a:t>Integrate age inclusion more fully into an existing L&amp;D practice </a:t>
                      </a:r>
                      <a:r>
                        <a:rPr lang="en-US" sz="1600" dirty="0"/>
                        <a:t>]</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796653735"/>
                  </a:ext>
                </a:extLst>
              </a:tr>
              <a:tr h="511629">
                <a:tc>
                  <a:txBody>
                    <a:bodyPr/>
                    <a:lstStyle/>
                    <a:p>
                      <a:r>
                        <a:rPr lang="en-US" sz="1600" dirty="0"/>
                        <a:t>[</a:t>
                      </a:r>
                      <a:r>
                        <a:rPr lang="en-US" sz="1600" dirty="0">
                          <a:effectLst/>
                        </a:rPr>
                        <a:t>Invite all people managers to join a workshop on Leading Mixed Age Teams</a:t>
                      </a:r>
                      <a:r>
                        <a:rPr lang="en-US" sz="1600" dirty="0"/>
                        <a:t>]</a:t>
                      </a:r>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577509205"/>
                  </a:ext>
                </a:extLst>
              </a:tr>
              <a:tr h="511629">
                <a:tc>
                  <a:txBody>
                    <a:bodyPr/>
                    <a:lstStyle/>
                    <a:p>
                      <a:r>
                        <a:rPr lang="en-US" sz="1600" dirty="0"/>
                        <a:t>[</a:t>
                      </a:r>
                      <a:r>
                        <a:rPr lang="en-US" sz="1600" dirty="0">
                          <a:effectLst/>
                        </a:rPr>
                        <a:t>Support employees to make their own teams more age-inclusive</a:t>
                      </a:r>
                      <a:r>
                        <a:rPr lang="en-US" sz="1600" dirty="0"/>
                        <a:t>]</a:t>
                      </a:r>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923722500"/>
                  </a:ext>
                </a:extLst>
              </a:tr>
              <a:tr h="511629">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456446783"/>
                  </a:ext>
                </a:extLst>
              </a:tr>
              <a:tr h="511629">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521464942"/>
                  </a:ext>
                </a:extLst>
              </a:tr>
            </a:tbl>
          </a:graphicData>
        </a:graphic>
      </p:graphicFrame>
      <p:sp>
        <p:nvSpPr>
          <p:cNvPr id="8" name="TextBox 7">
            <a:extLst>
              <a:ext uri="{FF2B5EF4-FFF2-40B4-BE49-F238E27FC236}">
                <a16:creationId xmlns:a16="http://schemas.microsoft.com/office/drawing/2014/main" id="{E0C30E47-3620-2BC0-2B17-9171A0078840}"/>
              </a:ext>
            </a:extLst>
          </p:cNvPr>
          <p:cNvSpPr txBox="1"/>
          <p:nvPr/>
        </p:nvSpPr>
        <p:spPr>
          <a:xfrm>
            <a:off x="1656078" y="1851710"/>
            <a:ext cx="6400800" cy="369332"/>
          </a:xfrm>
          <a:prstGeom prst="rect">
            <a:avLst/>
          </a:prstGeom>
          <a:noFill/>
        </p:spPr>
        <p:txBody>
          <a:bodyPr wrap="square">
            <a:spAutoFit/>
          </a:bodyPr>
          <a:lstStyle/>
          <a:p>
            <a:pPr marL="12700">
              <a:lnSpc>
                <a:spcPct val="100000"/>
              </a:lnSpc>
              <a:spcBef>
                <a:spcPts val="100"/>
              </a:spcBef>
              <a:spcAft>
                <a:spcPts val="600"/>
              </a:spcAft>
            </a:pPr>
            <a:r>
              <a:rPr lang="en-US" sz="1800" b="1" dirty="0">
                <a:solidFill>
                  <a:srgbClr val="EF3824"/>
                </a:solidFill>
                <a:latin typeface="Lato"/>
                <a:cs typeface="Lato"/>
              </a:rPr>
              <a:t>Timeline for this action plan: 3/6/ 12 months?</a:t>
            </a:r>
            <a:endParaRPr lang="en-US" sz="1800" dirty="0">
              <a:latin typeface="Lato"/>
              <a:cs typeface="Lato"/>
            </a:endParaRPr>
          </a:p>
        </p:txBody>
      </p:sp>
    </p:spTree>
    <p:extLst>
      <p:ext uri="{BB962C8B-B14F-4D97-AF65-F5344CB8AC3E}">
        <p14:creationId xmlns:p14="http://schemas.microsoft.com/office/powerpoint/2010/main" val="66170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629053"/>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rgbClr val="EF3824"/>
                </a:solidFill>
                <a:latin typeface="Lato"/>
                <a:cs typeface="Lato"/>
              </a:rPr>
              <a:t>What is the strategic value of a multi-generational workforce?</a:t>
            </a:r>
            <a:endParaRPr lang="en-US" sz="2000" dirty="0">
              <a:solidFill>
                <a:srgbClr val="EF3824"/>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What are current employees’ experiences?</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Where are our current strengths and gaps?</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What should our action plan include?</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Next steps</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1477425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0"/>
            <a:ext cx="12802108" cy="7315200"/>
            <a:chOff x="0" y="0"/>
            <a:chExt cx="12802108" cy="7315200"/>
          </a:xfrm>
        </p:grpSpPr>
        <p:sp>
          <p:nvSpPr>
            <p:cNvPr id="5" name="object 5"/>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7" name="object 7"/>
          <p:cNvSpPr txBox="1">
            <a:spLocks noGrp="1"/>
          </p:cNvSpPr>
          <p:nvPr>
            <p:ph type="title"/>
          </p:nvPr>
        </p:nvSpPr>
        <p:spPr>
          <a:xfrm>
            <a:off x="1656078" y="392070"/>
            <a:ext cx="8402322" cy="568104"/>
          </a:xfrm>
          <a:prstGeom prst="rect">
            <a:avLst/>
          </a:prstGeom>
        </p:spPr>
        <p:txBody>
          <a:bodyPr vert="horz" wrap="square" lIns="0" tIns="13970" rIns="0" bIns="0" rtlCol="0">
            <a:spAutoFit/>
          </a:bodyPr>
          <a:lstStyle/>
          <a:p>
            <a:pPr marL="12700">
              <a:lnSpc>
                <a:spcPct val="100000"/>
              </a:lnSpc>
              <a:spcBef>
                <a:spcPts val="110"/>
              </a:spcBef>
            </a:pPr>
            <a:r>
              <a:rPr lang="en-US" sz="3600" spc="40" dirty="0"/>
              <a:t>Next steps for this team</a:t>
            </a:r>
            <a:endParaRPr sz="3600" spc="40" dirty="0"/>
          </a:p>
        </p:txBody>
      </p:sp>
      <p:graphicFrame>
        <p:nvGraphicFramePr>
          <p:cNvPr id="2" name="Table 1">
            <a:extLst>
              <a:ext uri="{FF2B5EF4-FFF2-40B4-BE49-F238E27FC236}">
                <a16:creationId xmlns:a16="http://schemas.microsoft.com/office/drawing/2014/main" id="{013E8F88-A420-B929-E885-0E20F2EA9CA2}"/>
              </a:ext>
            </a:extLst>
          </p:cNvPr>
          <p:cNvGraphicFramePr>
            <a:graphicFrameLocks noGrp="1"/>
          </p:cNvGraphicFramePr>
          <p:nvPr>
            <p:extLst>
              <p:ext uri="{D42A27DB-BD31-4B8C-83A1-F6EECF244321}">
                <p14:modId xmlns:p14="http://schemas.microsoft.com/office/powerpoint/2010/main" val="2044035743"/>
              </p:ext>
            </p:extLst>
          </p:nvPr>
        </p:nvGraphicFramePr>
        <p:xfrm>
          <a:off x="1752600" y="1981200"/>
          <a:ext cx="9888855" cy="4295505"/>
        </p:xfrm>
        <a:graphic>
          <a:graphicData uri="http://schemas.openxmlformats.org/drawingml/2006/table">
            <a:tbl>
              <a:tblPr firstRow="1" bandRow="1">
                <a:tableStyleId>{21E4AEA4-8DFA-4A89-87EB-49C32662AFE0}</a:tableStyleId>
              </a:tblPr>
              <a:tblGrid>
                <a:gridCol w="3411855">
                  <a:extLst>
                    <a:ext uri="{9D8B030D-6E8A-4147-A177-3AD203B41FA5}">
                      <a16:colId xmlns:a16="http://schemas.microsoft.com/office/drawing/2014/main" val="4121758187"/>
                    </a:ext>
                  </a:extLst>
                </a:gridCol>
                <a:gridCol w="1371600">
                  <a:extLst>
                    <a:ext uri="{9D8B030D-6E8A-4147-A177-3AD203B41FA5}">
                      <a16:colId xmlns:a16="http://schemas.microsoft.com/office/drawing/2014/main" val="603145115"/>
                    </a:ext>
                  </a:extLst>
                </a:gridCol>
                <a:gridCol w="1676400">
                  <a:extLst>
                    <a:ext uri="{9D8B030D-6E8A-4147-A177-3AD203B41FA5}">
                      <a16:colId xmlns:a16="http://schemas.microsoft.com/office/drawing/2014/main" val="1316573724"/>
                    </a:ext>
                  </a:extLst>
                </a:gridCol>
                <a:gridCol w="1356360">
                  <a:extLst>
                    <a:ext uri="{9D8B030D-6E8A-4147-A177-3AD203B41FA5}">
                      <a16:colId xmlns:a16="http://schemas.microsoft.com/office/drawing/2014/main" val="1164441081"/>
                    </a:ext>
                  </a:extLst>
                </a:gridCol>
                <a:gridCol w="2072640">
                  <a:extLst>
                    <a:ext uri="{9D8B030D-6E8A-4147-A177-3AD203B41FA5}">
                      <a16:colId xmlns:a16="http://schemas.microsoft.com/office/drawing/2014/main" val="2762985388"/>
                    </a:ext>
                  </a:extLst>
                </a:gridCol>
              </a:tblGrid>
              <a:tr h="511629">
                <a:tc>
                  <a:txBody>
                    <a:bodyPr/>
                    <a:lstStyle/>
                    <a:p>
                      <a:r>
                        <a:rPr lang="en-US" dirty="0"/>
                        <a:t>Action</a:t>
                      </a:r>
                    </a:p>
                  </a:txBody>
                  <a:tcPr>
                    <a:solidFill>
                      <a:srgbClr val="EF3824"/>
                    </a:solidFill>
                  </a:tcPr>
                </a:tc>
                <a:tc>
                  <a:txBody>
                    <a:bodyPr/>
                    <a:lstStyle/>
                    <a:p>
                      <a:r>
                        <a:rPr lang="en-US" dirty="0"/>
                        <a:t>Owner</a:t>
                      </a:r>
                    </a:p>
                  </a:txBody>
                  <a:tcPr>
                    <a:solidFill>
                      <a:srgbClr val="EF3824"/>
                    </a:solidFill>
                  </a:tcPr>
                </a:tc>
                <a:tc>
                  <a:txBody>
                    <a:bodyPr/>
                    <a:lstStyle/>
                    <a:p>
                      <a:r>
                        <a:rPr lang="en-US" dirty="0"/>
                        <a:t>Contributors</a:t>
                      </a:r>
                    </a:p>
                  </a:txBody>
                  <a:tcPr>
                    <a:solidFill>
                      <a:srgbClr val="EF3824"/>
                    </a:solidFill>
                  </a:tcPr>
                </a:tc>
                <a:tc>
                  <a:txBody>
                    <a:bodyPr/>
                    <a:lstStyle/>
                    <a:p>
                      <a:r>
                        <a:rPr lang="en-US" dirty="0"/>
                        <a:t>Due Date</a:t>
                      </a:r>
                    </a:p>
                  </a:txBody>
                  <a:tcPr>
                    <a:solidFill>
                      <a:srgbClr val="EF3824"/>
                    </a:solidFill>
                  </a:tcPr>
                </a:tc>
                <a:tc>
                  <a:txBody>
                    <a:bodyPr/>
                    <a:lstStyle/>
                    <a:p>
                      <a:r>
                        <a:rPr lang="en-US" dirty="0"/>
                        <a:t>Notes </a:t>
                      </a:r>
                    </a:p>
                  </a:txBody>
                  <a:tcPr>
                    <a:solidFill>
                      <a:srgbClr val="EF3824"/>
                    </a:solidFill>
                  </a:tcPr>
                </a:tc>
                <a:extLst>
                  <a:ext uri="{0D108BD9-81ED-4DB2-BD59-A6C34878D82A}">
                    <a16:rowId xmlns:a16="http://schemas.microsoft.com/office/drawing/2014/main" val="1387948673"/>
                  </a:ext>
                </a:extLst>
              </a:tr>
              <a:tr h="511629">
                <a:tc>
                  <a:txBody>
                    <a:bodyPr/>
                    <a:lstStyle/>
                    <a:p>
                      <a:r>
                        <a:rPr lang="en-US" sz="1600" dirty="0"/>
                        <a:t>[Edit all content to suit your needs. All content is sample only.]</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235390417"/>
                  </a:ext>
                </a:extLst>
              </a:tr>
              <a:tr h="5116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Draft action plan in more detail?</a:t>
                      </a:r>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96653735"/>
                  </a:ext>
                </a:extLst>
              </a:tr>
              <a:tr h="5116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Present plan to senior leadership?</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577509205"/>
                  </a:ext>
                </a:extLst>
              </a:tr>
              <a:tr h="511629">
                <a:tc>
                  <a:txBody>
                    <a:bodyPr/>
                    <a:lstStyle/>
                    <a:p>
                      <a:r>
                        <a:rPr lang="en-US" sz="1600" dirty="0"/>
                        <a:t>Develop execution plan with contributors to organizing?</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923722500"/>
                  </a:ext>
                </a:extLst>
              </a:tr>
              <a:tr h="511629">
                <a:tc>
                  <a:txBody>
                    <a:bodyPr/>
                    <a:lstStyle/>
                    <a:p>
                      <a:r>
                        <a:rPr lang="en-US" sz="1600" dirty="0"/>
                        <a:t>Communicate about plan with layers of teams as appropriate</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56446783"/>
                  </a:ext>
                </a:extLst>
              </a:tr>
              <a:tr h="511629">
                <a:tc>
                  <a:txBody>
                    <a:bodyPr/>
                    <a:lstStyle/>
                    <a:p>
                      <a:r>
                        <a:rPr lang="en-US" sz="1600" dirty="0"/>
                        <a:t>Execute action #1… </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521464942"/>
                  </a:ext>
                </a:extLst>
              </a:tr>
              <a:tr h="5116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Execute action #2… </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406482842"/>
                  </a:ext>
                </a:extLst>
              </a:tr>
            </a:tbl>
          </a:graphicData>
        </a:graphic>
      </p:graphicFrame>
    </p:spTree>
    <p:extLst>
      <p:ext uri="{BB962C8B-B14F-4D97-AF65-F5344CB8AC3E}">
        <p14:creationId xmlns:p14="http://schemas.microsoft.com/office/powerpoint/2010/main" val="4106978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33909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76229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is your own personal next step as we move ahead on this together? What do you need from others in this group so you can take that step?</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09ADBCB0-D00A-A1E1-F70C-72203AA91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916822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330570" y="5486400"/>
            <a:ext cx="9394830" cy="987450"/>
          </a:xfrm>
          <a:prstGeom prst="rect">
            <a:avLst/>
          </a:prstGeom>
        </p:spPr>
        <p:txBody>
          <a:bodyPr vert="horz" wrap="square" lIns="0" tIns="12700" rIns="0" bIns="0" rtlCol="0">
            <a:spAutoFit/>
          </a:bodyPr>
          <a:lstStyle/>
          <a:p>
            <a:pPr marL="245745">
              <a:lnSpc>
                <a:spcPts val="7600"/>
              </a:lnSpc>
              <a:spcBef>
                <a:spcPts val="100"/>
              </a:spcBef>
            </a:pPr>
            <a:r>
              <a:rPr lang="en-US" sz="6500" dirty="0"/>
              <a:t>Thanks for your efforts!</a:t>
            </a:r>
            <a:endParaRPr sz="6500" dirty="0"/>
          </a:p>
        </p:txBody>
      </p:sp>
    </p:spTree>
    <p:extLst>
      <p:ext uri="{BB962C8B-B14F-4D97-AF65-F5344CB8AC3E}">
        <p14:creationId xmlns:p14="http://schemas.microsoft.com/office/powerpoint/2010/main" val="338089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344891"/>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After your participants have left the session, please complete this short host survey using the QR code or link.</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4">
                  <a:extLst>
                    <a:ext uri="{A12FA001-AC4F-418D-AE19-62706E023703}">
                      <ahyp:hlinkClr xmlns:ahyp="http://schemas.microsoft.com/office/drawing/2018/hyperlinkcolor" val="tx"/>
                    </a:ext>
                  </a:extLst>
                </a:hlinkClick>
              </a:rPr>
              <a:t>https://aarpresearch.qualtrics.com/jfe/form/SV_4SdIGU3zkKfEgUC</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Share your feedback on hosting this session</a:t>
            </a:r>
            <a:endParaRPr sz="3600" spc="50" dirty="0"/>
          </a:p>
        </p:txBody>
      </p:sp>
      <p:pic>
        <p:nvPicPr>
          <p:cNvPr id="12" name="Picture 11">
            <a:extLst>
              <a:ext uri="{FF2B5EF4-FFF2-40B4-BE49-F238E27FC236}">
                <a16:creationId xmlns:a16="http://schemas.microsoft.com/office/drawing/2014/main" id="{F9D79FCA-377F-A0EA-70EA-C24769930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1" y="2971800"/>
            <a:ext cx="2514600" cy="2514600"/>
          </a:xfrm>
          <a:prstGeom prst="rect">
            <a:avLst/>
          </a:prstGeom>
        </p:spPr>
      </p:pic>
    </p:spTree>
    <p:extLst>
      <p:ext uri="{BB962C8B-B14F-4D97-AF65-F5344CB8AC3E}">
        <p14:creationId xmlns:p14="http://schemas.microsoft.com/office/powerpoint/2010/main" val="1827593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201262"/>
          </a:xfrm>
          <a:prstGeom prst="rect">
            <a:avLst/>
          </a:prstGeom>
        </p:spPr>
        <p:txBody>
          <a:bodyPr vert="horz" wrap="square" lIns="0" tIns="1399651" rIns="0" bIns="0" rtlCol="0">
            <a:spAutoFit/>
          </a:bodyPr>
          <a:lstStyle/>
          <a:p>
            <a:pPr marL="4273550" marR="5080">
              <a:lnSpc>
                <a:spcPts val="4400"/>
              </a:lnSpc>
              <a:spcBef>
                <a:spcPts val="100"/>
              </a:spcBef>
            </a:pPr>
            <a:r>
              <a:rPr lang="en-US" sz="2800" kern="1200" dirty="0">
                <a:latin typeface="Lato" panose="020F0502020204030203" pitchFamily="34" charset="0"/>
                <a:ea typeface="Lato" panose="020F0502020204030203" pitchFamily="34" charset="0"/>
                <a:cs typeface="Lato" panose="020F0502020204030203" pitchFamily="34" charset="0"/>
              </a:rPr>
              <a:t>AARP’s tool </a:t>
            </a:r>
            <a:r>
              <a:rPr lang="en-US" sz="2800" i="1" kern="1200" dirty="0">
                <a:latin typeface="Lato" panose="020F0502020204030203" pitchFamily="34" charset="0"/>
                <a:ea typeface="Lato" panose="020F0502020204030203" pitchFamily="34" charset="0"/>
                <a:cs typeface="Lato" panose="020F0502020204030203" pitchFamily="34" charset="0"/>
              </a:rPr>
              <a:t>Generations at Work </a:t>
            </a:r>
            <a:br>
              <a:rPr lang="en-US" sz="2800" i="1" kern="1200" dirty="0">
                <a:latin typeface="Lato" panose="020F0502020204030203" pitchFamily="34" charset="0"/>
                <a:ea typeface="Lato" panose="020F0502020204030203" pitchFamily="34" charset="0"/>
                <a:cs typeface="Lato" panose="020F0502020204030203" pitchFamily="34" charset="0"/>
              </a:rPr>
            </a:br>
            <a:r>
              <a:rPr lang="en-US" sz="2800" kern="1200" dirty="0">
                <a:latin typeface="Lato" panose="020F0502020204030203" pitchFamily="34" charset="0"/>
                <a:ea typeface="Lato" panose="020F0502020204030203" pitchFamily="34" charset="0"/>
                <a:cs typeface="Lato" panose="020F0502020204030203" pitchFamily="34" charset="0"/>
              </a:rPr>
              <a:t>is packed with resources to help you take action to build and leverage a multigenerational workforce</a:t>
            </a:r>
            <a:endParaRPr lang="en-US" sz="2000" b="0" u="sng" spc="-10" dirty="0">
              <a:latin typeface="Lato"/>
              <a:cs typeface="Lato"/>
              <a:hlinkClick r:id="rId3">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Explore additional actions </a:t>
            </a:r>
            <a:endParaRPr sz="3600" spc="50" dirty="0"/>
          </a:p>
        </p:txBody>
      </p:sp>
      <p:pic>
        <p:nvPicPr>
          <p:cNvPr id="9" name="Picture 8">
            <a:extLst>
              <a:ext uri="{FF2B5EF4-FFF2-40B4-BE49-F238E27FC236}">
                <a16:creationId xmlns:a16="http://schemas.microsoft.com/office/drawing/2014/main" id="{01483AD7-7323-2D0D-4869-64BD2F05B7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00" y="3048000"/>
            <a:ext cx="2514600" cy="2514600"/>
          </a:xfrm>
          <a:prstGeom prst="rect">
            <a:avLst/>
          </a:prstGeom>
        </p:spPr>
      </p:pic>
      <p:sp>
        <p:nvSpPr>
          <p:cNvPr id="10" name="TextBox 9">
            <a:extLst>
              <a:ext uri="{FF2B5EF4-FFF2-40B4-BE49-F238E27FC236}">
                <a16:creationId xmlns:a16="http://schemas.microsoft.com/office/drawing/2014/main" id="{818E6A19-9582-5A2A-D6B6-A4DF9DF1D3EB}"/>
              </a:ext>
            </a:extLst>
          </p:cNvPr>
          <p:cNvSpPr txBox="1"/>
          <p:nvPr/>
        </p:nvSpPr>
        <p:spPr>
          <a:xfrm>
            <a:off x="4724400" y="5344528"/>
            <a:ext cx="6175188" cy="341632"/>
          </a:xfrm>
          <a:prstGeom prst="rect">
            <a:avLst/>
          </a:prstGeom>
          <a:noFill/>
        </p:spPr>
        <p:txBody>
          <a:bodyPr wrap="square">
            <a:spAutoFit/>
          </a:bodyPr>
          <a:lstStyle/>
          <a:p>
            <a:pPr algn="ctr" rtl="0">
              <a:lnSpc>
                <a:spcPct val="90000"/>
              </a:lnSpc>
              <a:spcBef>
                <a:spcPts val="1000"/>
              </a:spcBef>
            </a:pPr>
            <a:r>
              <a:rPr lang="en-US" sz="1800" b="0" i="0" u="sng" kern="1200" dirty="0">
                <a:solidFill>
                  <a:srgbClr val="595959"/>
                </a:solidFill>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https://employerportal.aarp.org/generations/</a:t>
            </a:r>
            <a:endParaRPr lang="en-US" sz="1800" b="0" kern="12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948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multigenerational workforce</a:t>
            </a:r>
            <a:endParaRPr sz="3600" dirty="0"/>
          </a:p>
        </p:txBody>
      </p:sp>
      <p:pic>
        <p:nvPicPr>
          <p:cNvPr id="10" name="Picture 9" descr="A group of people holding up a trophy&#10;&#10;Description automatically generated">
            <a:extLst>
              <a:ext uri="{FF2B5EF4-FFF2-40B4-BE49-F238E27FC236}">
                <a16:creationId xmlns:a16="http://schemas.microsoft.com/office/drawing/2014/main" id="{CD859A53-D689-6656-7DAF-77F839953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354" y="2903409"/>
            <a:ext cx="4332479" cy="3801810"/>
          </a:xfrm>
          <a:prstGeom prst="rect">
            <a:avLst/>
          </a:prstGeom>
        </p:spPr>
      </p:pic>
      <p:sp>
        <p:nvSpPr>
          <p:cNvPr id="6" name="object 6"/>
          <p:cNvSpPr txBox="1">
            <a:spLocks noGrp="1"/>
          </p:cNvSpPr>
          <p:nvPr>
            <p:ph type="body" idx="1"/>
          </p:nvPr>
        </p:nvSpPr>
        <p:spPr>
          <a:xfrm>
            <a:off x="1215899" y="1664323"/>
            <a:ext cx="7394702" cy="5635645"/>
          </a:xfrm>
          <a:prstGeom prst="rect">
            <a:avLst/>
          </a:prstGeom>
        </p:spPr>
        <p:txBody>
          <a:bodyPr vert="horz" wrap="square" lIns="0" tIns="45720" rIns="0" bIns="0" rtlCol="0" anchor="t">
            <a:spAutoFit/>
          </a:bodyPr>
          <a:lstStyle/>
          <a:p>
            <a:pPr marL="12700">
              <a:lnSpc>
                <a:spcPct val="100000"/>
              </a:lnSpc>
              <a:spcBef>
                <a:spcPts val="360"/>
              </a:spcBef>
              <a:spcAft>
                <a:spcPts val="600"/>
              </a:spcAft>
            </a:pPr>
            <a:r>
              <a:rPr lang="en-US" sz="2800" dirty="0">
                <a:latin typeface="Lato"/>
                <a:cs typeface="Lato"/>
              </a:rPr>
              <a:t>A value creation strategy hiding in plain sight</a:t>
            </a:r>
            <a:endParaRPr lang="en-US" sz="2000" b="0" dirty="0">
              <a:solidFill>
                <a:srgbClr val="231F20"/>
              </a:solidFill>
              <a:latin typeface="Lato"/>
              <a:cs typeface="Lato"/>
            </a:endParaRPr>
          </a:p>
          <a:p>
            <a:pPr marL="12700" marR="5080">
              <a:lnSpc>
                <a:spcPts val="2800"/>
              </a:lnSpc>
              <a:spcBef>
                <a:spcPts val="100"/>
              </a:spcBef>
            </a:pPr>
            <a:r>
              <a:rPr lang="en-US" sz="2000" b="0" dirty="0">
                <a:solidFill>
                  <a:srgbClr val="231F20"/>
                </a:solidFill>
                <a:latin typeface="Lato"/>
                <a:ea typeface="Lato"/>
                <a:cs typeface="Lato"/>
              </a:rPr>
              <a:t>In a recent AARP study, 83%</a:t>
            </a:r>
            <a:r>
              <a:rPr lang="en-US" sz="1300" b="0" baseline="30000" dirty="0">
                <a:solidFill>
                  <a:srgbClr val="231F20"/>
                </a:solidFill>
                <a:latin typeface="Lato"/>
                <a:ea typeface="Lato"/>
                <a:cs typeface="Lato"/>
              </a:rPr>
              <a:t>1</a:t>
            </a:r>
            <a:r>
              <a:rPr lang="en-US" sz="2000" b="0" dirty="0">
                <a:solidFill>
                  <a:srgbClr val="231F20"/>
                </a:solidFill>
                <a:latin typeface="Lato"/>
                <a:ea typeface="Lato"/>
                <a:cs typeface="Lato"/>
              </a:rPr>
              <a:t> of employers said that creating a more multigenerational workforce would drive their success and growth. </a:t>
            </a:r>
            <a:endParaRPr lang="en-US" dirty="0">
              <a:ea typeface="Lato Black"/>
            </a:endParaRPr>
          </a:p>
          <a:p>
            <a:pPr marL="12700" marR="5080">
              <a:lnSpc>
                <a:spcPts val="2800"/>
              </a:lnSpc>
              <a:spcBef>
                <a:spcPts val="100"/>
              </a:spcBef>
            </a:pPr>
            <a:endParaRPr lang="en-US" sz="2000" b="0" dirty="0">
              <a:solidFill>
                <a:srgbClr val="231F20"/>
              </a:solidFill>
              <a:latin typeface="Lato"/>
              <a:ea typeface="Lato"/>
              <a:cs typeface="Lato"/>
            </a:endParaRPr>
          </a:p>
          <a:p>
            <a:pPr marL="12700" marR="5080">
              <a:lnSpc>
                <a:spcPts val="2800"/>
              </a:lnSpc>
              <a:spcBef>
                <a:spcPts val="100"/>
              </a:spcBef>
            </a:pPr>
            <a:r>
              <a:rPr lang="en-US" sz="2000" b="0" dirty="0">
                <a:solidFill>
                  <a:srgbClr val="231F20"/>
                </a:solidFill>
                <a:latin typeface="Lato"/>
                <a:ea typeface="Lato"/>
                <a:cs typeface="Lato"/>
              </a:rPr>
              <a:t>The depth of experience and skill sets in an age-diverse workforce – whether technical, professional, or durable human skills –</a:t>
            </a:r>
            <a:r>
              <a:rPr lang="en-US" sz="2000" b="0" dirty="0">
                <a:solidFill>
                  <a:schemeClr val="tx1"/>
                </a:solidFill>
                <a:latin typeface="Lato"/>
                <a:cs typeface="Lato"/>
              </a:rPr>
              <a:t>creates major opportunities for employers who can unleash those synergies. </a:t>
            </a:r>
          </a:p>
          <a:p>
            <a:pPr marL="12700" marR="5080">
              <a:lnSpc>
                <a:spcPts val="2800"/>
              </a:lnSpc>
              <a:spcBef>
                <a:spcPts val="100"/>
              </a:spcBef>
            </a:pPr>
            <a:endParaRPr lang="en-US" sz="2000" b="0" dirty="0">
              <a:solidFill>
                <a:schemeClr val="tx1"/>
              </a:solidFill>
              <a:latin typeface="Lato"/>
              <a:ea typeface="Lato"/>
              <a:cs typeface="Lato"/>
            </a:endParaRPr>
          </a:p>
          <a:p>
            <a:pPr marL="12700" marR="5080">
              <a:lnSpc>
                <a:spcPts val="2800"/>
              </a:lnSpc>
              <a:spcBef>
                <a:spcPts val="100"/>
              </a:spcBef>
            </a:pPr>
            <a:r>
              <a:rPr lang="en-US" sz="2000" b="0" dirty="0">
                <a:solidFill>
                  <a:schemeClr val="tx1"/>
                </a:solidFill>
                <a:latin typeface="Lato"/>
                <a:cs typeface="Lato"/>
              </a:rPr>
              <a:t>The best decisions result when people from different life and career stages work together to define problems and create solutions. </a:t>
            </a:r>
            <a:endParaRPr lang="en-US" sz="2000" b="0" dirty="0">
              <a:solidFill>
                <a:schemeClr val="tx1"/>
              </a:solidFill>
              <a:latin typeface="Lato"/>
              <a:ea typeface="Lato"/>
              <a:cs typeface="Lato"/>
            </a:endParaRPr>
          </a:p>
          <a:p>
            <a:pPr marL="12700" marR="5080">
              <a:lnSpc>
                <a:spcPts val="2800"/>
              </a:lnSpc>
              <a:spcBef>
                <a:spcPts val="100"/>
              </a:spcBef>
            </a:pPr>
            <a:endParaRPr lang="en-US" sz="2000" b="0" dirty="0">
              <a:solidFill>
                <a:schemeClr val="tx1"/>
              </a:solidFill>
              <a:latin typeface="Lato"/>
              <a:ea typeface="Lato"/>
              <a:cs typeface="Lato"/>
            </a:endParaRPr>
          </a:p>
          <a:p>
            <a:pPr marL="12700" marR="5080">
              <a:lnSpc>
                <a:spcPts val="2800"/>
              </a:lnSpc>
              <a:spcBef>
                <a:spcPts val="100"/>
              </a:spcBef>
            </a:pPr>
            <a:endParaRPr lang="en-US" sz="2000" b="0" dirty="0">
              <a:solidFill>
                <a:schemeClr val="tx1"/>
              </a:solidFill>
              <a:latin typeface="Lato"/>
              <a:ea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1 AARP Global Employer Survey 2020</a:t>
            </a:r>
            <a:endParaRPr lang="en-US" sz="600" b="1" dirty="0">
              <a:solidFill>
                <a:schemeClr val="tx1"/>
              </a:solidFill>
              <a:latin typeface="Lato"/>
              <a:cs typeface="Lato"/>
            </a:endParaRPr>
          </a:p>
        </p:txBody>
      </p:sp>
    </p:spTree>
    <p:extLst>
      <p:ext uri="{BB962C8B-B14F-4D97-AF65-F5344CB8AC3E}">
        <p14:creationId xmlns:p14="http://schemas.microsoft.com/office/powerpoint/2010/main" val="227887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multigenerational workforce</a:t>
            </a:r>
            <a:endParaRPr sz="3600" dirty="0"/>
          </a:p>
        </p:txBody>
      </p:sp>
      <p:sp>
        <p:nvSpPr>
          <p:cNvPr id="6" name="object 6"/>
          <p:cNvSpPr txBox="1">
            <a:spLocks noGrp="1"/>
          </p:cNvSpPr>
          <p:nvPr>
            <p:ph type="body" idx="1"/>
          </p:nvPr>
        </p:nvSpPr>
        <p:spPr>
          <a:xfrm>
            <a:off x="1219201" y="2438400"/>
            <a:ext cx="5334000" cy="3999300"/>
          </a:xfrm>
          <a:prstGeom prst="rect">
            <a:avLst/>
          </a:prstGeom>
        </p:spPr>
        <p:txBody>
          <a:bodyPr vert="horz" wrap="square" lIns="0" tIns="45720" rIns="0" bIns="0" rtlCol="0" anchor="t">
            <a:spAutoFit/>
          </a:bodyPr>
          <a:lstStyle/>
          <a:p>
            <a:pPr marL="12700" marR="5080">
              <a:lnSpc>
                <a:spcPts val="2800"/>
              </a:lnSpc>
              <a:spcBef>
                <a:spcPts val="100"/>
              </a:spcBef>
            </a:pPr>
            <a:r>
              <a:rPr lang="en-US" sz="2000" b="0">
                <a:solidFill>
                  <a:schemeClr val="tx1"/>
                </a:solidFill>
                <a:latin typeface="Lato"/>
                <a:cs typeface="Lato"/>
              </a:rPr>
              <a:t>We are on the cusp of a significant demographic shift affecting the U.S. labor market. Over the coming decades, more people will exit the workforce than will enter it.</a:t>
            </a:r>
          </a:p>
          <a:p>
            <a:pPr marL="12700" marR="5080">
              <a:lnSpc>
                <a:spcPts val="2800"/>
              </a:lnSpc>
              <a:spcBef>
                <a:spcPts val="100"/>
              </a:spcBef>
            </a:pPr>
            <a:endParaRPr lang="en-US" sz="2000" b="0">
              <a:solidFill>
                <a:schemeClr val="tx1"/>
              </a:solidFill>
              <a:latin typeface="Lato"/>
              <a:ea typeface="Lato"/>
              <a:cs typeface="Lato"/>
            </a:endParaRPr>
          </a:p>
          <a:p>
            <a:pPr marL="12700" marR="5080">
              <a:lnSpc>
                <a:spcPts val="2800"/>
              </a:lnSpc>
              <a:spcBef>
                <a:spcPts val="100"/>
              </a:spcBef>
            </a:pPr>
            <a:r>
              <a:rPr lang="en-US" sz="2000" b="0">
                <a:solidFill>
                  <a:schemeClr val="tx1"/>
                </a:solidFill>
                <a:latin typeface="Lato"/>
                <a:ea typeface="Lato"/>
                <a:cs typeface="Lato"/>
              </a:rPr>
              <a:t>In the near future, the Bureau of Labor Statistics forecasts that workers 65+ will be the fastest-growing portion of the labor market, with other age groups either holding steady or declining.</a:t>
            </a:r>
          </a:p>
          <a:p>
            <a:pPr marL="12700" marR="5080">
              <a:lnSpc>
                <a:spcPts val="2800"/>
              </a:lnSpc>
              <a:spcBef>
                <a:spcPts val="100"/>
              </a:spcBef>
            </a:pPr>
            <a:endParaRPr lang="en-US" sz="2000" b="0">
              <a:solidFill>
                <a:schemeClr val="tx1"/>
              </a:solidFill>
              <a:latin typeface="Lato"/>
              <a:ea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Sources: 1 AARP Global Employer Survey 2020</a:t>
            </a:r>
            <a:endParaRPr lang="en-US" sz="600" b="1" dirty="0">
              <a:solidFill>
                <a:schemeClr val="tx1"/>
              </a:solidFill>
              <a:latin typeface="Lato"/>
              <a:cs typeface="Lato"/>
            </a:endParaRPr>
          </a:p>
          <a:p>
            <a:pPr marL="12700">
              <a:spcBef>
                <a:spcPts val="100"/>
              </a:spcBef>
            </a:pPr>
            <a:r>
              <a:rPr lang="en-US" sz="600" b="1" dirty="0">
                <a:solidFill>
                  <a:schemeClr val="tx1"/>
                </a:solidFill>
                <a:latin typeface="Lato"/>
                <a:cs typeface="Lato"/>
              </a:rPr>
              <a:t>2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p>
          <a:p>
            <a:pPr marL="12700">
              <a:spcBef>
                <a:spcPts val="100"/>
              </a:spcBef>
            </a:pPr>
            <a:r>
              <a:rPr lang="en-US" sz="600" b="1" dirty="0">
                <a:solidFill>
                  <a:schemeClr val="tx1"/>
                </a:solidFill>
                <a:latin typeface="Lato"/>
                <a:cs typeface="Lato"/>
              </a:rPr>
              <a:t>3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endParaRPr sz="600" dirty="0">
              <a:solidFill>
                <a:schemeClr val="tx1"/>
              </a:solidFill>
              <a:latin typeface="Lato"/>
              <a:cs typeface="Lato"/>
            </a:endParaRPr>
          </a:p>
        </p:txBody>
      </p:sp>
      <p:pic>
        <p:nvPicPr>
          <p:cNvPr id="8" name="Picture 7" descr="A group of people standing together&#10;&#10;Description automatically generated">
            <a:extLst>
              <a:ext uri="{FF2B5EF4-FFF2-40B4-BE49-F238E27FC236}">
                <a16:creationId xmlns:a16="http://schemas.microsoft.com/office/drawing/2014/main" id="{556E3FCF-DCCD-A468-B1D9-AA2CB798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947" y="4376907"/>
            <a:ext cx="4387850" cy="2389709"/>
          </a:xfrm>
          <a:prstGeom prst="rect">
            <a:avLst/>
          </a:prstGeom>
        </p:spPr>
      </p:pic>
      <p:sp>
        <p:nvSpPr>
          <p:cNvPr id="12" name="object 6">
            <a:extLst>
              <a:ext uri="{FF2B5EF4-FFF2-40B4-BE49-F238E27FC236}">
                <a16:creationId xmlns:a16="http://schemas.microsoft.com/office/drawing/2014/main" id="{01860B7F-46CE-EE8D-BAA1-B064E80E736F}"/>
              </a:ext>
            </a:extLst>
          </p:cNvPr>
          <p:cNvSpPr txBox="1">
            <a:spLocks/>
          </p:cNvSpPr>
          <p:nvPr/>
        </p:nvSpPr>
        <p:spPr>
          <a:xfrm>
            <a:off x="1243209" y="1628797"/>
            <a:ext cx="10674476" cy="477054"/>
          </a:xfrm>
          <a:prstGeom prst="rect">
            <a:avLst/>
          </a:prstGeom>
        </p:spPr>
        <p:txBody>
          <a:bodyPr vert="horz" wrap="square" lIns="0" tIns="45720" rIns="0" bIns="0" rtlCol="0" anchor="t">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360"/>
              </a:spcBef>
              <a:spcAft>
                <a:spcPts val="600"/>
              </a:spcAft>
            </a:pPr>
            <a:r>
              <a:rPr lang="en-US" sz="2800" dirty="0">
                <a:latin typeface="Lato"/>
                <a:cs typeface="Lato"/>
              </a:rPr>
              <a:t>A </a:t>
            </a:r>
            <a:r>
              <a:rPr lang="en-US" sz="2800">
                <a:latin typeface="Lato"/>
                <a:cs typeface="Lato"/>
              </a:rPr>
              <a:t>talent management necessity</a:t>
            </a:r>
            <a:endParaRPr lang="en-US" sz="2000" b="0" dirty="0">
              <a:solidFill>
                <a:srgbClr val="231F20"/>
              </a:solidFill>
              <a:latin typeface="Lato"/>
              <a:cs typeface="Lato"/>
            </a:endParaRPr>
          </a:p>
        </p:txBody>
      </p:sp>
      <p:sp>
        <p:nvSpPr>
          <p:cNvPr id="19" name="object 6">
            <a:extLst>
              <a:ext uri="{FF2B5EF4-FFF2-40B4-BE49-F238E27FC236}">
                <a16:creationId xmlns:a16="http://schemas.microsoft.com/office/drawing/2014/main" id="{F948B1F9-7BA3-C570-1798-7877D29B5123}"/>
              </a:ext>
            </a:extLst>
          </p:cNvPr>
          <p:cNvSpPr txBox="1">
            <a:spLocks/>
          </p:cNvSpPr>
          <p:nvPr/>
        </p:nvSpPr>
        <p:spPr>
          <a:xfrm>
            <a:off x="7682962" y="2201916"/>
            <a:ext cx="4356638" cy="1806392"/>
          </a:xfrm>
          <a:prstGeom prst="rect">
            <a:avLst/>
          </a:prstGeom>
        </p:spPr>
        <p:txBody>
          <a:bodyPr vert="horz" wrap="square" lIns="0" tIns="45720" rIns="0" bIns="0" rtlCol="0" anchor="t">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nSpc>
                <a:spcPts val="2800"/>
              </a:lnSpc>
              <a:spcBef>
                <a:spcPts val="100"/>
              </a:spcBef>
            </a:pPr>
            <a:r>
              <a:rPr lang="en-US" sz="2000" b="0" dirty="0">
                <a:solidFill>
                  <a:schemeClr val="tx1"/>
                </a:solidFill>
                <a:latin typeface="Lato"/>
                <a:cs typeface="Lato"/>
              </a:rPr>
              <a:t>“Declining populations or labor force participation rates among younger workers may lead to talent shortages. Retaining older workers can help employers address this challenge.”</a:t>
            </a:r>
          </a:p>
        </p:txBody>
      </p:sp>
    </p:spTree>
    <p:extLst>
      <p:ext uri="{BB962C8B-B14F-4D97-AF65-F5344CB8AC3E}">
        <p14:creationId xmlns:p14="http://schemas.microsoft.com/office/powerpoint/2010/main" val="122027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654" cy="7315200"/>
            <a:chOff x="0" y="0"/>
            <a:chExt cx="12344654"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1912600" cy="917419"/>
          </a:xfrm>
          <a:prstGeom prst="rect">
            <a:avLst/>
          </a:prstGeom>
        </p:spPr>
        <p:txBody>
          <a:bodyPr vert="horz" wrap="square" lIns="0" tIns="359906" rIns="0" bIns="0" rtlCol="0" anchor="t">
            <a:spAutoFit/>
          </a:bodyPr>
          <a:lstStyle/>
          <a:p>
            <a:pPr marL="780415">
              <a:spcBef>
                <a:spcPts val="100"/>
              </a:spcBef>
            </a:pPr>
            <a:r>
              <a:rPr lang="en-US" sz="3600" spc="50"/>
              <a:t>Strategic value of </a:t>
            </a:r>
            <a:r>
              <a:rPr lang="en-US" sz="3600" spc="50" dirty="0"/>
              <a:t>a multigenerational workforce</a:t>
            </a:r>
            <a:endParaRPr lang="en-US" sz="3600">
              <a:ea typeface="Lato Black"/>
            </a:endParaRPr>
          </a:p>
        </p:txBody>
      </p:sp>
      <p:sp>
        <p:nvSpPr>
          <p:cNvPr id="6" name="object 6"/>
          <p:cNvSpPr txBox="1">
            <a:spLocks noGrp="1"/>
          </p:cNvSpPr>
          <p:nvPr>
            <p:ph type="body" idx="1"/>
          </p:nvPr>
        </p:nvSpPr>
        <p:spPr>
          <a:xfrm>
            <a:off x="1212597" y="2133080"/>
            <a:ext cx="6712203" cy="3986476"/>
          </a:xfrm>
          <a:prstGeom prst="rect">
            <a:avLst/>
          </a:prstGeom>
        </p:spPr>
        <p:txBody>
          <a:bodyPr vert="horz" wrap="square" lIns="0" tIns="45720" rIns="0" bIns="0" rtlCol="0">
            <a:spAutoFit/>
          </a:bodyPr>
          <a:lstStyle/>
          <a:p>
            <a:pPr marL="12700" marR="5080">
              <a:lnSpc>
                <a:spcPts val="2800"/>
              </a:lnSpc>
              <a:spcBef>
                <a:spcPts val="100"/>
              </a:spcBef>
            </a:pPr>
            <a:r>
              <a:rPr lang="en-US" sz="2000" b="0" dirty="0">
                <a:solidFill>
                  <a:srgbClr val="231F20"/>
                </a:solidFill>
                <a:latin typeface="Lato"/>
                <a:cs typeface="Lato"/>
              </a:rPr>
              <a:t>Research has shown that mixed-age teams perform better than homogenous-aged teams:</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In companies that utilized mixed-age work teams, the relative productivity of both older </a:t>
            </a:r>
            <a:r>
              <a:rPr lang="en-US" sz="2000" b="0" i="1" dirty="0">
                <a:solidFill>
                  <a:srgbClr val="231F20"/>
                </a:solidFill>
                <a:latin typeface="Lato"/>
                <a:cs typeface="Lato"/>
              </a:rPr>
              <a:t>and</a:t>
            </a:r>
            <a:r>
              <a:rPr lang="en-US" sz="2000" b="0" dirty="0">
                <a:solidFill>
                  <a:srgbClr val="231F20"/>
                </a:solidFill>
                <a:latin typeface="Lato"/>
                <a:cs typeface="Lato"/>
              </a:rPr>
              <a:t> younger workers was higher than in companies that did not use mixed-age teams.</a:t>
            </a:r>
          </a:p>
          <a:p>
            <a:pPr marL="355600" marR="5080" indent="-342900" algn="l">
              <a:lnSpc>
                <a:spcPts val="2800"/>
              </a:lnSpc>
              <a:spcBef>
                <a:spcPts val="100"/>
              </a:spcBef>
              <a:buFont typeface="Wingdings" panose="05000000000000000000" pitchFamily="2" charset="2"/>
              <a:buChar char="§"/>
            </a:pPr>
            <a:r>
              <a:rPr lang="en-US" sz="2000" b="0" i="0" dirty="0">
                <a:solidFill>
                  <a:srgbClr val="222222"/>
                </a:solidFill>
                <a:effectLst/>
                <a:latin typeface="Lato" panose="020F0502020204030203" pitchFamily="34" charset="0"/>
                <a:ea typeface="Lato" panose="020F0502020204030203" pitchFamily="34" charset="0"/>
                <a:cs typeface="Lato" panose="020F0502020204030203" pitchFamily="34" charset="0"/>
              </a:rPr>
              <a:t>When the task “entails dealing with strategic and complex decision-making with vaguely defined problems in a dynamic setting…increased age diversity can lead to enhanced group discussions, better analysis and superior problem-solving.”</a:t>
            </a:r>
            <a:endParaRPr lang="en-US" sz="2000" b="0" dirty="0">
              <a:solidFill>
                <a:srgbClr val="231F20"/>
              </a:solidFill>
              <a:latin typeface="Lato" panose="020F0502020204030203" pitchFamily="34" charset="0"/>
              <a:ea typeface="Lato" panose="020F0502020204030203" pitchFamily="34" charset="0"/>
              <a:cs typeface="Lato" panose="020F0502020204030203" pitchFamily="34" charset="0"/>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40780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Courtesy Getty Images</a:t>
            </a:r>
          </a:p>
          <a:p>
            <a:pPr marL="12700" algn="l">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Sources: Human Resource Management Journal, vol. 23, Issue 3, (2013); Personnel Psychology, 67, (2014); </a:t>
            </a:r>
            <a:r>
              <a:rPr lang="en-US" sz="600" b="1" dirty="0" err="1">
                <a:solidFill>
                  <a:srgbClr val="231F20"/>
                </a:solidFill>
                <a:latin typeface="Lato" panose="020F0502020204030203" pitchFamily="34" charset="0"/>
                <a:ea typeface="Lato" panose="020F0502020204030203" pitchFamily="34" charset="0"/>
                <a:cs typeface="Lato" panose="020F0502020204030203" pitchFamily="34" charset="0"/>
              </a:rPr>
              <a:t>Labour</a:t>
            </a: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 Economics, 22, (2013); Journal of Applied Psychology, 93, (2008).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https://ideas.repec.org/p/iso/educat/0093.html</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http://repec.business.uzh.ch/RePEc/iso/leadinghouse/0093_lhwpaper.pdf</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pPr marL="12700">
              <a:spcBef>
                <a:spcPts val="100"/>
              </a:spcBef>
            </a:pPr>
            <a:r>
              <a:rPr lang="en-US" sz="600" b="1" dirty="0">
                <a:solidFill>
                  <a:srgbClr val="231F20"/>
                </a:solidFill>
                <a:latin typeface="Lato"/>
                <a:cs typeface="Lato"/>
              </a:rPr>
              <a:t> </a:t>
            </a:r>
          </a:p>
        </p:txBody>
      </p:sp>
      <p:pic>
        <p:nvPicPr>
          <p:cNvPr id="10" name="Picture 9" descr="A group of people in a wheelchair&#10;&#10;Description automatically generated">
            <a:extLst>
              <a:ext uri="{FF2B5EF4-FFF2-40B4-BE49-F238E27FC236}">
                <a16:creationId xmlns:a16="http://schemas.microsoft.com/office/drawing/2014/main" id="{97045E17-E3C6-8794-8945-CDB8B9B89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761" y="3124200"/>
            <a:ext cx="4474129" cy="3657600"/>
          </a:xfrm>
          <a:prstGeom prst="rect">
            <a:avLst/>
          </a:prstGeom>
        </p:spPr>
      </p:pic>
      <p:sp>
        <p:nvSpPr>
          <p:cNvPr id="12" name="TextBox 11">
            <a:extLst>
              <a:ext uri="{FF2B5EF4-FFF2-40B4-BE49-F238E27FC236}">
                <a16:creationId xmlns:a16="http://schemas.microsoft.com/office/drawing/2014/main" id="{BA9274C9-697D-2D72-6BB8-3E8DCDCEBEB4}"/>
              </a:ext>
            </a:extLst>
          </p:cNvPr>
          <p:cNvSpPr txBox="1"/>
          <p:nvPr/>
        </p:nvSpPr>
        <p:spPr>
          <a:xfrm>
            <a:off x="1143000" y="1484898"/>
            <a:ext cx="7168642" cy="523220"/>
          </a:xfrm>
          <a:prstGeom prst="rect">
            <a:avLst/>
          </a:prstGeom>
          <a:noFill/>
        </p:spPr>
        <p:txBody>
          <a:bodyPr wrap="square">
            <a:spAutoFit/>
          </a:bodyPr>
          <a:lstStyle/>
          <a:p>
            <a:pPr marL="12700">
              <a:lnSpc>
                <a:spcPct val="100000"/>
              </a:lnSpc>
              <a:spcBef>
                <a:spcPts val="360"/>
              </a:spcBef>
              <a:spcAft>
                <a:spcPts val="600"/>
              </a:spcAft>
            </a:pPr>
            <a:r>
              <a:rPr lang="en-US" sz="2800" dirty="0">
                <a:solidFill>
                  <a:srgbClr val="EF3824"/>
                </a:solidFill>
                <a:latin typeface="Lato"/>
                <a:cs typeface="Lato"/>
              </a:rPr>
              <a:t>A proven way to improve team performance</a:t>
            </a:r>
          </a:p>
        </p:txBody>
      </p:sp>
    </p:spTree>
    <p:extLst>
      <p:ext uri="{BB962C8B-B14F-4D97-AF65-F5344CB8AC3E}">
        <p14:creationId xmlns:p14="http://schemas.microsoft.com/office/powerpoint/2010/main" val="190838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33140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aspect of this data surprises you? Which seems to have the most potential for our organization?</a:t>
            </a:r>
            <a:endParaRPr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4" name="Picture 3" descr="A white and black logo&#10;&#10;Description automatically generated">
            <a:extLst>
              <a:ext uri="{FF2B5EF4-FFF2-40B4-BE49-F238E27FC236}">
                <a16:creationId xmlns:a16="http://schemas.microsoft.com/office/drawing/2014/main" id="{9E115FAC-939D-D5CE-B43B-7F3406EE3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115169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629053"/>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rgbClr val="231F20"/>
                </a:solidFill>
                <a:latin typeface="Lato"/>
                <a:cs typeface="Lato"/>
              </a:rPr>
              <a:t>What is the strategic value of a multi-generational workforce?</a:t>
            </a:r>
            <a:endParaRPr lang="en-US" sz="2000" dirty="0"/>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EF3824"/>
                </a:solidFill>
                <a:latin typeface="Lato"/>
                <a:cs typeface="Lato"/>
              </a:rPr>
              <a:t>What are current employees’ experiences?</a:t>
            </a:r>
            <a:endParaRPr lang="en-US" sz="2000" dirty="0">
              <a:solidFill>
                <a:srgbClr val="EF3824"/>
              </a:solidFill>
            </a:endParaRPr>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Where are our current strengths and gaps?</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What should our action plan include?</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Next steps</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3">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426728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11724</TotalTime>
  <Words>7782</Words>
  <Application>Microsoft Office PowerPoint</Application>
  <PresentationFormat>Custom</PresentationFormat>
  <Paragraphs>625</Paragraphs>
  <Slides>44</Slides>
  <Notes>27</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Aptos</vt:lpstr>
      <vt:lpstr>Aptos Display</vt:lpstr>
      <vt:lpstr>Aptos Narrow</vt:lpstr>
      <vt:lpstr>Arial</vt:lpstr>
      <vt:lpstr>Lato</vt:lpstr>
      <vt:lpstr>Lato Black</vt:lpstr>
      <vt:lpstr>Lato Thin</vt:lpstr>
      <vt:lpstr>Segoe UI</vt:lpstr>
      <vt:lpstr>Wingdings</vt:lpstr>
      <vt:lpstr>Office Theme</vt:lpstr>
      <vt:lpstr>PowerPoint Presentation</vt:lpstr>
      <vt:lpstr>PowerPoint Presentation</vt:lpstr>
      <vt:lpstr>Introductions</vt:lpstr>
      <vt:lpstr>Agenda</vt:lpstr>
      <vt:lpstr>Strategic value of a multigenerational workforce</vt:lpstr>
      <vt:lpstr>Strategic value of a multigenerational workforce</vt:lpstr>
      <vt:lpstr>Strategic value of a multigenerational workforce</vt:lpstr>
      <vt:lpstr>Reflect</vt:lpstr>
      <vt:lpstr>Agenda</vt:lpstr>
      <vt:lpstr>Experiences of our current employees</vt:lpstr>
      <vt:lpstr>Experiences of our current employees</vt:lpstr>
      <vt:lpstr>Experiences of our current employees</vt:lpstr>
      <vt:lpstr>Experiences of our current employees</vt:lpstr>
      <vt:lpstr>Experiences of our current employees</vt:lpstr>
      <vt:lpstr>Reflect</vt:lpstr>
      <vt:lpstr>Agenda</vt:lpstr>
      <vt:lpstr>What are our current strengths and gaps?</vt:lpstr>
      <vt:lpstr>What are our current strengths and gaps?</vt:lpstr>
      <vt:lpstr>What are our current strengths and gaps?</vt:lpstr>
      <vt:lpstr>What are our current strengths and gaps?</vt:lpstr>
      <vt:lpstr>What are our current strengths and gaps?</vt:lpstr>
      <vt:lpstr>What are our current strengths and gaps?</vt:lpstr>
      <vt:lpstr>What are our current strengths and gaps?</vt:lpstr>
      <vt:lpstr>What are our current strengths and gaps?</vt:lpstr>
      <vt:lpstr>What are our current strengths and gaps?</vt:lpstr>
      <vt:lpstr>Reflect</vt:lpstr>
      <vt:lpstr>Agenda</vt:lpstr>
      <vt:lpstr>How do we use this to design our plan?</vt:lpstr>
      <vt:lpstr>How do we use this to design our plan?</vt:lpstr>
      <vt:lpstr>Our organization’s age-inclusion action plan (v.1)</vt:lpstr>
      <vt:lpstr>PowerPoint Presentation</vt:lpstr>
      <vt:lpstr>Explore the resources that support our plan</vt:lpstr>
      <vt:lpstr>Reflect</vt:lpstr>
      <vt:lpstr>Reflect</vt:lpstr>
      <vt:lpstr>Reflect</vt:lpstr>
      <vt:lpstr>Reflect</vt:lpstr>
      <vt:lpstr>Reflect</vt:lpstr>
      <vt:lpstr>Reflect</vt:lpstr>
      <vt:lpstr>Our organization’s age-inclusion action plan (Final)</vt:lpstr>
      <vt:lpstr>Next steps for this team</vt:lpstr>
      <vt:lpstr>Reflect</vt:lpstr>
      <vt:lpstr>PowerPoint Presentation</vt:lpstr>
      <vt:lpstr>Share your feedback on hosting this session</vt:lpstr>
      <vt:lpstr>Explore additional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Heather Ainsworth</cp:lastModifiedBy>
  <cp:revision>5</cp:revision>
  <dcterms:created xsi:type="dcterms:W3CDTF">2024-09-18T16:47:34Z</dcterms:created>
  <dcterms:modified xsi:type="dcterms:W3CDTF">2024-09-28T16:03:32Z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2024-09-18T00:00:00Z</vt:filetime>
  </property>
  <property fmtid="{D5CDD505-2E9C-101B-9397-08002B2CF9AE}" pid="3" name="Creator">
    <vt:lpwstr>Adobe InDesign 19.3 (Macintosh)</vt:lpwstr>
  </property>
  <property fmtid="{D5CDD505-2E9C-101B-9397-08002B2CF9AE}" pid="4" name="LastSaved">
    <vt:filetime>2024-09-18T00:00:00Z</vt:filetime>
  </property>
  <property fmtid="{D5CDD505-2E9C-101B-9397-08002B2CF9AE}" pid="5" name="Producer">
    <vt:lpwstr>Adobe PDF Library 17.0</vt:lpwstr>
  </property>
</Properties>
</file>