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2" r:id="rId2"/>
    <p:sldId id="280" r:id="rId3"/>
    <p:sldId id="284" r:id="rId4"/>
    <p:sldId id="325" r:id="rId5"/>
    <p:sldId id="329" r:id="rId6"/>
    <p:sldId id="326" r:id="rId7"/>
    <p:sldId id="327" r:id="rId8"/>
    <p:sldId id="330" r:id="rId9"/>
    <p:sldId id="358" r:id="rId10"/>
    <p:sldId id="328" r:id="rId11"/>
    <p:sldId id="1094" r:id="rId12"/>
    <p:sldId id="302" r:id="rId13"/>
    <p:sldId id="314" r:id="rId14"/>
    <p:sldId id="305" r:id="rId15"/>
    <p:sldId id="1142" r:id="rId16"/>
  </p:sldIdLst>
  <p:sldSz cx="12801600" cy="7315200"/>
  <p:notesSz cx="128016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3D812-8A51-E868-D7F6-80E4693BE535}" name="Heather Ainsworth" initials="HA" userId="050294d7567eade2"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824"/>
    <a:srgbClr val="EC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48224-4FA4-4CE0-B0F2-6485F73507E2}" v="11059" dt="2024-09-27T23:23:37.893"/>
    <p1510:client id="{3E39B078-614F-4150-9FF3-E6523C965A53}" v="1" dt="2024-09-28T15:57:31.645"/>
    <p1510:client id="{4E5F93F0-9D31-4C1A-AA61-64BEC3E302D1}" v="12" dt="2024-09-27T20:20:02.353"/>
    <p1510:client id="{60AD6015-4EE8-4842-AD1A-8C94D5EB31EE}" v="1625" dt="2024-09-27T21:47:29.862"/>
    <p1510:client id="{AE90D290-B6C1-4116-B05D-CD392275C7B1}" v="1" dt="2024-09-27T21:52:18.536"/>
    <p1510:client id="{CC5C6467-40C5-4BEE-A16E-CF659EE2241C}" v="12" dt="2024-09-28T15:56:52.727"/>
    <p1510:client id="{F8990929-9E60-4EFC-957F-EC66A90AF5A7}" v="701" dt="2024-09-27T23:03:35.4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3" autoAdjust="0"/>
    <p:restoredTop sz="83905" autoAdjust="0"/>
  </p:normalViewPr>
  <p:slideViewPr>
    <p:cSldViewPr>
      <p:cViewPr>
        <p:scale>
          <a:sx n="80" d="100"/>
          <a:sy n="80" d="100"/>
        </p:scale>
        <p:origin x="564" y="183"/>
      </p:cViewPr>
      <p:guideLst>
        <p:guide orient="horz" pos="2880"/>
        <p:guide pos="2160"/>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66713"/>
          </a:xfrm>
          <a:prstGeom prst="rect">
            <a:avLst/>
          </a:prstGeom>
        </p:spPr>
        <p:txBody>
          <a:bodyPr vert="horz" lIns="91440" tIns="45720" rIns="91440" bIns="45720" rtlCol="0"/>
          <a:lstStyle>
            <a:lvl1pPr algn="r">
              <a:defRPr sz="1200"/>
            </a:lvl1pPr>
          </a:lstStyle>
          <a:p>
            <a:fld id="{3AF8FA0F-5E67-A242-BB1E-DD0FC0D8C996}" type="datetimeFigureOut">
              <a:rPr lang="en-US" smtClean="0"/>
              <a:t>9/28/2024</a:t>
            </a:fld>
            <a:endParaRPr lang="en-US"/>
          </a:p>
        </p:txBody>
      </p:sp>
      <p:sp>
        <p:nvSpPr>
          <p:cNvPr id="4" name="Slide Image Placeholder 3"/>
          <p:cNvSpPr>
            <a:spLocks noGrp="1" noRot="1" noChangeAspect="1"/>
          </p:cNvSpPr>
          <p:nvPr>
            <p:ph type="sldImg" idx="2"/>
          </p:nvPr>
        </p:nvSpPr>
        <p:spPr>
          <a:xfrm>
            <a:off x="4240213" y="914400"/>
            <a:ext cx="43211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521075"/>
            <a:ext cx="10242550"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55467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6948488"/>
            <a:ext cx="5546725" cy="366712"/>
          </a:xfrm>
          <a:prstGeom prst="rect">
            <a:avLst/>
          </a:prstGeom>
        </p:spPr>
        <p:txBody>
          <a:bodyPr vert="horz" lIns="91440" tIns="45720" rIns="91440" bIns="45720" rtlCol="0" anchor="b"/>
          <a:lstStyle>
            <a:lvl1pPr algn="r">
              <a:defRPr sz="1200"/>
            </a:lvl1pPr>
          </a:lstStyle>
          <a:p>
            <a:fld id="{5C99A7CF-160A-754F-A4FE-4D8EF3D88376}" type="slidenum">
              <a:rPr lang="en-US" smtClean="0"/>
              <a:t>‹#›</a:t>
            </a:fld>
            <a:endParaRPr lang="en-US"/>
          </a:p>
        </p:txBody>
      </p:sp>
    </p:spTree>
    <p:extLst>
      <p:ext uri="{BB962C8B-B14F-4D97-AF65-F5344CB8AC3E}">
        <p14:creationId xmlns:p14="http://schemas.microsoft.com/office/powerpoint/2010/main" val="273403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aarp.org/thinking-policy/how-population-age-shifts-will-affect-us-labor-mark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mployerportal.aarp.org/age-inclusive-workforce/commit-to-an-age-inclusive-culture/business-case-basic-sli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To align senior leaders on age inclusion as a strategic opportunity, use our resources to present and facilitate a conversation, and secure buy-in to develop an age inclusion plan for the coming year.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Participants: Leadership team of organization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Facilitator: CHRO or senior HR leader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Cost: Free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Time Commitment: 2 </a:t>
            </a:r>
            <a:r>
              <a:rPr lang="en-US" sz="1800" b="0" i="0" dirty="0" err="1">
                <a:solidFill>
                  <a:srgbClr val="000000"/>
                </a:solidFill>
                <a:effectLst/>
                <a:latin typeface="Aptos Narrow" panose="020B0004020202020204" pitchFamily="34" charset="0"/>
              </a:rPr>
              <a:t>hrs</a:t>
            </a:r>
            <a:r>
              <a:rPr lang="en-US" sz="1800" b="0" i="0" dirty="0">
                <a:solidFill>
                  <a:srgbClr val="000000"/>
                </a:solidFill>
                <a:effectLst/>
                <a:latin typeface="Aptos Narrow" panose="020B0004020202020204" pitchFamily="34" charset="0"/>
              </a:rPr>
              <a:t> to plan, 30 min to present  </a:t>
            </a:r>
          </a:p>
          <a:p>
            <a:pPr algn="l" rtl="0" fontAlgn="base"/>
            <a:endParaRPr lang="en-US" sz="1800" b="0" i="0" dirty="0">
              <a:solidFill>
                <a:srgbClr val="000000"/>
              </a:solidFill>
              <a:effectLst/>
              <a:latin typeface="Aptos Narrow"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dirty="0">
                <a:solidFill>
                  <a:srgbClr val="000000"/>
                </a:solidFill>
                <a:effectLst/>
                <a:latin typeface="Aptos" panose="020B0004020202020204" pitchFamily="34" charset="0"/>
              </a:rPr>
              <a:t>If you need to secure buy-in and/or approval from your leadership team in order to host this workshop, copy this email draft into a fresh email, edit it as needed, and send it out!</a:t>
            </a:r>
            <a:r>
              <a:rPr lang="en-US" sz="1800" b="0" i="0" dirty="0">
                <a:solidFill>
                  <a:srgbClr val="000000"/>
                </a:solidFill>
                <a:effectLst/>
                <a:latin typeface="Aptos" panose="020B000402020202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To align senior leaders and secure their buy-in to an initiative to leverage the value of a multi-generational workforce, request time to present at an upcoming senior leadership team meeting. Simply copy this email draft into a fresh email, edit it as needed, and send it out!</a:t>
            </a:r>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I’m reaching out to request a 30-minute agenda item at an upcoming senior leadership team meeting.  The goal is to align senior leaders around age inclusion as a strategic opportunity and to begin to secure buy-in for an initiative to help us not only manage multi-generational teams, but also leverage their power.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 recently learned about a suite of resources AARP has created for employers that we can use to develop these skills and apply best practices. I’ll be happy to share an overview of these resources, which I believe will be able to help us drive progress with highly efficient use of staff, employee and financial resources.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This is an amazing opportunity to use AARP’s research-backed resources –at no cost to us - to help us increase workforce engagement and retention as well as prepare for upcoming demographic shifts.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Please let me know your thoughts on scheduling time with the team.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Aptos Narrow" panose="020B0004020202020204" pitchFamily="34" charset="0"/>
            </a:endParaRPr>
          </a:p>
          <a:p>
            <a:pPr algn="l" rtl="0" fontAlgn="base"/>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a:t>
            </a:fld>
            <a:endParaRPr lang="en-US"/>
          </a:p>
        </p:txBody>
      </p:sp>
    </p:spTree>
    <p:extLst>
      <p:ext uri="{BB962C8B-B14F-4D97-AF65-F5344CB8AC3E}">
        <p14:creationId xmlns:p14="http://schemas.microsoft.com/office/powerpoint/2010/main" val="8650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of the presentation to share with participants. </a:t>
            </a:r>
          </a:p>
          <a:p>
            <a:r>
              <a:rPr lang="en-US" dirty="0"/>
              <a:t>Slides that follow contain resources for the host to use after the session ends.</a:t>
            </a:r>
          </a:p>
        </p:txBody>
      </p:sp>
      <p:sp>
        <p:nvSpPr>
          <p:cNvPr id="4" name="Slide Number Placeholder 3"/>
          <p:cNvSpPr>
            <a:spLocks noGrp="1"/>
          </p:cNvSpPr>
          <p:nvPr>
            <p:ph type="sldNum" sz="quarter" idx="5"/>
          </p:nvPr>
        </p:nvSpPr>
        <p:spPr/>
        <p:txBody>
          <a:bodyPr/>
          <a:lstStyle/>
          <a:p>
            <a:fld id="{5C99A7CF-160A-754F-A4FE-4D8EF3D88376}" type="slidenum">
              <a:rPr lang="en-US" smtClean="0"/>
              <a:t>13</a:t>
            </a:fld>
            <a:endParaRPr lang="en-US"/>
          </a:p>
        </p:txBody>
      </p:sp>
    </p:spTree>
    <p:extLst>
      <p:ext uri="{BB962C8B-B14F-4D97-AF65-F5344CB8AC3E}">
        <p14:creationId xmlns:p14="http://schemas.microsoft.com/office/powerpoint/2010/main" val="375095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survey is only for people involved in HOSTING the session, not for all of the participants. If your team had multiple people involved in organizing and hosting this session, they are each welcome to fill out their own survey response. Responses are anonymous. AARP’s Work Jobs Team reads all responses and uses your input to celebrate wins and to address opportunities to improve. Thank you for taking 3 minutes of your time to share your feedback.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14</a:t>
            </a:fld>
            <a:endParaRPr lang="en-US"/>
          </a:p>
        </p:txBody>
      </p:sp>
    </p:spTree>
    <p:extLst>
      <p:ext uri="{BB962C8B-B14F-4D97-AF65-F5344CB8AC3E}">
        <p14:creationId xmlns:p14="http://schemas.microsoft.com/office/powerpoint/2010/main" val="174583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15</a:t>
            </a:fld>
            <a:endParaRPr lang="en-US"/>
          </a:p>
        </p:txBody>
      </p:sp>
    </p:spTree>
    <p:extLst>
      <p:ext uri="{BB962C8B-B14F-4D97-AF65-F5344CB8AC3E}">
        <p14:creationId xmlns:p14="http://schemas.microsoft.com/office/powerpoint/2010/main" val="310669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a:t>
            </a:fld>
            <a:endParaRPr lang="en-US"/>
          </a:p>
        </p:txBody>
      </p:sp>
    </p:spTree>
    <p:extLst>
      <p:ext uri="{BB962C8B-B14F-4D97-AF65-F5344CB8AC3E}">
        <p14:creationId xmlns:p14="http://schemas.microsoft.com/office/powerpoint/2010/main" val="315452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ptos Narrow" panose="020B0004020202020204" pitchFamily="34" charset="0"/>
              </a:rPr>
              <a:t>To align senior leaders on age inclusion as a strategic opportunity, use our resources to present and facilitate a conversation, and secure buy-in to develop an age inclusion plan for the coming year.  </a:t>
            </a:r>
            <a:endParaRPr lang="en-US"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a:t>
            </a:fld>
            <a:endParaRPr lang="en-US"/>
          </a:p>
        </p:txBody>
      </p:sp>
    </p:spTree>
    <p:extLst>
      <p:ext uri="{BB962C8B-B14F-4D97-AF65-F5344CB8AC3E}">
        <p14:creationId xmlns:p14="http://schemas.microsoft.com/office/powerpoint/2010/main" val="96340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"durable human skills" are often called soft skills – critical thinking, communication, negotiation, judgement calls, etc.</a:t>
            </a:r>
          </a:p>
          <a:p>
            <a:endParaRPr lang="en-US" dirty="0"/>
          </a:p>
          <a:p>
            <a:r>
              <a:rPr lang="en-US" dirty="0"/>
              <a:t>1 “According to the AARP Global Employer Survey 2020, 83% of employers state that it would be very or at least somewhat valuable to their </a:t>
            </a:r>
            <a:r>
              <a:rPr lang="en-US" dirty="0" err="1"/>
              <a:t>organisation’s</a:t>
            </a:r>
            <a:r>
              <a:rPr lang="en-US" dirty="0"/>
              <a:t> success and growth to create a more multigenerational workforce. Executives in large global companies recognize that their organization would need to undertake more efforts to </a:t>
            </a:r>
            <a:r>
              <a:rPr lang="en-US" dirty="0" err="1"/>
              <a:t>maximise</a:t>
            </a:r>
            <a:r>
              <a:rPr lang="en-US" dirty="0"/>
              <a:t> the full potential that an age-diverse workforce offers, listing age, besides disability, as the area of diversity management that requires most improvement (Forbes Insights, 2011[33]).”</a:t>
            </a:r>
          </a:p>
        </p:txBody>
      </p:sp>
      <p:sp>
        <p:nvSpPr>
          <p:cNvPr id="4" name="Slide Number Placeholder 3"/>
          <p:cNvSpPr>
            <a:spLocks noGrp="1"/>
          </p:cNvSpPr>
          <p:nvPr>
            <p:ph type="sldNum" sz="quarter" idx="5"/>
          </p:nvPr>
        </p:nvSpPr>
        <p:spPr/>
        <p:txBody>
          <a:bodyPr/>
          <a:lstStyle/>
          <a:p>
            <a:fld id="{5C99A7CF-160A-754F-A4FE-4D8EF3D88376}" type="slidenum">
              <a:rPr lang="en-US" smtClean="0"/>
              <a:t>4</a:t>
            </a:fld>
            <a:endParaRPr lang="en-US"/>
          </a:p>
        </p:txBody>
      </p:sp>
    </p:spTree>
    <p:extLst>
      <p:ext uri="{BB962C8B-B14F-4D97-AF65-F5344CB8AC3E}">
        <p14:creationId xmlns:p14="http://schemas.microsoft.com/office/powerpoint/2010/main" val="31239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https://blog.aarp.org/thinking-policy/how-population-age-shifts-will-affect-us-labor-market</a:t>
            </a:r>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a:t>
            </a:fld>
            <a:endParaRPr lang="en-US"/>
          </a:p>
        </p:txBody>
      </p:sp>
    </p:spTree>
    <p:extLst>
      <p:ext uri="{BB962C8B-B14F-4D97-AF65-F5344CB8AC3E}">
        <p14:creationId xmlns:p14="http://schemas.microsoft.com/office/powerpoint/2010/main" val="11061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As you customize this deck to meet your needs, feel free to bring in additional data from AARP’s Business Case for Age-Inclusion slide deck at </a:t>
            </a:r>
            <a:br>
              <a:rPr lang="en-US" sz="1800" b="1" i="0" u="sng" strike="noStrike" dirty="0">
                <a:solidFill>
                  <a:srgbClr val="000000"/>
                </a:solidFill>
                <a:effectLst/>
                <a:latin typeface="Aptos Narrow" panose="020B0004020202020204" pitchFamily="34" charset="0"/>
                <a:hlinkClick r:id="rId3"/>
              </a:rPr>
            </a:br>
            <a:r>
              <a:rPr lang="en-US" sz="1800" b="0" i="0" u="sng" strike="noStrike" dirty="0">
                <a:solidFill>
                  <a:srgbClr val="000000"/>
                </a:solidFill>
                <a:effectLst/>
                <a:latin typeface="Aptos Narrow" panose="020B0004020202020204" pitchFamily="34" charset="0"/>
                <a:hlinkClick r:id="rId3"/>
              </a:rPr>
              <a:t>https://employerportal.aarp.org/age-inclusive-workforce/commit-to-an-age-inclusive-culture/business-case-basic-slides</a:t>
            </a: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6</a:t>
            </a:fld>
            <a:endParaRPr lang="en-US"/>
          </a:p>
        </p:txBody>
      </p:sp>
    </p:spTree>
    <p:extLst>
      <p:ext uri="{BB962C8B-B14F-4D97-AF65-F5344CB8AC3E}">
        <p14:creationId xmlns:p14="http://schemas.microsoft.com/office/powerpoint/2010/main" val="285172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Feel free to edit this general list and to customize the organization-specific list on the next page to suit your organization’s needs and guide conversation to issues you see as especially important for your senior leadership team to discuss.</a:t>
            </a:r>
          </a:p>
        </p:txBody>
      </p:sp>
      <p:sp>
        <p:nvSpPr>
          <p:cNvPr id="4" name="Slide Number Placeholder 3"/>
          <p:cNvSpPr>
            <a:spLocks noGrp="1"/>
          </p:cNvSpPr>
          <p:nvPr>
            <p:ph type="sldNum" sz="quarter" idx="5"/>
          </p:nvPr>
        </p:nvSpPr>
        <p:spPr/>
        <p:txBody>
          <a:bodyPr/>
          <a:lstStyle/>
          <a:p>
            <a:fld id="{5C99A7CF-160A-754F-A4FE-4D8EF3D88376}" type="slidenum">
              <a:rPr lang="en-US" smtClean="0"/>
              <a:t>7</a:t>
            </a:fld>
            <a:endParaRPr lang="en-US"/>
          </a:p>
        </p:txBody>
      </p:sp>
    </p:spTree>
    <p:extLst>
      <p:ext uri="{BB962C8B-B14F-4D97-AF65-F5344CB8AC3E}">
        <p14:creationId xmlns:p14="http://schemas.microsoft.com/office/powerpoint/2010/main" val="11530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worksheet is available in the AARP Generations at Work resource suite as a graphically designed .pdf.</a:t>
            </a:r>
          </a:p>
          <a:p>
            <a:r>
              <a:rPr lang="en-US" dirty="0"/>
              <a:t>Text content of the worksheet, in case you choose to integrate it into your presentation deck, is pasted below for convenience:</a:t>
            </a:r>
          </a:p>
          <a:p>
            <a:endParaRPr lang="en-US" dirty="0"/>
          </a:p>
          <a:p>
            <a:endParaRPr lang="en-US" dirty="0"/>
          </a:p>
          <a:p>
            <a:pPr algn="l" rtl="0" fontAlgn="base"/>
            <a:r>
              <a:rPr lang="en-US" sz="1800" b="1" i="0" dirty="0">
                <a:solidFill>
                  <a:srgbClr val="0F4761"/>
                </a:solidFill>
                <a:effectLst/>
                <a:latin typeface="Aptos Display" panose="020B0004020202020204" pitchFamily="34" charset="0"/>
              </a:rPr>
              <a:t>Worksheet: Assess your organization's values-driven case for age inclusion   </a:t>
            </a:r>
            <a:endParaRPr lang="en-US" b="1" i="0" dirty="0">
              <a:solidFill>
                <a:srgbClr val="0F4761"/>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Aptos" panose="020B0004020202020204" pitchFamily="34" charset="0"/>
              </a:rPr>
              <a:t>How to use this worksheet: </a:t>
            </a:r>
            <a:endParaRPr lang="en-US" b="0" i="1"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Use this worksheet with your team to explore how age inclusion efforts can help your organization live more fully to its stated values.  </a:t>
            </a:r>
          </a:p>
          <a:p>
            <a:pPr algn="l" rtl="0" fontAlgn="base"/>
            <a:endParaRPr lang="en-US" b="0" i="0" dirty="0">
              <a:solidFill>
                <a:srgbClr val="000000"/>
              </a:solidFill>
              <a:effectLst/>
              <a:latin typeface="Segoe UI" panose="020B0502040204020203" pitchFamily="34" charset="0"/>
            </a:endParaRPr>
          </a:p>
          <a:p>
            <a:pPr algn="l" rtl="0" fontAlgn="base"/>
            <a:r>
              <a:rPr lang="en-US" sz="1800" b="0" i="1" u="sng" dirty="0">
                <a:solidFill>
                  <a:srgbClr val="000000"/>
                </a:solidFill>
                <a:effectLst/>
                <a:latin typeface="Aptos" panose="020B0004020202020204" pitchFamily="34" charset="0"/>
              </a:rPr>
              <a:t>Who to include in the conversations: </a:t>
            </a:r>
            <a:endParaRPr lang="en-US" b="0" i="1" u="sng"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You can use it as an exercise with your Senior Leadership Team, or you can use it with your HR leadership team and then integrate the outcome into a broader presentation to senior leaders.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To consider how age inclusion efforts and building a multi-generational workforce can help your organization live to its values, ask yourself these questions:</a:t>
            </a:r>
            <a:r>
              <a:rPr lang="en-US" sz="1800" b="0" i="0" dirty="0">
                <a:solidFill>
                  <a:srgbClr val="000000"/>
                </a:solidFill>
                <a:effectLst/>
                <a:latin typeface="Aptos" panose="020B000402020202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buFont typeface="+mj-lt"/>
              <a:buAutoNum type="arabicPeriod"/>
            </a:pPr>
            <a:r>
              <a:rPr lang="en-US" sz="1800" b="0" i="0" dirty="0">
                <a:solidFill>
                  <a:srgbClr val="000000"/>
                </a:solidFill>
                <a:effectLst/>
                <a:latin typeface="Aptos" panose="020B0004020202020204" pitchFamily="34" charset="0"/>
              </a:rPr>
              <a:t>What are your organization's stated values?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2"/>
            </a:pPr>
            <a:r>
              <a:rPr lang="en-US" sz="1800" b="0" i="0" dirty="0">
                <a:solidFill>
                  <a:srgbClr val="000000"/>
                </a:solidFill>
                <a:effectLst/>
                <a:latin typeface="Aptos" panose="020B0004020202020204" pitchFamily="34" charset="0"/>
              </a:rPr>
              <a:t>How do inclusion efforts support each value?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3"/>
            </a:pPr>
            <a:r>
              <a:rPr lang="en-US" sz="1800" b="0" i="0" dirty="0">
                <a:solidFill>
                  <a:srgbClr val="000000"/>
                </a:solidFill>
                <a:effectLst/>
                <a:latin typeface="Aptos" panose="020B0004020202020204" pitchFamily="34" charset="0"/>
              </a:rPr>
              <a:t>How could </a:t>
            </a:r>
            <a:r>
              <a:rPr lang="en-US" sz="1800" b="0" i="1" dirty="0">
                <a:solidFill>
                  <a:srgbClr val="000000"/>
                </a:solidFill>
                <a:effectLst/>
                <a:latin typeface="Aptos" panose="020B0004020202020204" pitchFamily="34" charset="0"/>
              </a:rPr>
              <a:t>age</a:t>
            </a:r>
            <a:r>
              <a:rPr lang="en-US" sz="1800" b="0" i="0" dirty="0">
                <a:solidFill>
                  <a:srgbClr val="000000"/>
                </a:solidFill>
                <a:effectLst/>
                <a:latin typeface="Aptos" panose="020B0004020202020204" pitchFamily="34" charset="0"/>
              </a:rPr>
              <a:t> inclusion support each value?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4"/>
            </a:pPr>
            <a:r>
              <a:rPr lang="en-US" sz="1800" b="0" i="0" dirty="0">
                <a:solidFill>
                  <a:srgbClr val="000000"/>
                </a:solidFill>
                <a:effectLst/>
                <a:latin typeface="Aptos" panose="020B0004020202020204" pitchFamily="34" charset="0"/>
              </a:rPr>
              <a:t>Which value(s) can your organization NOT fully live to without a mixed age workforce? Why?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___________________________________________________________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5"/>
            </a:pPr>
            <a:r>
              <a:rPr lang="en-US" sz="1800" b="0" i="0" dirty="0">
                <a:solidFill>
                  <a:srgbClr val="000000"/>
                </a:solidFill>
                <a:effectLst/>
                <a:latin typeface="Aptos" panose="020B0004020202020204" pitchFamily="34" charset="0"/>
              </a:rPr>
              <a:t>Which value(s) already fully integrate age inclusion in how we talk about them, and which value(s) present opportunities for us to do this more fully? </a:t>
            </a:r>
          </a:p>
          <a:p>
            <a:pPr algn="l" rtl="0" fontAlgn="base"/>
            <a:r>
              <a:rPr lang="en-US" sz="1800" b="0" i="0" dirty="0">
                <a:solidFill>
                  <a:srgbClr val="000000"/>
                </a:solidFill>
                <a:effectLst/>
                <a:latin typeface="Aptos" panose="020B0004020202020204" pitchFamily="34" charset="0"/>
              </a:rPr>
              <a:t>We </a:t>
            </a:r>
            <a:r>
              <a:rPr lang="en-US" sz="1800" b="0" i="1" dirty="0">
                <a:solidFill>
                  <a:srgbClr val="000000"/>
                </a:solidFill>
                <a:effectLst/>
                <a:latin typeface="Aptos" panose="020B0004020202020204" pitchFamily="34" charset="0"/>
              </a:rPr>
              <a:t>already</a:t>
            </a:r>
            <a:r>
              <a:rPr lang="en-US" sz="1800" b="0" i="0" dirty="0">
                <a:solidFill>
                  <a:srgbClr val="000000"/>
                </a:solidFill>
                <a:effectLst/>
                <a:latin typeface="Aptos" panose="020B0004020202020204" pitchFamily="34" charset="0"/>
              </a:rPr>
              <a:t> integrate age inclusion into how we talk about these values:</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We </a:t>
            </a:r>
            <a:r>
              <a:rPr lang="en-US" sz="1800" b="0" i="1" dirty="0">
                <a:solidFill>
                  <a:srgbClr val="000000"/>
                </a:solidFill>
                <a:effectLst/>
                <a:latin typeface="Aptos" panose="020B0004020202020204" pitchFamily="34" charset="0"/>
              </a:rPr>
              <a:t>have opportunities</a:t>
            </a:r>
            <a:r>
              <a:rPr lang="en-US" sz="1800" b="0" i="0" dirty="0">
                <a:solidFill>
                  <a:srgbClr val="000000"/>
                </a:solidFill>
                <a:effectLst/>
                <a:latin typeface="Aptos" panose="020B0004020202020204" pitchFamily="34" charset="0"/>
              </a:rPr>
              <a:t> to more fully integrate age inclusion into how we talk about these values:</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6"/>
            </a:pPr>
            <a:r>
              <a:rPr lang="en-US" sz="1800" b="0" i="0" dirty="0">
                <a:solidFill>
                  <a:srgbClr val="000000"/>
                </a:solidFill>
                <a:effectLst/>
                <a:latin typeface="Aptos" panose="020B0004020202020204" pitchFamily="34" charset="0"/>
              </a:rPr>
              <a:t>Which ONE value presents the biggest opportunities to create value for the organization by addressing age inclusion?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Value: 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How could you create value for the organization by integrating age inclusion into how you talk about and take action to live to this value? _______________________________________________________________________________________________________________________________________________________________________________________________________________________________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buFont typeface="+mj-lt"/>
              <a:buAutoNum type="arabicPeriod" startAt="7"/>
            </a:pPr>
            <a:r>
              <a:rPr lang="en-US" sz="1800" b="0" i="0" dirty="0">
                <a:solidFill>
                  <a:srgbClr val="000000"/>
                </a:solidFill>
                <a:effectLst/>
                <a:latin typeface="Aptos" panose="020B0004020202020204" pitchFamily="34" charset="0"/>
              </a:rPr>
              <a:t>Where might you encounter skepticism or inertia within your organization when framing conversation about age inclusion as a way to live out organizational values?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 __________________________________________________________________________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How can you anticipate and engage on these concerns productively? _______________________________________________________________________________________________________________________________________________________________________________________________________________________________ </a:t>
            </a: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9</a:t>
            </a:fld>
            <a:endParaRPr lang="en-US"/>
          </a:p>
        </p:txBody>
      </p:sp>
    </p:spTree>
    <p:extLst>
      <p:ext uri="{BB962C8B-B14F-4D97-AF65-F5344CB8AC3E}">
        <p14:creationId xmlns:p14="http://schemas.microsoft.com/office/powerpoint/2010/main" val="113762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Fill in this chart as fits your organization. All content is sample. You can choose to leave it mainly empty and fill it in with your senior leadership team live. OR you can choose to fill it in with your proposed next steps.  Select an approach that works best for the dynamics on your own senior leadership team.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12</a:t>
            </a:fld>
            <a:endParaRPr lang="en-US"/>
          </a:p>
        </p:txBody>
      </p:sp>
    </p:spTree>
    <p:extLst>
      <p:ext uri="{BB962C8B-B14F-4D97-AF65-F5344CB8AC3E}">
        <p14:creationId xmlns:p14="http://schemas.microsoft.com/office/powerpoint/2010/main" val="253776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7428" y="5212411"/>
            <a:ext cx="7316597" cy="1651634"/>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subTitle" idx="4"/>
          </p:nvPr>
        </p:nvSpPr>
        <p:spPr>
          <a:xfrm>
            <a:off x="3297428" y="5212411"/>
            <a:ext cx="7316597" cy="1651634"/>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sz="half" idx="2"/>
          </p:nvPr>
        </p:nvSpPr>
        <p:spPr>
          <a:xfrm>
            <a:off x="640080" y="1682496"/>
            <a:ext cx="556869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682496"/>
            <a:ext cx="556869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2094"/>
            <a:ext cx="11912600" cy="938530"/>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a:xfrm>
            <a:off x="1212596" y="1484898"/>
            <a:ext cx="10376407" cy="4601210"/>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a:xfrm>
            <a:off x="4352544" y="6803136"/>
            <a:ext cx="409651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6803136"/>
            <a:ext cx="294436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a:xfrm>
            <a:off x="9217152" y="6803136"/>
            <a:ext cx="294436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arpresearch.qualtrics.com/jfe/form/SV_4SdIGU3zkKfEgU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ilibrary.org/docserver/59752153-en.pdf?expires=1636142224&amp;id=id&amp;accname=guest&amp;che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ideas.repec.org/p/iso/educat/009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repec.business.uzh.ch/RePEc/iso/leadinghouse/0093_lhwpape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297428" y="5212411"/>
            <a:ext cx="8513572" cy="1574983"/>
          </a:xfrm>
          <a:prstGeom prst="rect">
            <a:avLst/>
          </a:prstGeom>
        </p:spPr>
        <p:txBody>
          <a:bodyPr vert="horz" wrap="square" lIns="0" tIns="12700" rIns="0" bIns="0" rtlCol="0">
            <a:spAutoFit/>
          </a:bodyPr>
          <a:lstStyle/>
          <a:p>
            <a:pPr marL="245745">
              <a:lnSpc>
                <a:spcPts val="7600"/>
              </a:lnSpc>
              <a:spcBef>
                <a:spcPts val="100"/>
              </a:spcBef>
            </a:pPr>
            <a:r>
              <a:rPr lang="en-US" sz="6500" dirty="0"/>
              <a:t>Find Our Why</a:t>
            </a:r>
            <a:endParaRPr sz="6500" dirty="0"/>
          </a:p>
          <a:p>
            <a:pPr marL="245745">
              <a:lnSpc>
                <a:spcPts val="5200"/>
              </a:lnSpc>
            </a:pPr>
            <a:r>
              <a:rPr lang="en-US" sz="3200" spc="75" dirty="0">
                <a:solidFill>
                  <a:srgbClr val="231F20"/>
                </a:solidFill>
                <a:latin typeface="Lato"/>
                <a:cs typeface="Lato"/>
              </a:rPr>
              <a:t>To leverage a multigenerational workforce</a:t>
            </a:r>
            <a:endParaRPr sz="3200" dirty="0">
              <a:latin typeface="Lato"/>
              <a:cs typeface="Lato"/>
            </a:endParaRPr>
          </a:p>
        </p:txBody>
      </p:sp>
    </p:spTree>
    <p:extLst>
      <p:ext uri="{BB962C8B-B14F-4D97-AF65-F5344CB8AC3E}">
        <p14:creationId xmlns:p14="http://schemas.microsoft.com/office/powerpoint/2010/main" val="218590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Why we need an action plan</a:t>
            </a:r>
            <a:endParaRPr sz="3600" dirty="0"/>
          </a:p>
        </p:txBody>
      </p:sp>
      <p:sp>
        <p:nvSpPr>
          <p:cNvPr id="6" name="object 6"/>
          <p:cNvSpPr txBox="1">
            <a:spLocks noGrp="1"/>
          </p:cNvSpPr>
          <p:nvPr>
            <p:ph type="body" idx="1"/>
          </p:nvPr>
        </p:nvSpPr>
        <p:spPr>
          <a:xfrm>
            <a:off x="1212597" y="1484898"/>
            <a:ext cx="5797803" cy="3788986"/>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We achieve the goals we set</a:t>
            </a:r>
            <a:endParaRPr sz="2800" dirty="0">
              <a:latin typeface="Lato"/>
              <a:cs typeface="Lato"/>
            </a:endParaRP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Setting a handful of targeted goals to improve age-inclusion makes us more likely to achieve the changes we seek</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Leveraging a multigenerational workforce requires us to consider actions across HR, with our teams and with individual employees</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We have an opportunity to use the new AARP </a:t>
            </a:r>
            <a:r>
              <a:rPr lang="en-US" sz="2000" b="0" i="1" dirty="0">
                <a:solidFill>
                  <a:srgbClr val="231F20"/>
                </a:solidFill>
                <a:latin typeface="Lato"/>
                <a:cs typeface="Lato"/>
              </a:rPr>
              <a:t>Generations at Work </a:t>
            </a:r>
            <a:r>
              <a:rPr lang="en-US" sz="2000" b="0" dirty="0">
                <a:solidFill>
                  <a:srgbClr val="231F20"/>
                </a:solidFill>
                <a:latin typeface="Lato"/>
                <a:cs typeface="Lato"/>
              </a:rPr>
              <a:t>tool to create and execute a customized plan</a:t>
            </a: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endParaRPr sz="600" dirty="0">
              <a:latin typeface="Lato"/>
              <a:cs typeface="Lato"/>
            </a:endParaRPr>
          </a:p>
        </p:txBody>
      </p:sp>
      <p:pic>
        <p:nvPicPr>
          <p:cNvPr id="14" name="Picture 13">
            <a:extLst>
              <a:ext uri="{FF2B5EF4-FFF2-40B4-BE49-F238E27FC236}">
                <a16:creationId xmlns:a16="http://schemas.microsoft.com/office/drawing/2014/main" id="{5B7E8C49-483D-F829-57DD-F3C79D56C30F}"/>
              </a:ext>
            </a:extLst>
          </p:cNvPr>
          <p:cNvPicPr>
            <a:picLocks noChangeAspect="1"/>
          </p:cNvPicPr>
          <p:nvPr/>
        </p:nvPicPr>
        <p:blipFill>
          <a:blip r:embed="rId2"/>
          <a:stretch>
            <a:fillRect/>
          </a:stretch>
        </p:blipFill>
        <p:spPr>
          <a:xfrm>
            <a:off x="7696200" y="1682082"/>
            <a:ext cx="4292279" cy="4826231"/>
          </a:xfrm>
          <a:prstGeom prst="rect">
            <a:avLst/>
          </a:prstGeom>
        </p:spPr>
      </p:pic>
      <p:sp>
        <p:nvSpPr>
          <p:cNvPr id="15" name="Rectangle 14">
            <a:extLst>
              <a:ext uri="{FF2B5EF4-FFF2-40B4-BE49-F238E27FC236}">
                <a16:creationId xmlns:a16="http://schemas.microsoft.com/office/drawing/2014/main" id="{C968C0D2-4BBC-BA29-9D95-84208A84A5A4}"/>
              </a:ext>
            </a:extLst>
          </p:cNvPr>
          <p:cNvSpPr/>
          <p:nvPr/>
        </p:nvSpPr>
        <p:spPr>
          <a:xfrm>
            <a:off x="7500958" y="144012"/>
            <a:ext cx="609600" cy="167114"/>
          </a:xfrm>
          <a:prstGeom prst="rect">
            <a:avLst/>
          </a:prstGeom>
          <a:solidFill>
            <a:srgbClr val="EC1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3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How we can design and execute our plan</a:t>
            </a:r>
            <a:endParaRPr sz="3600" dirty="0"/>
          </a:p>
        </p:txBody>
      </p:sp>
      <p:sp>
        <p:nvSpPr>
          <p:cNvPr id="6" name="object 6"/>
          <p:cNvSpPr txBox="1">
            <a:spLocks noGrp="1"/>
          </p:cNvSpPr>
          <p:nvPr>
            <p:ph type="body" idx="1"/>
          </p:nvPr>
        </p:nvSpPr>
        <p:spPr>
          <a:xfrm>
            <a:off x="1212597" y="1484898"/>
            <a:ext cx="5188203" cy="4963667"/>
          </a:xfrm>
          <a:prstGeom prst="rect">
            <a:avLst/>
          </a:prstGeom>
        </p:spPr>
        <p:txBody>
          <a:bodyPr vert="horz" wrap="square" lIns="0" tIns="45720" rIns="0" bIns="0" rtlCol="0" anchor="t">
            <a:spAutoFit/>
          </a:bodyPr>
          <a:lstStyle/>
          <a:p>
            <a:pPr marL="12700">
              <a:lnSpc>
                <a:spcPct val="100000"/>
              </a:lnSpc>
              <a:spcBef>
                <a:spcPts val="360"/>
              </a:spcBef>
              <a:spcAft>
                <a:spcPts val="600"/>
              </a:spcAft>
            </a:pPr>
            <a:r>
              <a:rPr lang="en-US" sz="2800" dirty="0">
                <a:latin typeface="Lato"/>
                <a:cs typeface="Lato"/>
              </a:rPr>
              <a:t>Designed with HR leaders for  all types of leaders</a:t>
            </a:r>
            <a:endParaRPr sz="2800" dirty="0">
              <a:latin typeface="Lato"/>
              <a:cs typeface="Lato"/>
            </a:endParaRP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The AARP </a:t>
            </a:r>
            <a:r>
              <a:rPr lang="en-US" sz="2000" b="0" i="1" dirty="0">
                <a:solidFill>
                  <a:srgbClr val="231F20"/>
                </a:solidFill>
                <a:latin typeface="Lato"/>
                <a:cs typeface="Lato"/>
              </a:rPr>
              <a:t>Generations at Work </a:t>
            </a:r>
            <a:r>
              <a:rPr lang="en-US" sz="2000" b="0" dirty="0">
                <a:solidFill>
                  <a:srgbClr val="231F20"/>
                </a:solidFill>
                <a:latin typeface="Lato"/>
                <a:cs typeface="Lato"/>
              </a:rPr>
              <a:t>tool guides us through </a:t>
            </a:r>
            <a:r>
              <a:rPr lang="en-US" sz="2000" b="0">
                <a:solidFill>
                  <a:srgbClr val="231F20"/>
                </a:solidFill>
                <a:latin typeface="Lato"/>
                <a:cs typeface="Lato"/>
              </a:rPr>
              <a:t>a </a:t>
            </a:r>
            <a:r>
              <a:rPr lang="en-US" sz="2000" b="0" dirty="0">
                <a:solidFill>
                  <a:srgbClr val="231F20"/>
                </a:solidFill>
                <a:latin typeface="Lato"/>
                <a:cs typeface="Lato"/>
              </a:rPr>
              <a:t>self-assessment to help us create a customized plan</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It provides free resources to help us execute each action we include in our plan</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It even ensures we distill our learnings and bring them back to this team</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We can drive significant improvement this year with very low financial investment and efficient use of staff time</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[Add your own idea here]</a:t>
            </a:r>
            <a:endParaRPr sz="2000" dirty="0">
              <a:latin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2124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endParaRPr sz="600" dirty="0">
              <a:latin typeface="Lato"/>
              <a:cs typeface="Lato"/>
            </a:endParaRPr>
          </a:p>
        </p:txBody>
      </p:sp>
      <p:pic>
        <p:nvPicPr>
          <p:cNvPr id="12" name="Picture 11">
            <a:extLst>
              <a:ext uri="{FF2B5EF4-FFF2-40B4-BE49-F238E27FC236}">
                <a16:creationId xmlns:a16="http://schemas.microsoft.com/office/drawing/2014/main" id="{724CD3DE-09CB-2B08-0B5B-E13C64FE3A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01839" y="2103502"/>
            <a:ext cx="2632676" cy="4495800"/>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C968C0D2-4BBC-BA29-9D95-84208A84A5A4}"/>
              </a:ext>
            </a:extLst>
          </p:cNvPr>
          <p:cNvSpPr/>
          <p:nvPr/>
        </p:nvSpPr>
        <p:spPr>
          <a:xfrm>
            <a:off x="7500958" y="144012"/>
            <a:ext cx="609600" cy="167114"/>
          </a:xfrm>
          <a:prstGeom prst="rect">
            <a:avLst/>
          </a:prstGeom>
          <a:solidFill>
            <a:srgbClr val="EC1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8B4606-97FE-1A1A-5074-7E05CE9E7BEA}"/>
              </a:ext>
            </a:extLst>
          </p:cNvPr>
          <p:cNvPicPr>
            <a:picLocks noChangeAspect="1"/>
          </p:cNvPicPr>
          <p:nvPr/>
        </p:nvPicPr>
        <p:blipFill>
          <a:blip r:embed="rId3"/>
          <a:stretch>
            <a:fillRect/>
          </a:stretch>
        </p:blipFill>
        <p:spPr>
          <a:xfrm>
            <a:off x="6586179" y="1676400"/>
            <a:ext cx="2786421" cy="4648200"/>
          </a:xfrm>
          <a:prstGeom prst="rect">
            <a:avLst/>
          </a:prstGeom>
          <a:ln>
            <a:solidFill>
              <a:schemeClr val="bg1">
                <a:lumMod val="75000"/>
              </a:schemeClr>
            </a:solidFill>
          </a:ln>
        </p:spPr>
      </p:pic>
    </p:spTree>
    <p:extLst>
      <p:ext uri="{BB962C8B-B14F-4D97-AF65-F5344CB8AC3E}">
        <p14:creationId xmlns:p14="http://schemas.microsoft.com/office/powerpoint/2010/main" val="185469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6649721"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Next steps</a:t>
            </a:r>
            <a:endParaRPr sz="3600" spc="40" dirty="0"/>
          </a:p>
        </p:txBody>
      </p:sp>
      <p:sp>
        <p:nvSpPr>
          <p:cNvPr id="9" name="object 6">
            <a:extLst>
              <a:ext uri="{FF2B5EF4-FFF2-40B4-BE49-F238E27FC236}">
                <a16:creationId xmlns:a16="http://schemas.microsoft.com/office/drawing/2014/main" id="{47F82A04-3454-0152-5200-4CB686C6C356}"/>
              </a:ext>
            </a:extLst>
          </p:cNvPr>
          <p:cNvSpPr txBox="1"/>
          <p:nvPr/>
        </p:nvSpPr>
        <p:spPr>
          <a:xfrm>
            <a:off x="1447800" y="6923130"/>
            <a:ext cx="9924696"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2011143597"/>
              </p:ext>
            </p:extLst>
          </p:nvPr>
        </p:nvGraphicFramePr>
        <p:xfrm>
          <a:off x="1752600" y="1981200"/>
          <a:ext cx="10363200" cy="4626429"/>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121758187"/>
                    </a:ext>
                  </a:extLst>
                </a:gridCol>
                <a:gridCol w="1371600">
                  <a:extLst>
                    <a:ext uri="{9D8B030D-6E8A-4147-A177-3AD203B41FA5}">
                      <a16:colId xmlns:a16="http://schemas.microsoft.com/office/drawing/2014/main" val="603145115"/>
                    </a:ext>
                  </a:extLst>
                </a:gridCol>
                <a:gridCol w="1676400">
                  <a:extLst>
                    <a:ext uri="{9D8B030D-6E8A-4147-A177-3AD203B41FA5}">
                      <a16:colId xmlns:a16="http://schemas.microsoft.com/office/drawing/2014/main" val="1316573724"/>
                    </a:ext>
                  </a:extLst>
                </a:gridCol>
                <a:gridCol w="1356360">
                  <a:extLst>
                    <a:ext uri="{9D8B030D-6E8A-4147-A177-3AD203B41FA5}">
                      <a16:colId xmlns:a16="http://schemas.microsoft.com/office/drawing/2014/main" val="1164441081"/>
                    </a:ext>
                  </a:extLst>
                </a:gridCol>
                <a:gridCol w="2072640">
                  <a:extLst>
                    <a:ext uri="{9D8B030D-6E8A-4147-A177-3AD203B41FA5}">
                      <a16:colId xmlns:a16="http://schemas.microsoft.com/office/drawing/2014/main" val="2762985388"/>
                    </a:ext>
                  </a:extLst>
                </a:gridCol>
              </a:tblGrid>
              <a:tr h="511629">
                <a:tc>
                  <a:txBody>
                    <a:bodyPr/>
                    <a:lstStyle/>
                    <a:p>
                      <a:r>
                        <a:rPr lang="en-US" dirty="0"/>
                        <a:t>Action</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a:t>
                      </a:r>
                    </a:p>
                  </a:txBody>
                  <a:tcPr>
                    <a:solidFill>
                      <a:srgbClr val="EF3824"/>
                    </a:solidFill>
                  </a:tcPr>
                </a:tc>
                <a:tc>
                  <a:txBody>
                    <a:bodyPr/>
                    <a:lstStyle/>
                    <a:p>
                      <a:r>
                        <a:rPr lang="en-US" dirty="0"/>
                        <a:t>Due Date</a:t>
                      </a:r>
                    </a:p>
                  </a:txBody>
                  <a:tcPr>
                    <a:solidFill>
                      <a:srgbClr val="EF3824"/>
                    </a:solidFill>
                  </a:tcPr>
                </a:tc>
                <a:tc>
                  <a:txBody>
                    <a:bodyPr/>
                    <a:lstStyle/>
                    <a:p>
                      <a:r>
                        <a:rPr lang="en-US" dirty="0"/>
                        <a:t>Notes </a:t>
                      </a:r>
                    </a:p>
                  </a:txBody>
                  <a:tcPr>
                    <a:solidFill>
                      <a:srgbClr val="EF3824"/>
                    </a:solidFill>
                  </a:tcPr>
                </a:tc>
                <a:extLst>
                  <a:ext uri="{0D108BD9-81ED-4DB2-BD59-A6C34878D82A}">
                    <a16:rowId xmlns:a16="http://schemas.microsoft.com/office/drawing/2014/main" val="1387948673"/>
                  </a:ext>
                </a:extLst>
              </a:tr>
              <a:tr h="511629">
                <a:tc>
                  <a:txBody>
                    <a:bodyPr/>
                    <a:lstStyle/>
                    <a:p>
                      <a:r>
                        <a:rPr lang="en-US" dirty="0"/>
                        <a:t>[Fill in this chart as fits your organization. All content is sample.]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35390417"/>
                  </a:ext>
                </a:extLst>
              </a:tr>
              <a:tr h="511629">
                <a:tc>
                  <a:txBody>
                    <a:bodyPr/>
                    <a:lstStyle/>
                    <a:p>
                      <a:r>
                        <a:rPr lang="en-US" dirty="0"/>
                        <a:t>Design draft action plan for next 12 months</a:t>
                      </a:r>
                    </a:p>
                  </a:txBody>
                  <a:tcPr/>
                </a:tc>
                <a:tc>
                  <a:txBody>
                    <a:bodyPr/>
                    <a:lstStyle/>
                    <a:p>
                      <a:r>
                        <a:rPr lang="en-US" dirty="0"/>
                        <a:t>CHRO</a:t>
                      </a:r>
                    </a:p>
                  </a:txBody>
                  <a:tcPr/>
                </a:tc>
                <a:tc>
                  <a:txBody>
                    <a:bodyPr/>
                    <a:lstStyle/>
                    <a:p>
                      <a:r>
                        <a:rPr lang="en-US" dirty="0"/>
                        <a:t>HR functional leaders</a:t>
                      </a:r>
                    </a:p>
                  </a:txBody>
                  <a:tcPr/>
                </a:tc>
                <a:tc>
                  <a:txBody>
                    <a:bodyPr/>
                    <a:lstStyle/>
                    <a:p>
                      <a:r>
                        <a:rPr lang="en-US" dirty="0"/>
                        <a:t>By end of this month</a:t>
                      </a:r>
                    </a:p>
                  </a:txBody>
                  <a:tcPr/>
                </a:tc>
                <a:tc>
                  <a:txBody>
                    <a:bodyPr/>
                    <a:lstStyle/>
                    <a:p>
                      <a:r>
                        <a:rPr lang="en-US" dirty="0"/>
                        <a:t>Design to leverage other HR initiatives</a:t>
                      </a:r>
                    </a:p>
                  </a:txBody>
                  <a:tcPr/>
                </a:tc>
                <a:extLst>
                  <a:ext uri="{0D108BD9-81ED-4DB2-BD59-A6C34878D82A}">
                    <a16:rowId xmlns:a16="http://schemas.microsoft.com/office/drawing/2014/main" val="796653735"/>
                  </a:ext>
                </a:extLst>
              </a:tr>
              <a:tr h="511629">
                <a:tc>
                  <a:txBody>
                    <a:bodyPr/>
                    <a:lstStyle/>
                    <a:p>
                      <a:r>
                        <a:rPr lang="en-US" dirty="0"/>
                        <a:t>Present action plan to senior leadership team</a:t>
                      </a:r>
                    </a:p>
                  </a:txBody>
                  <a:tcPr/>
                </a:tc>
                <a:tc>
                  <a:txBody>
                    <a:bodyPr/>
                    <a:lstStyle/>
                    <a:p>
                      <a:r>
                        <a:rPr lang="en-US" dirty="0"/>
                        <a:t>CHRO</a:t>
                      </a:r>
                    </a:p>
                  </a:txBody>
                  <a:tcPr/>
                </a:tc>
                <a:tc>
                  <a:txBody>
                    <a:bodyPr/>
                    <a:lstStyle/>
                    <a:p>
                      <a:endParaRPr lang="en-US" dirty="0"/>
                    </a:p>
                  </a:txBody>
                  <a:tcPr/>
                </a:tc>
                <a:tc>
                  <a:txBody>
                    <a:bodyPr/>
                    <a:lstStyle/>
                    <a:p>
                      <a:endParaRPr lang="en-US" dirty="0"/>
                    </a:p>
                  </a:txBody>
                  <a:tcPr/>
                </a:tc>
                <a:tc>
                  <a:txBody>
                    <a:bodyPr/>
                    <a:lstStyle/>
                    <a:p>
                      <a:r>
                        <a:rPr lang="en-US" dirty="0"/>
                        <a:t>Will include high-level timeline, budget</a:t>
                      </a:r>
                    </a:p>
                  </a:txBody>
                  <a:tcPr/>
                </a:tc>
                <a:extLst>
                  <a:ext uri="{0D108BD9-81ED-4DB2-BD59-A6C34878D82A}">
                    <a16:rowId xmlns:a16="http://schemas.microsoft.com/office/drawing/2014/main" val="3577509205"/>
                  </a:ext>
                </a:extLst>
              </a:tr>
              <a:tr h="511629">
                <a:tc>
                  <a:txBody>
                    <a:bodyPr/>
                    <a:lstStyle/>
                    <a:p>
                      <a:r>
                        <a:rPr lang="en-US" dirty="0"/>
                        <a:t>Begin first steps of action plan</a:t>
                      </a:r>
                    </a:p>
                  </a:txBody>
                  <a:tcPr/>
                </a:tc>
                <a:tc>
                  <a:txBody>
                    <a:bodyPr/>
                    <a:lstStyle/>
                    <a:p>
                      <a:r>
                        <a:rPr lang="en-US" dirty="0"/>
                        <a:t>CHRO</a:t>
                      </a:r>
                    </a:p>
                  </a:txBody>
                  <a:tcPr/>
                </a:tc>
                <a:tc>
                  <a:txBody>
                    <a:bodyPr/>
                    <a:lstStyle/>
                    <a:p>
                      <a:r>
                        <a:rPr lang="en-US" dirty="0"/>
                        <a:t>Team TBD</a:t>
                      </a:r>
                    </a:p>
                  </a:txBody>
                  <a:tcPr/>
                </a:tc>
                <a:tc>
                  <a:txBody>
                    <a:bodyPr/>
                    <a:lstStyle/>
                    <a:p>
                      <a:r>
                        <a:rPr lang="en-US" dirty="0"/>
                        <a:t>By end of Q1</a:t>
                      </a:r>
                    </a:p>
                  </a:txBody>
                  <a:tcPr/>
                </a:tc>
                <a:tc>
                  <a:txBody>
                    <a:bodyPr/>
                    <a:lstStyle/>
                    <a:p>
                      <a:r>
                        <a:rPr lang="en-US" dirty="0"/>
                        <a:t>Launch timing to avoid peak seasons</a:t>
                      </a:r>
                    </a:p>
                  </a:txBody>
                  <a:tcPr/>
                </a:tc>
                <a:extLst>
                  <a:ext uri="{0D108BD9-81ED-4DB2-BD59-A6C34878D82A}">
                    <a16:rowId xmlns:a16="http://schemas.microsoft.com/office/drawing/2014/main" val="1923722500"/>
                  </a:ext>
                </a:extLst>
              </a:tr>
              <a:tr h="511629">
                <a:tc>
                  <a:txBody>
                    <a:bodyPr/>
                    <a:lstStyle/>
                    <a:p>
                      <a:r>
                        <a:rPr lang="en-US" dirty="0"/>
                        <a:t>Provide updates quarterly to leadership team</a:t>
                      </a:r>
                    </a:p>
                  </a:txBody>
                  <a:tcPr/>
                </a:tc>
                <a:tc>
                  <a:txBody>
                    <a:bodyPr/>
                    <a:lstStyle/>
                    <a:p>
                      <a:r>
                        <a:rPr lang="en-US" dirty="0"/>
                        <a:t>CHRO</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446783"/>
                  </a:ext>
                </a:extLst>
              </a:tr>
              <a:tr h="511629">
                <a:tc>
                  <a:txBody>
                    <a:bodyPr/>
                    <a:lstStyle/>
                    <a:p>
                      <a:r>
                        <a:rPr lang="en-US" dirty="0"/>
                        <a:t>Provide distilled learnings and opportunities after 12 months</a:t>
                      </a:r>
                    </a:p>
                  </a:txBody>
                  <a:tcPr/>
                </a:tc>
                <a:tc>
                  <a:txBody>
                    <a:bodyPr/>
                    <a:lstStyle/>
                    <a:p>
                      <a:r>
                        <a:rPr lang="en-US" dirty="0"/>
                        <a:t>CHRO</a:t>
                      </a:r>
                    </a:p>
                  </a:txBody>
                  <a:tcPr/>
                </a:tc>
                <a:tc>
                  <a:txBody>
                    <a:bodyPr/>
                    <a:lstStyle/>
                    <a:p>
                      <a:endParaRPr lang="en-US"/>
                    </a:p>
                  </a:txBody>
                  <a:tcPr/>
                </a:tc>
                <a:tc>
                  <a:txBody>
                    <a:bodyPr/>
                    <a:lstStyle/>
                    <a:p>
                      <a:r>
                        <a:rPr lang="en-US" dirty="0"/>
                        <a:t>End of Q1 next year</a:t>
                      </a:r>
                    </a:p>
                  </a:txBody>
                  <a:tcPr/>
                </a:tc>
                <a:tc>
                  <a:txBody>
                    <a:bodyPr/>
                    <a:lstStyle/>
                    <a:p>
                      <a:endParaRPr lang="en-US" dirty="0"/>
                    </a:p>
                  </a:txBody>
                  <a:tcPr/>
                </a:tc>
                <a:extLst>
                  <a:ext uri="{0D108BD9-81ED-4DB2-BD59-A6C34878D82A}">
                    <a16:rowId xmlns:a16="http://schemas.microsoft.com/office/drawing/2014/main" val="2521464942"/>
                  </a:ext>
                </a:extLst>
              </a:tr>
            </a:tbl>
          </a:graphicData>
        </a:graphic>
      </p:graphicFrame>
    </p:spTree>
    <p:extLst>
      <p:ext uri="{BB962C8B-B14F-4D97-AF65-F5344CB8AC3E}">
        <p14:creationId xmlns:p14="http://schemas.microsoft.com/office/powerpoint/2010/main" val="312889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330570" y="5486400"/>
            <a:ext cx="9394830" cy="987450"/>
          </a:xfrm>
          <a:prstGeom prst="rect">
            <a:avLst/>
          </a:prstGeom>
        </p:spPr>
        <p:txBody>
          <a:bodyPr vert="horz" wrap="square" lIns="0" tIns="12700" rIns="0" bIns="0" rtlCol="0">
            <a:spAutoFit/>
          </a:bodyPr>
          <a:lstStyle/>
          <a:p>
            <a:pPr marL="245745">
              <a:lnSpc>
                <a:spcPts val="7600"/>
              </a:lnSpc>
              <a:spcBef>
                <a:spcPts val="100"/>
              </a:spcBef>
            </a:pPr>
            <a:r>
              <a:rPr lang="en-US" sz="6500" dirty="0"/>
              <a:t>Thank you</a:t>
            </a:r>
            <a:endParaRPr sz="6500" dirty="0"/>
          </a:p>
        </p:txBody>
      </p:sp>
    </p:spTree>
    <p:extLst>
      <p:ext uri="{BB962C8B-B14F-4D97-AF65-F5344CB8AC3E}">
        <p14:creationId xmlns:p14="http://schemas.microsoft.com/office/powerpoint/2010/main" val="48781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344891"/>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After your participants have left the session, please complete this short host survey using the QR code or link.</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4">
                  <a:extLst>
                    <a:ext uri="{A12FA001-AC4F-418D-AE19-62706E023703}">
                      <ahyp:hlinkClr xmlns:ahyp="http://schemas.microsoft.com/office/drawing/2018/hyperlinkcolor" val="tx"/>
                    </a:ext>
                  </a:extLst>
                </a:hlinkClick>
              </a:rPr>
              <a:t>https://aarpresearch.qualtrics.com/jfe/form/SV_4SdIGU3zkKfEgUC</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Share your feedback on hosting this session</a:t>
            </a:r>
            <a:endParaRPr sz="3600" spc="50" dirty="0"/>
          </a:p>
        </p:txBody>
      </p:sp>
      <p:pic>
        <p:nvPicPr>
          <p:cNvPr id="12" name="Picture 11">
            <a:extLst>
              <a:ext uri="{FF2B5EF4-FFF2-40B4-BE49-F238E27FC236}">
                <a16:creationId xmlns:a16="http://schemas.microsoft.com/office/drawing/2014/main" id="{F9D79FCA-377F-A0EA-70EA-C24769930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1" y="2971800"/>
            <a:ext cx="2514600" cy="2514600"/>
          </a:xfrm>
          <a:prstGeom prst="rect">
            <a:avLst/>
          </a:prstGeom>
        </p:spPr>
      </p:pic>
    </p:spTree>
    <p:extLst>
      <p:ext uri="{BB962C8B-B14F-4D97-AF65-F5344CB8AC3E}">
        <p14:creationId xmlns:p14="http://schemas.microsoft.com/office/powerpoint/2010/main" val="136541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201262"/>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is packed with resources to help you take action to build and leverage a multigenerational workforce</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additional actions </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724400" y="5344528"/>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7434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010" y="395612"/>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94048" y="1063292"/>
            <a:ext cx="602655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Today’s focus: Find Our Why</a:t>
            </a:r>
            <a:endParaRPr sz="3600" dirty="0">
              <a:latin typeface="Lato Black"/>
              <a:cs typeface="Lato Black"/>
            </a:endParaRPr>
          </a:p>
        </p:txBody>
      </p:sp>
      <p:sp>
        <p:nvSpPr>
          <p:cNvPr id="4" name="object 4"/>
          <p:cNvSpPr txBox="1"/>
          <p:nvPr/>
        </p:nvSpPr>
        <p:spPr>
          <a:xfrm>
            <a:off x="6400800" y="1804528"/>
            <a:ext cx="5257800" cy="4321696"/>
          </a:xfrm>
          <a:prstGeom prst="rect">
            <a:avLst/>
          </a:prstGeom>
        </p:spPr>
        <p:txBody>
          <a:bodyPr vert="horz" wrap="square" lIns="0" tIns="12700" rIns="0" bIns="0" rtlCol="0" anchor="t">
            <a:spAutoFit/>
          </a:bodyPr>
          <a:lstStyle/>
          <a:p>
            <a:pPr algn="l" rtl="0" fontAlgn="base"/>
            <a:r>
              <a:rPr lang="en-US" sz="2000" b="0" i="0">
                <a:solidFill>
                  <a:srgbClr val="000000"/>
                </a:solidFill>
                <a:effectLst/>
                <a:latin typeface="Lato"/>
                <a:ea typeface="Lato"/>
                <a:cs typeface="Lato"/>
              </a:rPr>
              <a:t>Most executives are aware that the multigenerational makeup of the workforce calls for awareness of age as a factor in diversity and inclusion initiatives. They also increasingly understand that </a:t>
            </a:r>
            <a:r>
              <a:rPr lang="en-US" sz="2000">
                <a:solidFill>
                  <a:srgbClr val="000000"/>
                </a:solidFill>
                <a:latin typeface="Lato"/>
                <a:ea typeface="Lato"/>
                <a:cs typeface="Lato"/>
              </a:rPr>
              <a:t>there are  challenges and opportunities present within an age-diverse workforce that affect</a:t>
            </a:r>
            <a:r>
              <a:rPr lang="en-US" sz="2000" b="0" i="0">
                <a:solidFill>
                  <a:srgbClr val="000000"/>
                </a:solidFill>
                <a:effectLst/>
                <a:latin typeface="Lato"/>
                <a:ea typeface="Lato"/>
                <a:cs typeface="Lato"/>
              </a:rPr>
              <a:t> all employees, particularly at </a:t>
            </a:r>
            <a:r>
              <a:rPr lang="en-US" sz="2000">
                <a:solidFill>
                  <a:srgbClr val="000000"/>
                </a:solidFill>
                <a:latin typeface="Lato"/>
                <a:ea typeface="Lato"/>
                <a:cs typeface="Lato"/>
              </a:rPr>
              <a:t>either end</a:t>
            </a:r>
            <a:r>
              <a:rPr lang="en-US" sz="2000" b="0" i="0">
                <a:solidFill>
                  <a:srgbClr val="000000"/>
                </a:solidFill>
                <a:effectLst/>
                <a:latin typeface="Lato"/>
                <a:ea typeface="Lato"/>
                <a:cs typeface="Lato"/>
              </a:rPr>
              <a:t> of the age spectrum.  </a:t>
            </a:r>
          </a:p>
          <a:p>
            <a:pPr algn="l" rtl="0" fontAlgn="base"/>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l" rtl="0" fontAlgn="base"/>
            <a:r>
              <a:rPr lang="en-US" sz="2000" b="0" i="0">
                <a:solidFill>
                  <a:srgbClr val="000000"/>
                </a:solidFill>
                <a:effectLst/>
                <a:latin typeface="Lato"/>
                <a:ea typeface="Lato"/>
                <a:cs typeface="Lato"/>
              </a:rPr>
              <a:t>Today we will discuss how a multigenerational workforce creates value for organizations, and we hope to secure buy-in to develop an age inclusion plan for the coming year. </a:t>
            </a: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338970"/>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74554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172199"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019800"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629398" y="1519224"/>
            <a:ext cx="5638801" cy="678908"/>
          </a:xfrm>
          <a:prstGeom prst="rect">
            <a:avLst/>
          </a:prstGeom>
          <a:noFill/>
        </p:spPr>
        <p:txBody>
          <a:bodyPr wrap="square" anchor="ctr">
            <a:noAutofit/>
          </a:bodyPr>
          <a:lstStyle/>
          <a:p>
            <a:r>
              <a:rPr lang="en-US" sz="2000" spc="-10" dirty="0">
                <a:solidFill>
                  <a:srgbClr val="231F20"/>
                </a:solidFill>
                <a:latin typeface="Lato"/>
                <a:cs typeface="Lato"/>
              </a:rPr>
              <a:t>Strategic value of a multigenerational workforce</a:t>
            </a:r>
            <a:endParaRPr lang="en-US" sz="2000" dirty="0"/>
          </a:p>
        </p:txBody>
      </p:sp>
      <p:sp>
        <p:nvSpPr>
          <p:cNvPr id="10" name="TextBox 9">
            <a:extLst>
              <a:ext uri="{FF2B5EF4-FFF2-40B4-BE49-F238E27FC236}">
                <a16:creationId xmlns:a16="http://schemas.microsoft.com/office/drawing/2014/main" id="{76CCBB46-BAFE-5384-BA45-42479FAC2A6B}"/>
              </a:ext>
            </a:extLst>
          </p:cNvPr>
          <p:cNvSpPr txBox="1"/>
          <p:nvPr/>
        </p:nvSpPr>
        <p:spPr>
          <a:xfrm>
            <a:off x="6607213" y="2370269"/>
            <a:ext cx="5965787" cy="678908"/>
          </a:xfrm>
          <a:prstGeom prst="rect">
            <a:avLst/>
          </a:prstGeom>
          <a:noFill/>
        </p:spPr>
        <p:txBody>
          <a:bodyPr wrap="square" anchor="ctr">
            <a:noAutofit/>
          </a:bodyPr>
          <a:lstStyle/>
          <a:p>
            <a:r>
              <a:rPr lang="en-US" sz="2000" spc="-10" dirty="0">
                <a:solidFill>
                  <a:srgbClr val="231F20"/>
                </a:solidFill>
                <a:latin typeface="Lato"/>
                <a:cs typeface="Lato"/>
              </a:rPr>
              <a:t>The business case for a multigenerational workforce</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629400"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Considerations for our organization</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629400"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Why we need an age-inclusion action plan </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671359"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15" name="object 5">
            <a:extLst>
              <a:ext uri="{FF2B5EF4-FFF2-40B4-BE49-F238E27FC236}">
                <a16:creationId xmlns:a16="http://schemas.microsoft.com/office/drawing/2014/main" id="{675DDDBB-7876-E96D-8502-A16B4D01A482}"/>
              </a:ext>
            </a:extLst>
          </p:cNvPr>
          <p:cNvPicPr/>
          <p:nvPr/>
        </p:nvPicPr>
        <p:blipFill>
          <a:blip r:embed="rId3">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416305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pic>
        <p:nvPicPr>
          <p:cNvPr id="10" name="Picture 9" descr="A group of people holding up a trophy&#10;&#10;Description automatically generated">
            <a:extLst>
              <a:ext uri="{FF2B5EF4-FFF2-40B4-BE49-F238E27FC236}">
                <a16:creationId xmlns:a16="http://schemas.microsoft.com/office/drawing/2014/main" id="{CD859A53-D689-6656-7DAF-77F83995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54" y="2903409"/>
            <a:ext cx="4332479" cy="3801810"/>
          </a:xfrm>
          <a:prstGeom prst="rect">
            <a:avLst/>
          </a:prstGeom>
        </p:spPr>
      </p:pic>
      <p:sp>
        <p:nvSpPr>
          <p:cNvPr id="6" name="object 6"/>
          <p:cNvSpPr txBox="1">
            <a:spLocks noGrp="1"/>
          </p:cNvSpPr>
          <p:nvPr>
            <p:ph type="body" idx="1"/>
          </p:nvPr>
        </p:nvSpPr>
        <p:spPr>
          <a:xfrm>
            <a:off x="1215899" y="1664323"/>
            <a:ext cx="7394702" cy="5635645"/>
          </a:xfrm>
          <a:prstGeom prst="rect">
            <a:avLst/>
          </a:prstGeom>
        </p:spPr>
        <p:txBody>
          <a:bodyPr vert="horz" wrap="square" lIns="0" tIns="45720" rIns="0" bIns="0" rtlCol="0" anchor="t">
            <a:spAutoFit/>
          </a:bodyPr>
          <a:lstStyle/>
          <a:p>
            <a:pPr marL="12700">
              <a:lnSpc>
                <a:spcPct val="100000"/>
              </a:lnSpc>
              <a:spcBef>
                <a:spcPts val="360"/>
              </a:spcBef>
              <a:spcAft>
                <a:spcPts val="600"/>
              </a:spcAft>
            </a:pPr>
            <a:r>
              <a:rPr lang="en-US" sz="2800" dirty="0">
                <a:latin typeface="Lato"/>
                <a:cs typeface="Lato"/>
              </a:rPr>
              <a:t>A value creation strategy hiding in plain sight</a:t>
            </a: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ea typeface="Lato"/>
                <a:cs typeface="Lato"/>
              </a:rPr>
              <a:t>In a recent AARP study, 83%</a:t>
            </a:r>
            <a:r>
              <a:rPr lang="en-US" sz="1300" b="0" baseline="30000" dirty="0">
                <a:solidFill>
                  <a:srgbClr val="231F20"/>
                </a:solidFill>
                <a:latin typeface="Lato"/>
                <a:ea typeface="Lato"/>
                <a:cs typeface="Lato"/>
              </a:rPr>
              <a:t>1</a:t>
            </a:r>
            <a:r>
              <a:rPr lang="en-US" sz="2000" b="0" dirty="0">
                <a:solidFill>
                  <a:srgbClr val="231F20"/>
                </a:solidFill>
                <a:latin typeface="Lato"/>
                <a:ea typeface="Lato"/>
                <a:cs typeface="Lato"/>
              </a:rPr>
              <a:t> of employers said that creating a more multigenerational workforce would drive their success and growth. </a:t>
            </a:r>
            <a:endParaRPr lang="en-US" dirty="0">
              <a:ea typeface="Lato Black"/>
            </a:endParaRPr>
          </a:p>
          <a:p>
            <a:pPr marL="12700" marR="5080">
              <a:lnSpc>
                <a:spcPts val="2800"/>
              </a:lnSpc>
              <a:spcBef>
                <a:spcPts val="100"/>
              </a:spcBef>
            </a:pPr>
            <a:endParaRPr lang="en-US" sz="2000" b="0" dirty="0">
              <a:solidFill>
                <a:srgbClr val="231F20"/>
              </a:solidFill>
              <a:latin typeface="Lato"/>
              <a:ea typeface="Lato"/>
              <a:cs typeface="Lato"/>
            </a:endParaRPr>
          </a:p>
          <a:p>
            <a:pPr marL="12700" marR="5080">
              <a:lnSpc>
                <a:spcPts val="2800"/>
              </a:lnSpc>
              <a:spcBef>
                <a:spcPts val="100"/>
              </a:spcBef>
            </a:pPr>
            <a:r>
              <a:rPr lang="en-US" sz="2000" b="0" dirty="0">
                <a:solidFill>
                  <a:srgbClr val="231F20"/>
                </a:solidFill>
                <a:latin typeface="Lato"/>
                <a:ea typeface="Lato"/>
                <a:cs typeface="Lato"/>
              </a:rPr>
              <a:t>The depth of experience and skill sets in an age-diverse workforce – whether technical, professional, or durable human skills –</a:t>
            </a:r>
            <a:r>
              <a:rPr lang="en-US" sz="2000" b="0" dirty="0">
                <a:solidFill>
                  <a:schemeClr val="tx1"/>
                </a:solidFill>
                <a:latin typeface="Lato"/>
                <a:cs typeface="Lato"/>
              </a:rPr>
              <a:t>creates major opportunities for employers who can unleash those synergies. </a:t>
            </a: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r>
              <a:rPr lang="en-US" sz="2000" b="0" dirty="0">
                <a:solidFill>
                  <a:schemeClr val="tx1"/>
                </a:solidFill>
                <a:latin typeface="Lato"/>
                <a:cs typeface="Lato"/>
              </a:rPr>
              <a:t>The best decisions result when people from different life and career stages work together to define problems and create solutions. </a:t>
            </a: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1 AARP Global Employer Survey 2020</a:t>
            </a:r>
            <a:endParaRPr lang="en-US" sz="600" b="1" dirty="0">
              <a:solidFill>
                <a:schemeClr val="tx1"/>
              </a:solidFill>
              <a:latin typeface="Lato"/>
              <a:cs typeface="Lato"/>
            </a:endParaRPr>
          </a:p>
        </p:txBody>
      </p:sp>
    </p:spTree>
    <p:extLst>
      <p:ext uri="{BB962C8B-B14F-4D97-AF65-F5344CB8AC3E}">
        <p14:creationId xmlns:p14="http://schemas.microsoft.com/office/powerpoint/2010/main" val="312780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sp>
        <p:nvSpPr>
          <p:cNvPr id="6" name="object 6"/>
          <p:cNvSpPr txBox="1">
            <a:spLocks noGrp="1"/>
          </p:cNvSpPr>
          <p:nvPr>
            <p:ph type="body" idx="1"/>
          </p:nvPr>
        </p:nvSpPr>
        <p:spPr>
          <a:xfrm>
            <a:off x="1219201" y="2438400"/>
            <a:ext cx="5334000" cy="3999300"/>
          </a:xfrm>
          <a:prstGeom prst="rect">
            <a:avLst/>
          </a:prstGeom>
        </p:spPr>
        <p:txBody>
          <a:bodyPr vert="horz" wrap="square" lIns="0" tIns="45720" rIns="0" bIns="0" rtlCol="0" anchor="t">
            <a:spAutoFit/>
          </a:bodyPr>
          <a:lstStyle/>
          <a:p>
            <a:pPr marL="12700" marR="5080">
              <a:lnSpc>
                <a:spcPts val="2800"/>
              </a:lnSpc>
              <a:spcBef>
                <a:spcPts val="100"/>
              </a:spcBef>
            </a:pPr>
            <a:r>
              <a:rPr lang="en-US" sz="2000" b="0">
                <a:solidFill>
                  <a:schemeClr val="tx1"/>
                </a:solidFill>
                <a:latin typeface="Lato"/>
                <a:cs typeface="Lato"/>
              </a:rPr>
              <a:t>We are on the cusp of a significant demographic shift affecting the U.S. labor market. Over the coming decades, more people will exit the workforce than will enter it.</a:t>
            </a:r>
          </a:p>
          <a:p>
            <a:pPr marL="12700" marR="5080">
              <a:lnSpc>
                <a:spcPts val="2800"/>
              </a:lnSpc>
              <a:spcBef>
                <a:spcPts val="100"/>
              </a:spcBef>
            </a:pPr>
            <a:endParaRPr lang="en-US" sz="2000" b="0">
              <a:solidFill>
                <a:schemeClr val="tx1"/>
              </a:solidFill>
              <a:latin typeface="Lato"/>
              <a:ea typeface="Lato"/>
              <a:cs typeface="Lato"/>
            </a:endParaRPr>
          </a:p>
          <a:p>
            <a:pPr marL="12700" marR="5080">
              <a:lnSpc>
                <a:spcPts val="2800"/>
              </a:lnSpc>
              <a:spcBef>
                <a:spcPts val="100"/>
              </a:spcBef>
            </a:pPr>
            <a:r>
              <a:rPr lang="en-US" sz="2000" b="0">
                <a:solidFill>
                  <a:schemeClr val="tx1"/>
                </a:solidFill>
                <a:latin typeface="Lato"/>
                <a:ea typeface="Lato"/>
                <a:cs typeface="Lato"/>
              </a:rPr>
              <a:t>In the near future, the Bureau of Labor Statistics forecasts that workers 65+ will be the fastest-growing portion of the labor market, with other age groups either holding steady or declining.</a:t>
            </a:r>
          </a:p>
          <a:p>
            <a:pPr marL="12700" marR="5080">
              <a:lnSpc>
                <a:spcPts val="2800"/>
              </a:lnSpc>
              <a:spcBef>
                <a:spcPts val="100"/>
              </a:spcBef>
            </a:pPr>
            <a:endParaRPr lang="en-US" sz="2000" b="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Sources: 1 AARP Global Employer Survey 2020</a:t>
            </a:r>
            <a:endParaRPr lang="en-US" sz="600" b="1" dirty="0">
              <a:solidFill>
                <a:schemeClr val="tx1"/>
              </a:solidFill>
              <a:latin typeface="Lato"/>
              <a:cs typeface="Lato"/>
            </a:endParaRPr>
          </a:p>
          <a:p>
            <a:pPr marL="12700">
              <a:spcBef>
                <a:spcPts val="100"/>
              </a:spcBef>
            </a:pPr>
            <a:r>
              <a:rPr lang="en-US" sz="600" b="1" dirty="0">
                <a:solidFill>
                  <a:schemeClr val="tx1"/>
                </a:solidFill>
                <a:latin typeface="Lato"/>
                <a:cs typeface="Lato"/>
              </a:rPr>
              <a:t>2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p>
          <a:p>
            <a:pPr marL="12700">
              <a:spcBef>
                <a:spcPts val="100"/>
              </a:spcBef>
            </a:pPr>
            <a:r>
              <a:rPr lang="en-US" sz="600" b="1" dirty="0">
                <a:solidFill>
                  <a:schemeClr val="tx1"/>
                </a:solidFill>
                <a:latin typeface="Lato"/>
                <a:cs typeface="Lato"/>
              </a:rPr>
              <a:t>3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endParaRPr sz="600" dirty="0">
              <a:solidFill>
                <a:schemeClr val="tx1"/>
              </a:solidFill>
              <a:latin typeface="Lato"/>
              <a:cs typeface="Lato"/>
            </a:endParaRPr>
          </a:p>
        </p:txBody>
      </p:sp>
      <p:pic>
        <p:nvPicPr>
          <p:cNvPr id="8" name="Picture 7" descr="A group of people standing together&#10;&#10;Description automatically generated">
            <a:extLst>
              <a:ext uri="{FF2B5EF4-FFF2-40B4-BE49-F238E27FC236}">
                <a16:creationId xmlns:a16="http://schemas.microsoft.com/office/drawing/2014/main" id="{556E3FCF-DCCD-A468-B1D9-AA2CB798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947" y="4376907"/>
            <a:ext cx="4387850" cy="2389709"/>
          </a:xfrm>
          <a:prstGeom prst="rect">
            <a:avLst/>
          </a:prstGeom>
        </p:spPr>
      </p:pic>
      <p:sp>
        <p:nvSpPr>
          <p:cNvPr id="12" name="object 6">
            <a:extLst>
              <a:ext uri="{FF2B5EF4-FFF2-40B4-BE49-F238E27FC236}">
                <a16:creationId xmlns:a16="http://schemas.microsoft.com/office/drawing/2014/main" id="{01860B7F-46CE-EE8D-BAA1-B064E80E736F}"/>
              </a:ext>
            </a:extLst>
          </p:cNvPr>
          <p:cNvSpPr txBox="1">
            <a:spLocks/>
          </p:cNvSpPr>
          <p:nvPr/>
        </p:nvSpPr>
        <p:spPr>
          <a:xfrm>
            <a:off x="1243209" y="1628797"/>
            <a:ext cx="10674476" cy="477054"/>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360"/>
              </a:spcBef>
              <a:spcAft>
                <a:spcPts val="600"/>
              </a:spcAft>
            </a:pPr>
            <a:r>
              <a:rPr lang="en-US" sz="2800" dirty="0">
                <a:latin typeface="Lato"/>
                <a:cs typeface="Lato"/>
              </a:rPr>
              <a:t>A </a:t>
            </a:r>
            <a:r>
              <a:rPr lang="en-US" sz="2800">
                <a:latin typeface="Lato"/>
                <a:cs typeface="Lato"/>
              </a:rPr>
              <a:t>talent management necessity</a:t>
            </a:r>
            <a:endParaRPr lang="en-US" sz="2000" b="0" dirty="0">
              <a:solidFill>
                <a:srgbClr val="231F20"/>
              </a:solidFill>
              <a:latin typeface="Lato"/>
              <a:cs typeface="Lato"/>
            </a:endParaRPr>
          </a:p>
        </p:txBody>
      </p:sp>
      <p:sp>
        <p:nvSpPr>
          <p:cNvPr id="19" name="object 6">
            <a:extLst>
              <a:ext uri="{FF2B5EF4-FFF2-40B4-BE49-F238E27FC236}">
                <a16:creationId xmlns:a16="http://schemas.microsoft.com/office/drawing/2014/main" id="{F948B1F9-7BA3-C570-1798-7877D29B5123}"/>
              </a:ext>
            </a:extLst>
          </p:cNvPr>
          <p:cNvSpPr txBox="1">
            <a:spLocks/>
          </p:cNvSpPr>
          <p:nvPr/>
        </p:nvSpPr>
        <p:spPr>
          <a:xfrm>
            <a:off x="7682962" y="2201916"/>
            <a:ext cx="4356638" cy="1806392"/>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ts val="2800"/>
              </a:lnSpc>
              <a:spcBef>
                <a:spcPts val="100"/>
              </a:spcBef>
            </a:pPr>
            <a:r>
              <a:rPr lang="en-US" sz="2000" b="0" dirty="0">
                <a:solidFill>
                  <a:schemeClr val="tx1"/>
                </a:solidFill>
                <a:latin typeface="Lato"/>
                <a:cs typeface="Lato"/>
              </a:rPr>
              <a:t>“Declining populations or labor force participation rates among younger workers may lead to talent shortages. Retaining older workers can help employers address this challenge.”</a:t>
            </a:r>
          </a:p>
        </p:txBody>
      </p:sp>
    </p:spTree>
    <p:extLst>
      <p:ext uri="{BB962C8B-B14F-4D97-AF65-F5344CB8AC3E}">
        <p14:creationId xmlns:p14="http://schemas.microsoft.com/office/powerpoint/2010/main" val="279493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654" cy="7315200"/>
            <a:chOff x="0" y="0"/>
            <a:chExt cx="12344654"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1912600" cy="917419"/>
          </a:xfrm>
          <a:prstGeom prst="rect">
            <a:avLst/>
          </a:prstGeom>
        </p:spPr>
        <p:txBody>
          <a:bodyPr vert="horz" wrap="square" lIns="0" tIns="359906" rIns="0" bIns="0" rtlCol="0" anchor="t">
            <a:spAutoFit/>
          </a:bodyPr>
          <a:lstStyle/>
          <a:p>
            <a:pPr marL="780415">
              <a:spcBef>
                <a:spcPts val="100"/>
              </a:spcBef>
            </a:pPr>
            <a:r>
              <a:rPr lang="en-US" sz="3600" spc="50"/>
              <a:t>Strategic value of </a:t>
            </a:r>
            <a:r>
              <a:rPr lang="en-US" sz="3600" spc="50" dirty="0"/>
              <a:t>a multigenerational workforce</a:t>
            </a:r>
            <a:endParaRPr lang="en-US" sz="3600">
              <a:ea typeface="Lato Black"/>
            </a:endParaRPr>
          </a:p>
        </p:txBody>
      </p:sp>
      <p:sp>
        <p:nvSpPr>
          <p:cNvPr id="6" name="object 6"/>
          <p:cNvSpPr txBox="1">
            <a:spLocks noGrp="1"/>
          </p:cNvSpPr>
          <p:nvPr>
            <p:ph type="body" idx="1"/>
          </p:nvPr>
        </p:nvSpPr>
        <p:spPr>
          <a:xfrm>
            <a:off x="1212597" y="2133080"/>
            <a:ext cx="6712203" cy="3986476"/>
          </a:xfrm>
          <a:prstGeom prst="rect">
            <a:avLst/>
          </a:prstGeom>
        </p:spPr>
        <p:txBody>
          <a:bodyPr vert="horz" wrap="square" lIns="0" tIns="45720" rIns="0" bIns="0" rtlCol="0">
            <a:spAutoFit/>
          </a:bodyPr>
          <a:lstStyle/>
          <a:p>
            <a:pPr marL="12700" marR="5080">
              <a:lnSpc>
                <a:spcPts val="2800"/>
              </a:lnSpc>
              <a:spcBef>
                <a:spcPts val="100"/>
              </a:spcBef>
            </a:pPr>
            <a:r>
              <a:rPr lang="en-US" sz="2000" b="0" dirty="0">
                <a:solidFill>
                  <a:srgbClr val="231F20"/>
                </a:solidFill>
                <a:latin typeface="Lato"/>
                <a:cs typeface="Lato"/>
              </a:rPr>
              <a:t>Research has shown that mixed-age teams perform better than homogenous-aged teams:</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In companies that utilized mixed-age work teams, the relative productivity of both older </a:t>
            </a:r>
            <a:r>
              <a:rPr lang="en-US" sz="2000" b="0" i="1" dirty="0">
                <a:solidFill>
                  <a:srgbClr val="231F20"/>
                </a:solidFill>
                <a:latin typeface="Lato"/>
                <a:cs typeface="Lato"/>
              </a:rPr>
              <a:t>and</a:t>
            </a:r>
            <a:r>
              <a:rPr lang="en-US" sz="2000" b="0" dirty="0">
                <a:solidFill>
                  <a:srgbClr val="231F20"/>
                </a:solidFill>
                <a:latin typeface="Lato"/>
                <a:cs typeface="Lato"/>
              </a:rPr>
              <a:t> younger workers was higher than in companies that did not use mixed-age teams.</a:t>
            </a:r>
          </a:p>
          <a:p>
            <a:pPr marL="355600" marR="5080" indent="-342900" algn="l">
              <a:lnSpc>
                <a:spcPts val="2800"/>
              </a:lnSpc>
              <a:spcBef>
                <a:spcPts val="100"/>
              </a:spcBef>
              <a:buFont typeface="Wingdings" panose="05000000000000000000" pitchFamily="2" charset="2"/>
              <a:buChar char="§"/>
            </a:pPr>
            <a:r>
              <a:rPr lang="en-US" sz="2000" b="0" i="0" dirty="0">
                <a:solidFill>
                  <a:srgbClr val="222222"/>
                </a:solidFill>
                <a:effectLst/>
                <a:latin typeface="Lato" panose="020F0502020204030203" pitchFamily="34" charset="0"/>
                <a:ea typeface="Lato" panose="020F0502020204030203" pitchFamily="34" charset="0"/>
                <a:cs typeface="Lato" panose="020F0502020204030203" pitchFamily="34" charset="0"/>
              </a:rPr>
              <a:t>When the task “entails dealing with strategic and complex decision-making with vaguely defined problems in a dynamic setting…increased age diversity can lead to enhanced group discussions, better analysis and superior problem-solving.”</a:t>
            </a:r>
            <a:endParaRPr lang="en-US" sz="2000" b="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40780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Courtesy Getty Images</a:t>
            </a:r>
          </a:p>
          <a:p>
            <a:pPr marL="12700" algn="l">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Sources: Human Resource Management Journal, vol. 23, Issue 3, (2013); Personnel Psychology, 67, (2014); </a:t>
            </a:r>
            <a:r>
              <a:rPr lang="en-US" sz="600" b="1" dirty="0" err="1">
                <a:solidFill>
                  <a:srgbClr val="231F20"/>
                </a:solidFill>
                <a:latin typeface="Lato" panose="020F0502020204030203" pitchFamily="34" charset="0"/>
                <a:ea typeface="Lato" panose="020F0502020204030203" pitchFamily="34" charset="0"/>
                <a:cs typeface="Lato" panose="020F0502020204030203" pitchFamily="34" charset="0"/>
              </a:rPr>
              <a:t>Labour</a:t>
            </a: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 Economics, 22, (2013); Journal of Applied Psychology, 93, (2008).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https://ideas.repec.org/p/iso/educat/0093.html</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http://repec.business.uzh.ch/RePEc/iso/leadinghouse/0093_lhwpaper.pdf</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marL="12700">
              <a:spcBef>
                <a:spcPts val="100"/>
              </a:spcBef>
            </a:pPr>
            <a:r>
              <a:rPr lang="en-US" sz="600" b="1" dirty="0">
                <a:solidFill>
                  <a:srgbClr val="231F20"/>
                </a:solidFill>
                <a:latin typeface="Lato"/>
                <a:cs typeface="Lato"/>
              </a:rPr>
              <a:t> </a:t>
            </a:r>
          </a:p>
        </p:txBody>
      </p:sp>
      <p:pic>
        <p:nvPicPr>
          <p:cNvPr id="10" name="Picture 9" descr="A group of people in a wheelchair&#10;&#10;Description automatically generated">
            <a:extLst>
              <a:ext uri="{FF2B5EF4-FFF2-40B4-BE49-F238E27FC236}">
                <a16:creationId xmlns:a16="http://schemas.microsoft.com/office/drawing/2014/main" id="{97045E17-E3C6-8794-8945-CDB8B9B89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761" y="3124200"/>
            <a:ext cx="4474129" cy="3657600"/>
          </a:xfrm>
          <a:prstGeom prst="rect">
            <a:avLst/>
          </a:prstGeom>
        </p:spPr>
      </p:pic>
      <p:sp>
        <p:nvSpPr>
          <p:cNvPr id="12" name="TextBox 11">
            <a:extLst>
              <a:ext uri="{FF2B5EF4-FFF2-40B4-BE49-F238E27FC236}">
                <a16:creationId xmlns:a16="http://schemas.microsoft.com/office/drawing/2014/main" id="{BA9274C9-697D-2D72-6BB8-3E8DCDCEBEB4}"/>
              </a:ext>
            </a:extLst>
          </p:cNvPr>
          <p:cNvSpPr txBox="1"/>
          <p:nvPr/>
        </p:nvSpPr>
        <p:spPr>
          <a:xfrm>
            <a:off x="1143000" y="1484898"/>
            <a:ext cx="7168642" cy="523220"/>
          </a:xfrm>
          <a:prstGeom prst="rect">
            <a:avLst/>
          </a:prstGeom>
          <a:noFill/>
        </p:spPr>
        <p:txBody>
          <a:bodyPr wrap="square">
            <a:spAutoFit/>
          </a:bodyPr>
          <a:lstStyle/>
          <a:p>
            <a:pPr marL="12700">
              <a:lnSpc>
                <a:spcPct val="100000"/>
              </a:lnSpc>
              <a:spcBef>
                <a:spcPts val="360"/>
              </a:spcBef>
              <a:spcAft>
                <a:spcPts val="600"/>
              </a:spcAft>
            </a:pPr>
            <a:r>
              <a:rPr lang="en-US" sz="2800" dirty="0">
                <a:solidFill>
                  <a:srgbClr val="EF3824"/>
                </a:solidFill>
                <a:latin typeface="Lato"/>
                <a:cs typeface="Lato"/>
              </a:rPr>
              <a:t>A proven way to improve team performance</a:t>
            </a:r>
          </a:p>
        </p:txBody>
      </p:sp>
    </p:spTree>
    <p:extLst>
      <p:ext uri="{BB962C8B-B14F-4D97-AF65-F5344CB8AC3E}">
        <p14:creationId xmlns:p14="http://schemas.microsoft.com/office/powerpoint/2010/main" val="426137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Considerations for our own organization</a:t>
            </a:r>
            <a:endParaRPr sz="3600" dirty="0"/>
          </a:p>
        </p:txBody>
      </p:sp>
      <p:pic>
        <p:nvPicPr>
          <p:cNvPr id="12" name="Picture 11" descr="A group of people building a puzzle&#10;&#10;Description automatically generated">
            <a:extLst>
              <a:ext uri="{FF2B5EF4-FFF2-40B4-BE49-F238E27FC236}">
                <a16:creationId xmlns:a16="http://schemas.microsoft.com/office/drawing/2014/main" id="{98ED8D98-F3F9-4F9F-36B6-05A874E25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905" y="3429000"/>
            <a:ext cx="4617169" cy="3255102"/>
          </a:xfrm>
          <a:prstGeom prst="rect">
            <a:avLst/>
          </a:prstGeom>
        </p:spPr>
      </p:pic>
      <p:sp>
        <p:nvSpPr>
          <p:cNvPr id="6" name="object 6"/>
          <p:cNvSpPr txBox="1">
            <a:spLocks noGrp="1"/>
          </p:cNvSpPr>
          <p:nvPr>
            <p:ph type="body" idx="1"/>
          </p:nvPr>
        </p:nvSpPr>
        <p:spPr>
          <a:xfrm>
            <a:off x="1212597" y="1484898"/>
            <a:ext cx="7474203" cy="4891852"/>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Talking it through</a:t>
            </a:r>
            <a:endParaRPr sz="2800" dirty="0">
              <a:latin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How are we (or are we not) fully leveraging the mixed-age nature of our current workforce?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Are there pockets within our organization where we don’t yet have mixed-age teams, or where there is generational tension?</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What would happen if we could more successfully recruit and hire both early career and late career workers (the groups most likely to experience age bias)?</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How much more productive could our teams be if we trained managers on how to lead mixed-age teams effectively?</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If we more fully leveraged multi-gen teams, how would decision-making improve? Innovation? Service delivery? Customer understanding? Knowledge retention?</a:t>
            </a:r>
            <a:endParaRPr sz="2000" dirty="0">
              <a:latin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287470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Considerations for our own organization</a:t>
            </a:r>
            <a:endParaRPr sz="3600" dirty="0"/>
          </a:p>
        </p:txBody>
      </p:sp>
      <p:pic>
        <p:nvPicPr>
          <p:cNvPr id="12" name="Picture 11" descr="A group of people building a puzzle&#10;&#10;Description automatically generated">
            <a:extLst>
              <a:ext uri="{FF2B5EF4-FFF2-40B4-BE49-F238E27FC236}">
                <a16:creationId xmlns:a16="http://schemas.microsoft.com/office/drawing/2014/main" id="{98ED8D98-F3F9-4F9F-36B6-05A874E25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905" y="3429000"/>
            <a:ext cx="4617169" cy="3255102"/>
          </a:xfrm>
          <a:prstGeom prst="rect">
            <a:avLst/>
          </a:prstGeom>
          <a:scene3d>
            <a:camera prst="orthographicFront">
              <a:rot lat="0" lon="0" rev="0"/>
            </a:camera>
            <a:lightRig rig="threePt" dir="t"/>
          </a:scene3d>
        </p:spPr>
      </p:pic>
      <p:sp>
        <p:nvSpPr>
          <p:cNvPr id="6" name="object 6"/>
          <p:cNvSpPr txBox="1">
            <a:spLocks noGrp="1"/>
          </p:cNvSpPr>
          <p:nvPr>
            <p:ph type="body" idx="1"/>
          </p:nvPr>
        </p:nvSpPr>
        <p:spPr>
          <a:xfrm>
            <a:off x="1212597" y="1484898"/>
            <a:ext cx="6559803" cy="4173707"/>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Talking it through</a:t>
            </a:r>
            <a:endParaRPr sz="2800" dirty="0">
              <a:latin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[Feel free to list questions that are very specific to your organization on this slide.]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[Feel free to list questions that are very specific to your organization on this slide.]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[Feel free to list questions that are very specific to your organization on this slide.]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[Feel free to list questions that are very specific to your organization on this slide.]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[Feel free to list questions that are very specific to your organization on this slide.]</a:t>
            </a: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311975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Considerations for our own organization</a:t>
            </a:r>
            <a:endParaRPr sz="3600" dirty="0"/>
          </a:p>
        </p:txBody>
      </p:sp>
      <p:pic>
        <p:nvPicPr>
          <p:cNvPr id="12" name="Picture 11" descr="A group of people building a puzzle&#10;&#10;Description automatically generated">
            <a:extLst>
              <a:ext uri="{FF2B5EF4-FFF2-40B4-BE49-F238E27FC236}">
                <a16:creationId xmlns:a16="http://schemas.microsoft.com/office/drawing/2014/main" id="{98ED8D98-F3F9-4F9F-36B6-05A874E25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905" y="3429000"/>
            <a:ext cx="4617169" cy="3255102"/>
          </a:xfrm>
          <a:prstGeom prst="rect">
            <a:avLst/>
          </a:prstGeom>
          <a:scene3d>
            <a:camera prst="orthographicFront">
              <a:rot lat="0" lon="0" rev="0"/>
            </a:camera>
            <a:lightRig rig="threePt" dir="t"/>
          </a:scene3d>
        </p:spPr>
      </p:pic>
      <p:sp>
        <p:nvSpPr>
          <p:cNvPr id="6" name="object 6"/>
          <p:cNvSpPr txBox="1">
            <a:spLocks noGrp="1"/>
          </p:cNvSpPr>
          <p:nvPr>
            <p:ph type="body" idx="1"/>
          </p:nvPr>
        </p:nvSpPr>
        <p:spPr>
          <a:xfrm>
            <a:off x="1212597" y="1484898"/>
            <a:ext cx="6559803" cy="3788986"/>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Living our values</a:t>
            </a:r>
            <a:endParaRPr sz="2800" dirty="0">
              <a:latin typeface="Lato"/>
              <a:cs typeface="Lato"/>
            </a:endParaRPr>
          </a:p>
          <a:p>
            <a:pPr marL="12700" marR="5080">
              <a:lnSpc>
                <a:spcPts val="2800"/>
              </a:lnSpc>
              <a:spcBef>
                <a:spcPts val="100"/>
              </a:spcBef>
            </a:pPr>
            <a:r>
              <a:rPr lang="en-US" sz="2000" b="0" dirty="0">
                <a:solidFill>
                  <a:srgbClr val="231F20"/>
                </a:solidFill>
                <a:latin typeface="Lato"/>
                <a:cs typeface="Lato"/>
              </a:rPr>
              <a:t>[Based on time available, you may choose to have an interactive element where you work through the worksheet title “Anchor in Values” available in the Generations at Work resource suite with the leadership team, as the conversation and shared viewpoints can be very valuable to securing buy-in.</a:t>
            </a:r>
          </a:p>
          <a:p>
            <a:pPr marL="12700" marR="5080">
              <a:lnSpc>
                <a:spcPts val="2800"/>
              </a:lnSpc>
              <a:spcBef>
                <a:spcPts val="100"/>
              </a:spcBef>
            </a:pP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cs typeface="Lato"/>
              </a:rPr>
              <a:t>Alternatively, you and your HR team might complete the worksheet, and then input high level take-aways here.]</a:t>
            </a: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108641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11721</TotalTime>
  <Words>2423</Words>
  <Application>Microsoft Office PowerPoint</Application>
  <PresentationFormat>Custom</PresentationFormat>
  <Paragraphs>217</Paragraphs>
  <Slides>15</Slides>
  <Notes>12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Aptos Narrow</vt:lpstr>
      <vt:lpstr>Arial</vt:lpstr>
      <vt:lpstr>Lato</vt:lpstr>
      <vt:lpstr>Lato Black</vt:lpstr>
      <vt:lpstr>Lato Thin</vt:lpstr>
      <vt:lpstr>Segoe UI</vt:lpstr>
      <vt:lpstr>Wingdings</vt:lpstr>
      <vt:lpstr>Office Theme</vt:lpstr>
      <vt:lpstr>PowerPoint Presentation</vt:lpstr>
      <vt:lpstr>PowerPoint Presentation</vt:lpstr>
      <vt:lpstr>Agenda</vt:lpstr>
      <vt:lpstr>Strategic value of a multigenerational workforce</vt:lpstr>
      <vt:lpstr>Strategic value of a multigenerational workforce</vt:lpstr>
      <vt:lpstr>Strategic value of a multigenerational workforce</vt:lpstr>
      <vt:lpstr>Considerations for our own organization</vt:lpstr>
      <vt:lpstr>Considerations for our own organization</vt:lpstr>
      <vt:lpstr>Considerations for our own organization</vt:lpstr>
      <vt:lpstr>Why we need an action plan</vt:lpstr>
      <vt:lpstr>How we can design and execute our plan</vt:lpstr>
      <vt:lpstr>Next steps</vt:lpstr>
      <vt:lpstr>PowerPoint Presentation</vt:lpstr>
      <vt:lpstr>Share your feedback on hosting this session</vt:lpstr>
      <vt:lpstr>Explore additional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Heather Ainsworth</dc:creator>
  <cp:lastModifiedBy>Heather Ainsworth</cp:lastModifiedBy>
  <cp:revision>5</cp:revision>
  <dcterms:created xsi:type="dcterms:W3CDTF">2024-09-18T16:47:34Z</dcterms:created>
  <dcterms:modified xsi:type="dcterms:W3CDTF">2024-09-28T15:57:31Z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2024-09-18T00:00:00Z</vt:filetime>
  </property>
  <property fmtid="{D5CDD505-2E9C-101B-9397-08002B2CF9AE}" pid="3" name="Creator">
    <vt:lpwstr>Adobe InDesign 19.3 (Macintosh)</vt:lpwstr>
  </property>
  <property fmtid="{D5CDD505-2E9C-101B-9397-08002B2CF9AE}" pid="4" name="LastSaved">
    <vt:filetime>2024-09-18T00:00:00Z</vt:filetime>
  </property>
  <property fmtid="{D5CDD505-2E9C-101B-9397-08002B2CF9AE}" pid="5" name="Producer">
    <vt:lpwstr>Adobe PDF Library 17.0</vt:lpwstr>
  </property>
</Properties>
</file>